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8663A6-19CD-433C-B409-41C352A19F7A}" type="datetimeFigureOut">
              <a:rPr lang="en-GB" smtClean="0"/>
              <a:t>27/12/2017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E8915A-6A46-4551-8C0E-2EEE5A428BCF}" type="slidenum">
              <a:rPr lang="en-GB" smtClean="0"/>
              <a:t>‹#›</a:t>
            </a:fld>
            <a:endParaRPr lang="en-GB"/>
          </a:p>
        </p:txBody>
      </p:sp>
    </p:spTree>
    <p:extLst>
      <p:ext uri="{BB962C8B-B14F-4D97-AF65-F5344CB8AC3E}">
        <p14:creationId xmlns:p14="http://schemas.microsoft.com/office/powerpoint/2010/main" val="2211091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56B690E-F753-421A-8038-EE6F8979CF0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4968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Aristotle – An example: allowing patients</a:t>
            </a:r>
            <a:r>
              <a:rPr lang="en-GB" baseline="0" dirty="0"/>
              <a:t> to decide on their own treatment once given all of the facts by the health care professional</a:t>
            </a:r>
            <a:endParaRPr lang="en-GB" dirty="0"/>
          </a:p>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56B690E-F753-421A-8038-EE6F8979CF0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7859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Take each one in turn and discuss what these may mean.  So e.g. waiting lists, if someone has been on a list for many years and is about to have</a:t>
            </a:r>
            <a:r>
              <a:rPr lang="en-GB" baseline="0" dirty="0"/>
              <a:t> a lung transplant but someone else needs this more urgently, but they smoke, then who should be at the top of the waiting list?  </a:t>
            </a:r>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56B690E-F753-421A-8038-EE6F8979CF0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01678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Example service</a:t>
            </a:r>
            <a:r>
              <a:rPr lang="en-GB" baseline="0" dirty="0"/>
              <a:t> user smokes and is in a wheel chair and the carer has to wheel them outside, should they be subjected to the smoke?</a:t>
            </a:r>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56B690E-F753-421A-8038-EE6F8979CF0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0973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56B690E-F753-421A-8038-EE6F8979CF0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9444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a:t>
            </a:r>
            <a:r>
              <a:rPr lang="en-GB" baseline="0" dirty="0"/>
              <a:t> recommended activity in the textbook.  Copy of the Mental health Act would be useful here for students.</a:t>
            </a:r>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56B690E-F753-421A-8038-EE6F8979CF0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0105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https://www.psychologytoday.com/blog/am-i-right/201207/five-steps-better-ethical-decision-making      (you could give this as additional reading if students are </a:t>
            </a:r>
            <a:r>
              <a:rPr lang="en-GB" dirty="0" err="1"/>
              <a:t>confussed</a:t>
            </a:r>
            <a:r>
              <a:rPr lang="en-GB" dirty="0"/>
              <a:t>)</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56B690E-F753-421A-8038-EE6F8979CF0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96762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Use old case studies to help students with this area.  Brainstorm things that they could include in order too carry</a:t>
            </a:r>
            <a:r>
              <a:rPr lang="en-GB" baseline="0" dirty="0"/>
              <a:t> this out</a:t>
            </a:r>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56B690E-F753-421A-8038-EE6F8979CF0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2020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51463B-A951-458B-A0EB-779FEB304F04}" type="datetimeFigureOut">
              <a:rPr lang="en-GB" smtClean="0"/>
              <a:t>27/12/2017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8E7803-0971-4FC7-A6C3-781F54568221}" type="slidenum">
              <a:rPr lang="en-GB" smtClean="0"/>
              <a:t>‹#›</a:t>
            </a:fld>
            <a:endParaRPr lang="en-GB"/>
          </a:p>
        </p:txBody>
      </p:sp>
    </p:spTree>
    <p:extLst>
      <p:ext uri="{BB962C8B-B14F-4D97-AF65-F5344CB8AC3E}">
        <p14:creationId xmlns:p14="http://schemas.microsoft.com/office/powerpoint/2010/main" val="2065963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51463B-A951-458B-A0EB-779FEB304F04}" type="datetimeFigureOut">
              <a:rPr lang="en-GB" smtClean="0"/>
              <a:t>27/12/2017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8E7803-0971-4FC7-A6C3-781F54568221}" type="slidenum">
              <a:rPr lang="en-GB" smtClean="0"/>
              <a:t>‹#›</a:t>
            </a:fld>
            <a:endParaRPr lang="en-GB"/>
          </a:p>
        </p:txBody>
      </p:sp>
    </p:spTree>
    <p:extLst>
      <p:ext uri="{BB962C8B-B14F-4D97-AF65-F5344CB8AC3E}">
        <p14:creationId xmlns:p14="http://schemas.microsoft.com/office/powerpoint/2010/main" val="143578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51463B-A951-458B-A0EB-779FEB304F04}" type="datetimeFigureOut">
              <a:rPr lang="en-GB" smtClean="0"/>
              <a:t>27/12/2017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8E7803-0971-4FC7-A6C3-781F54568221}" type="slidenum">
              <a:rPr lang="en-GB" smtClean="0"/>
              <a:t>‹#›</a:t>
            </a:fld>
            <a:endParaRPr lang="en-GB"/>
          </a:p>
        </p:txBody>
      </p:sp>
    </p:spTree>
    <p:extLst>
      <p:ext uri="{BB962C8B-B14F-4D97-AF65-F5344CB8AC3E}">
        <p14:creationId xmlns:p14="http://schemas.microsoft.com/office/powerpoint/2010/main" val="1858452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51463B-A951-458B-A0EB-779FEB304F04}" type="datetimeFigureOut">
              <a:rPr lang="en-GB" smtClean="0"/>
              <a:t>27/12/2017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8E7803-0971-4FC7-A6C3-781F54568221}" type="slidenum">
              <a:rPr lang="en-GB" smtClean="0"/>
              <a:t>‹#›</a:t>
            </a:fld>
            <a:endParaRPr lang="en-GB"/>
          </a:p>
        </p:txBody>
      </p:sp>
    </p:spTree>
    <p:extLst>
      <p:ext uri="{BB962C8B-B14F-4D97-AF65-F5344CB8AC3E}">
        <p14:creationId xmlns:p14="http://schemas.microsoft.com/office/powerpoint/2010/main" val="2389217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51463B-A951-458B-A0EB-779FEB304F04}" type="datetimeFigureOut">
              <a:rPr lang="en-GB" smtClean="0"/>
              <a:t>27/12/2017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8E7803-0971-4FC7-A6C3-781F54568221}" type="slidenum">
              <a:rPr lang="en-GB" smtClean="0"/>
              <a:t>‹#›</a:t>
            </a:fld>
            <a:endParaRPr lang="en-GB"/>
          </a:p>
        </p:txBody>
      </p:sp>
    </p:spTree>
    <p:extLst>
      <p:ext uri="{BB962C8B-B14F-4D97-AF65-F5344CB8AC3E}">
        <p14:creationId xmlns:p14="http://schemas.microsoft.com/office/powerpoint/2010/main" val="3623678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51463B-A951-458B-A0EB-779FEB304F04}" type="datetimeFigureOut">
              <a:rPr lang="en-GB" smtClean="0"/>
              <a:t>27/12/2017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8E7803-0971-4FC7-A6C3-781F54568221}" type="slidenum">
              <a:rPr lang="en-GB" smtClean="0"/>
              <a:t>‹#›</a:t>
            </a:fld>
            <a:endParaRPr lang="en-GB"/>
          </a:p>
        </p:txBody>
      </p:sp>
    </p:spTree>
    <p:extLst>
      <p:ext uri="{BB962C8B-B14F-4D97-AF65-F5344CB8AC3E}">
        <p14:creationId xmlns:p14="http://schemas.microsoft.com/office/powerpoint/2010/main" val="39890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51463B-A951-458B-A0EB-779FEB304F04}" type="datetimeFigureOut">
              <a:rPr lang="en-GB" smtClean="0"/>
              <a:t>27/12/2017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E8E7803-0971-4FC7-A6C3-781F54568221}" type="slidenum">
              <a:rPr lang="en-GB" smtClean="0"/>
              <a:t>‹#›</a:t>
            </a:fld>
            <a:endParaRPr lang="en-GB"/>
          </a:p>
        </p:txBody>
      </p:sp>
    </p:spTree>
    <p:extLst>
      <p:ext uri="{BB962C8B-B14F-4D97-AF65-F5344CB8AC3E}">
        <p14:creationId xmlns:p14="http://schemas.microsoft.com/office/powerpoint/2010/main" val="1274295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51463B-A951-458B-A0EB-779FEB304F04}" type="datetimeFigureOut">
              <a:rPr lang="en-GB" smtClean="0"/>
              <a:t>27/12/2017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E8E7803-0971-4FC7-A6C3-781F54568221}" type="slidenum">
              <a:rPr lang="en-GB" smtClean="0"/>
              <a:t>‹#›</a:t>
            </a:fld>
            <a:endParaRPr lang="en-GB"/>
          </a:p>
        </p:txBody>
      </p:sp>
    </p:spTree>
    <p:extLst>
      <p:ext uri="{BB962C8B-B14F-4D97-AF65-F5344CB8AC3E}">
        <p14:creationId xmlns:p14="http://schemas.microsoft.com/office/powerpoint/2010/main" val="3967627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51463B-A951-458B-A0EB-779FEB304F04}" type="datetimeFigureOut">
              <a:rPr lang="en-GB" smtClean="0"/>
              <a:t>27/12/2017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E8E7803-0971-4FC7-A6C3-781F54568221}" type="slidenum">
              <a:rPr lang="en-GB" smtClean="0"/>
              <a:t>‹#›</a:t>
            </a:fld>
            <a:endParaRPr lang="en-GB"/>
          </a:p>
        </p:txBody>
      </p:sp>
    </p:spTree>
    <p:extLst>
      <p:ext uri="{BB962C8B-B14F-4D97-AF65-F5344CB8AC3E}">
        <p14:creationId xmlns:p14="http://schemas.microsoft.com/office/powerpoint/2010/main" val="3505219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51463B-A951-458B-A0EB-779FEB304F04}" type="datetimeFigureOut">
              <a:rPr lang="en-GB" smtClean="0"/>
              <a:t>27/12/2017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8E7803-0971-4FC7-A6C3-781F54568221}" type="slidenum">
              <a:rPr lang="en-GB" smtClean="0"/>
              <a:t>‹#›</a:t>
            </a:fld>
            <a:endParaRPr lang="en-GB"/>
          </a:p>
        </p:txBody>
      </p:sp>
    </p:spTree>
    <p:extLst>
      <p:ext uri="{BB962C8B-B14F-4D97-AF65-F5344CB8AC3E}">
        <p14:creationId xmlns:p14="http://schemas.microsoft.com/office/powerpoint/2010/main" val="2814038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51463B-A951-458B-A0EB-779FEB304F04}" type="datetimeFigureOut">
              <a:rPr lang="en-GB" smtClean="0"/>
              <a:t>27/12/2017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8E7803-0971-4FC7-A6C3-781F54568221}" type="slidenum">
              <a:rPr lang="en-GB" smtClean="0"/>
              <a:t>‹#›</a:t>
            </a:fld>
            <a:endParaRPr lang="en-GB"/>
          </a:p>
        </p:txBody>
      </p:sp>
    </p:spTree>
    <p:extLst>
      <p:ext uri="{BB962C8B-B14F-4D97-AF65-F5344CB8AC3E}">
        <p14:creationId xmlns:p14="http://schemas.microsoft.com/office/powerpoint/2010/main" val="3569749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51463B-A951-458B-A0EB-779FEB304F04}" type="datetimeFigureOut">
              <a:rPr lang="en-GB" smtClean="0"/>
              <a:t>27/12/2017</a:t>
            </a:fld>
            <a:endParaRPr lang="en-GB"/>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8E7803-0971-4FC7-A6C3-781F54568221}" type="slidenum">
              <a:rPr lang="en-GB" smtClean="0"/>
              <a:t>‹#›</a:t>
            </a:fld>
            <a:endParaRPr lang="en-GB"/>
          </a:p>
        </p:txBody>
      </p:sp>
    </p:spTree>
    <p:extLst>
      <p:ext uri="{BB962C8B-B14F-4D97-AF65-F5344CB8AC3E}">
        <p14:creationId xmlns:p14="http://schemas.microsoft.com/office/powerpoint/2010/main" val="974725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nJ84360do7Y"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pz5Ecovjs4w"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mlIrKEHP-WU"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a739VjqdSI"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8bIys6JoEDw"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s://www.youtube.com/watch?v=fy2NUALX4B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pVYSMeGioeQ"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hyperlink" Target="https://www.youtube.com/watch?v=PrvtOWEXDIQ" TargetMode="External"/><Relationship Id="rId4" Type="http://schemas.openxmlformats.org/officeDocument/2006/relationships/hyperlink" Target="https://www.youtube.com/watch?v=96kN76PfSe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kl1yp1FabD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s://www.youtube.com/watch?v=44XexltvaI0"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0" y="2082916"/>
            <a:ext cx="4572000" cy="2246769"/>
          </a:xfrm>
          <a:prstGeom prst="rect">
            <a:avLst/>
          </a:prstGeom>
        </p:spPr>
        <p:txBody>
          <a:bodyPr>
            <a:spAutoFit/>
          </a:bodyPr>
          <a:lstStyle/>
          <a:p>
            <a:pPr algn="ctr" defTabSz="457200"/>
            <a:r>
              <a:rPr lang="en-GB" sz="2800" dirty="0">
                <a:solidFill>
                  <a:prstClr val="black"/>
                </a:solidFill>
                <a:latin typeface="Calibri" panose="020F0502020204030204"/>
              </a:rPr>
              <a:t>Learning aim B: </a:t>
            </a:r>
          </a:p>
          <a:p>
            <a:pPr algn="ctr" defTabSz="457200"/>
            <a:r>
              <a:rPr lang="en-GB" sz="2800" dirty="0">
                <a:solidFill>
                  <a:prstClr val="black"/>
                </a:solidFill>
                <a:latin typeface="Calibri" panose="020F0502020204030204"/>
              </a:rPr>
              <a:t>Examine the ethical issues involved when providing care and support to meet individual needs</a:t>
            </a:r>
          </a:p>
        </p:txBody>
      </p:sp>
      <p:sp>
        <p:nvSpPr>
          <p:cNvPr id="3" name="TextBox 2"/>
          <p:cNvSpPr txBox="1"/>
          <p:nvPr/>
        </p:nvSpPr>
        <p:spPr>
          <a:xfrm>
            <a:off x="1524001" y="6625651"/>
            <a:ext cx="3222885" cy="246221"/>
          </a:xfrm>
          <a:prstGeom prst="rect">
            <a:avLst/>
          </a:prstGeom>
          <a:noFill/>
        </p:spPr>
        <p:txBody>
          <a:bodyPr wrap="square" rtlCol="0">
            <a:spAutoFit/>
          </a:bodyPr>
          <a:lstStyle/>
          <a:p>
            <a:pPr defTabSz="457200"/>
            <a:r>
              <a:rPr lang="en-GB" sz="1000" dirty="0">
                <a:solidFill>
                  <a:prstClr val="white">
                    <a:lumMod val="65000"/>
                  </a:prstClr>
                </a:solidFill>
                <a:latin typeface="Calibri" panose="020F0502020204030204"/>
              </a:rPr>
              <a:t>©Outstanding Resources 2017</a:t>
            </a:r>
          </a:p>
        </p:txBody>
      </p:sp>
    </p:spTree>
    <p:extLst>
      <p:ext uri="{BB962C8B-B14F-4D97-AF65-F5344CB8AC3E}">
        <p14:creationId xmlns:p14="http://schemas.microsoft.com/office/powerpoint/2010/main" val="4170338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0"/>
            <a:ext cx="3313408" cy="369332"/>
          </a:xfrm>
          <a:prstGeom prst="rect">
            <a:avLst/>
          </a:prstGeom>
          <a:solidFill>
            <a:schemeClr val="accent1">
              <a:lumMod val="20000"/>
              <a:lumOff val="80000"/>
            </a:schemeClr>
          </a:solidFill>
        </p:spPr>
        <p:txBody>
          <a:bodyPr wrap="none">
            <a:spAutoFit/>
          </a:bodyPr>
          <a:lstStyle/>
          <a:p>
            <a:pPr defTabSz="457200"/>
            <a:r>
              <a:rPr lang="en-GB" dirty="0">
                <a:solidFill>
                  <a:prstClr val="black"/>
                </a:solidFill>
                <a:latin typeface="Calibri" panose="020F0502020204030204"/>
              </a:rPr>
              <a:t>B1 Ethical issues and approaches </a:t>
            </a:r>
          </a:p>
        </p:txBody>
      </p:sp>
      <p:sp>
        <p:nvSpPr>
          <p:cNvPr id="3" name="Rectangle 2"/>
          <p:cNvSpPr/>
          <p:nvPr/>
        </p:nvSpPr>
        <p:spPr>
          <a:xfrm>
            <a:off x="1524000" y="369333"/>
            <a:ext cx="9144000" cy="646331"/>
          </a:xfrm>
          <a:prstGeom prst="rect">
            <a:avLst/>
          </a:prstGeom>
          <a:solidFill>
            <a:schemeClr val="accent1">
              <a:lumMod val="20000"/>
              <a:lumOff val="80000"/>
            </a:schemeClr>
          </a:solidFill>
        </p:spPr>
        <p:txBody>
          <a:bodyPr wrap="square">
            <a:spAutoFit/>
          </a:bodyPr>
          <a:lstStyle/>
          <a:p>
            <a:pPr defTabSz="457200"/>
            <a:r>
              <a:rPr lang="en-GB" dirty="0">
                <a:solidFill>
                  <a:prstClr val="black"/>
                </a:solidFill>
                <a:latin typeface="Calibri" panose="020F0502020204030204"/>
              </a:rPr>
              <a:t>Minimising risk but promoting individual choice and independence for those with care needs and the professionals caring for them</a:t>
            </a:r>
          </a:p>
        </p:txBody>
      </p:sp>
      <p:sp>
        <p:nvSpPr>
          <p:cNvPr id="5" name="Rectangle 4"/>
          <p:cNvSpPr/>
          <p:nvPr/>
        </p:nvSpPr>
        <p:spPr>
          <a:xfrm>
            <a:off x="2768185" y="1148827"/>
            <a:ext cx="6370818" cy="923330"/>
          </a:xfrm>
          <a:prstGeom prst="rect">
            <a:avLst/>
          </a:prstGeom>
          <a:solidFill>
            <a:srgbClr val="FFFFCC"/>
          </a:solidFill>
          <a:ln>
            <a:solidFill>
              <a:schemeClr val="tx1"/>
            </a:solidFill>
          </a:ln>
        </p:spPr>
        <p:txBody>
          <a:bodyPr wrap="square">
            <a:spAutoFit/>
          </a:bodyPr>
          <a:lstStyle/>
          <a:p>
            <a:pPr defTabSz="457200"/>
            <a:r>
              <a:rPr lang="en-GB" dirty="0">
                <a:solidFill>
                  <a:prstClr val="black"/>
                </a:solidFill>
                <a:latin typeface="Calibri" panose="020F0502020204030204"/>
              </a:rPr>
              <a:t>When working with vulnerable people receiving social care services, there can quite often be a conflict of interest between the individual and the organisation. </a:t>
            </a:r>
          </a:p>
        </p:txBody>
      </p:sp>
      <p:sp>
        <p:nvSpPr>
          <p:cNvPr id="6" name="TextBox 5"/>
          <p:cNvSpPr txBox="1"/>
          <p:nvPr/>
        </p:nvSpPr>
        <p:spPr>
          <a:xfrm>
            <a:off x="2378438" y="2359210"/>
            <a:ext cx="7435122" cy="2031325"/>
          </a:xfrm>
          <a:prstGeom prst="rect">
            <a:avLst/>
          </a:prstGeom>
          <a:solidFill>
            <a:srgbClr val="FFFFCC"/>
          </a:solidFill>
          <a:ln>
            <a:solidFill>
              <a:schemeClr val="tx1"/>
            </a:solidFill>
          </a:ln>
        </p:spPr>
        <p:txBody>
          <a:bodyPr wrap="square" rtlCol="0">
            <a:spAutoFit/>
          </a:bodyPr>
          <a:lstStyle/>
          <a:p>
            <a:pPr defTabSz="457200"/>
            <a:r>
              <a:rPr lang="en-GB" dirty="0">
                <a:solidFill>
                  <a:prstClr val="black"/>
                </a:solidFill>
                <a:latin typeface="Calibri" panose="020F0502020204030204"/>
              </a:rPr>
              <a:t>Example:  A person with learning disabilities wishes to live on their own, however they have bouts of anger and become aggressive.  A decision has to be as to whether or not the benefits of the person living alone and having their own independence or worth the possible risks to those around them.  In a situation like this many policies, procedures and assessments have to be undertaken to access the level of potential harm to the individual themselves and other people.  </a:t>
            </a:r>
          </a:p>
        </p:txBody>
      </p:sp>
      <p:sp>
        <p:nvSpPr>
          <p:cNvPr id="7" name="TextBox 6"/>
          <p:cNvSpPr txBox="1"/>
          <p:nvPr/>
        </p:nvSpPr>
        <p:spPr>
          <a:xfrm>
            <a:off x="2378438" y="4673073"/>
            <a:ext cx="7435122" cy="923330"/>
          </a:xfrm>
          <a:prstGeom prst="rect">
            <a:avLst/>
          </a:prstGeom>
          <a:solidFill>
            <a:srgbClr val="FFFF66"/>
          </a:solidFill>
          <a:ln>
            <a:solidFill>
              <a:schemeClr val="tx1"/>
            </a:solidFill>
          </a:ln>
        </p:spPr>
        <p:txBody>
          <a:bodyPr wrap="square" rtlCol="0">
            <a:spAutoFit/>
          </a:bodyPr>
          <a:lstStyle/>
          <a:p>
            <a:pPr defTabSz="457200"/>
            <a:r>
              <a:rPr lang="en-GB" dirty="0">
                <a:solidFill>
                  <a:prstClr val="black"/>
                </a:solidFill>
                <a:latin typeface="Calibri" panose="020F0502020204030204"/>
              </a:rPr>
              <a:t>In small groups come up with your own situations where there could be a risk between an individuals choice and independence and the professional caring form them.</a:t>
            </a:r>
          </a:p>
        </p:txBody>
      </p:sp>
      <p:sp>
        <p:nvSpPr>
          <p:cNvPr id="8" name="TextBox 7"/>
          <p:cNvSpPr txBox="1"/>
          <p:nvPr/>
        </p:nvSpPr>
        <p:spPr>
          <a:xfrm>
            <a:off x="1524001" y="6625651"/>
            <a:ext cx="3222885" cy="246221"/>
          </a:xfrm>
          <a:prstGeom prst="rect">
            <a:avLst/>
          </a:prstGeom>
          <a:noFill/>
        </p:spPr>
        <p:txBody>
          <a:bodyPr wrap="square" rtlCol="0">
            <a:spAutoFit/>
          </a:bodyPr>
          <a:lstStyle/>
          <a:p>
            <a:pPr defTabSz="457200"/>
            <a:r>
              <a:rPr lang="en-GB" sz="1000" dirty="0">
                <a:solidFill>
                  <a:prstClr val="white">
                    <a:lumMod val="65000"/>
                  </a:prstClr>
                </a:solidFill>
                <a:latin typeface="Calibri" panose="020F0502020204030204"/>
              </a:rPr>
              <a:t>©Outstanding Resources 2017</a:t>
            </a:r>
          </a:p>
        </p:txBody>
      </p:sp>
    </p:spTree>
    <p:extLst>
      <p:ext uri="{BB962C8B-B14F-4D97-AF65-F5344CB8AC3E}">
        <p14:creationId xmlns:p14="http://schemas.microsoft.com/office/powerpoint/2010/main" val="182754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0"/>
            <a:ext cx="3313408" cy="369332"/>
          </a:xfrm>
          <a:prstGeom prst="rect">
            <a:avLst/>
          </a:prstGeom>
          <a:solidFill>
            <a:schemeClr val="accent1">
              <a:lumMod val="20000"/>
              <a:lumOff val="80000"/>
            </a:schemeClr>
          </a:solidFill>
        </p:spPr>
        <p:txBody>
          <a:bodyPr wrap="none">
            <a:spAutoFit/>
          </a:bodyPr>
          <a:lstStyle/>
          <a:p>
            <a:pPr defTabSz="457200"/>
            <a:r>
              <a:rPr lang="en-GB" dirty="0">
                <a:solidFill>
                  <a:prstClr val="black"/>
                </a:solidFill>
                <a:latin typeface="Calibri" panose="020F0502020204030204"/>
              </a:rPr>
              <a:t>B1 Ethical issues and approaches </a:t>
            </a:r>
          </a:p>
        </p:txBody>
      </p:sp>
      <p:sp>
        <p:nvSpPr>
          <p:cNvPr id="3" name="Rectangle 2"/>
          <p:cNvSpPr/>
          <p:nvPr/>
        </p:nvSpPr>
        <p:spPr>
          <a:xfrm>
            <a:off x="1524001" y="352343"/>
            <a:ext cx="4871803" cy="369332"/>
          </a:xfrm>
          <a:prstGeom prst="rect">
            <a:avLst/>
          </a:prstGeom>
          <a:solidFill>
            <a:schemeClr val="accent1">
              <a:lumMod val="20000"/>
              <a:lumOff val="80000"/>
            </a:schemeClr>
          </a:solidFill>
        </p:spPr>
        <p:txBody>
          <a:bodyPr wrap="square">
            <a:spAutoFit/>
          </a:bodyPr>
          <a:lstStyle/>
          <a:p>
            <a:pPr defTabSz="457200"/>
            <a:r>
              <a:rPr lang="en-GB" dirty="0">
                <a:solidFill>
                  <a:prstClr val="black"/>
                </a:solidFill>
                <a:latin typeface="Calibri" panose="020F0502020204030204"/>
              </a:rPr>
              <a:t>Sharing information and managing confidentiality</a:t>
            </a:r>
          </a:p>
        </p:txBody>
      </p:sp>
      <p:sp>
        <p:nvSpPr>
          <p:cNvPr id="4" name="Oval 3"/>
          <p:cNvSpPr/>
          <p:nvPr/>
        </p:nvSpPr>
        <p:spPr>
          <a:xfrm>
            <a:off x="2124190" y="914400"/>
            <a:ext cx="2713219" cy="2383436"/>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dirty="0">
                <a:solidFill>
                  <a:prstClr val="black"/>
                </a:solidFill>
                <a:latin typeface="Calibri" panose="020F0502020204030204"/>
              </a:rPr>
              <a:t>Ever told somebody something that you didn’t want anyone else to know?</a:t>
            </a:r>
          </a:p>
        </p:txBody>
      </p:sp>
      <p:sp>
        <p:nvSpPr>
          <p:cNvPr id="5" name="Oval 4"/>
          <p:cNvSpPr/>
          <p:nvPr/>
        </p:nvSpPr>
        <p:spPr>
          <a:xfrm>
            <a:off x="1989277" y="3465514"/>
            <a:ext cx="3267856" cy="2983043"/>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dirty="0">
                <a:solidFill>
                  <a:prstClr val="black"/>
                </a:solidFill>
                <a:latin typeface="Calibri" panose="020F0502020204030204"/>
              </a:rPr>
              <a:t>Did they keep this to themselves or did they tell someone, who in turn told someone else and before you know it everybody knows?!</a:t>
            </a:r>
          </a:p>
        </p:txBody>
      </p:sp>
      <p:sp>
        <p:nvSpPr>
          <p:cNvPr id="6" name="TextBox 5"/>
          <p:cNvSpPr txBox="1"/>
          <p:nvPr/>
        </p:nvSpPr>
        <p:spPr>
          <a:xfrm>
            <a:off x="6132513" y="1722593"/>
            <a:ext cx="3687580" cy="369332"/>
          </a:xfrm>
          <a:prstGeom prst="rect">
            <a:avLst/>
          </a:prstGeom>
          <a:solidFill>
            <a:srgbClr val="FFFFCC"/>
          </a:solidFill>
          <a:ln>
            <a:solidFill>
              <a:schemeClr val="tx1"/>
            </a:solidFill>
          </a:ln>
        </p:spPr>
        <p:txBody>
          <a:bodyPr wrap="square" rtlCol="0">
            <a:spAutoFit/>
          </a:bodyPr>
          <a:lstStyle/>
          <a:p>
            <a:pPr defTabSz="457200"/>
            <a:r>
              <a:rPr lang="en-GB" dirty="0">
                <a:solidFill>
                  <a:prstClr val="black"/>
                </a:solidFill>
                <a:latin typeface="Calibri" panose="020F0502020204030204"/>
              </a:rPr>
              <a:t>How did this make you feel?</a:t>
            </a:r>
          </a:p>
        </p:txBody>
      </p:sp>
      <p:sp>
        <p:nvSpPr>
          <p:cNvPr id="7" name="TextBox 6"/>
          <p:cNvSpPr txBox="1"/>
          <p:nvPr/>
        </p:nvSpPr>
        <p:spPr>
          <a:xfrm>
            <a:off x="6132513" y="2539397"/>
            <a:ext cx="3687580" cy="646331"/>
          </a:xfrm>
          <a:prstGeom prst="rect">
            <a:avLst/>
          </a:prstGeom>
          <a:solidFill>
            <a:srgbClr val="FFFFCC"/>
          </a:solidFill>
          <a:ln>
            <a:solidFill>
              <a:schemeClr val="tx1"/>
            </a:solidFill>
          </a:ln>
        </p:spPr>
        <p:txBody>
          <a:bodyPr wrap="square" rtlCol="0">
            <a:spAutoFit/>
          </a:bodyPr>
          <a:lstStyle/>
          <a:p>
            <a:pPr defTabSz="457200"/>
            <a:r>
              <a:rPr lang="en-GB" dirty="0">
                <a:solidFill>
                  <a:prstClr val="black"/>
                </a:solidFill>
                <a:latin typeface="Calibri" panose="020F0502020204030204"/>
              </a:rPr>
              <a:t>Why do you think its is important to maintain somebody's confidentiality?</a:t>
            </a:r>
          </a:p>
        </p:txBody>
      </p:sp>
      <p:sp>
        <p:nvSpPr>
          <p:cNvPr id="8" name="TextBox 7"/>
          <p:cNvSpPr txBox="1"/>
          <p:nvPr/>
        </p:nvSpPr>
        <p:spPr>
          <a:xfrm>
            <a:off x="6132513" y="3732551"/>
            <a:ext cx="3687580" cy="923330"/>
          </a:xfrm>
          <a:prstGeom prst="rect">
            <a:avLst/>
          </a:prstGeom>
          <a:solidFill>
            <a:srgbClr val="FFFFCC"/>
          </a:solidFill>
          <a:ln>
            <a:solidFill>
              <a:schemeClr val="tx1"/>
            </a:solidFill>
          </a:ln>
        </p:spPr>
        <p:txBody>
          <a:bodyPr wrap="square" rtlCol="0">
            <a:spAutoFit/>
          </a:bodyPr>
          <a:lstStyle/>
          <a:p>
            <a:pPr defTabSz="457200"/>
            <a:r>
              <a:rPr lang="en-GB" dirty="0">
                <a:solidFill>
                  <a:prstClr val="black"/>
                </a:solidFill>
                <a:latin typeface="Calibri" panose="020F0502020204030204"/>
              </a:rPr>
              <a:t>How can people who work in a health care environment maintain confidentiality of their clients?</a:t>
            </a:r>
          </a:p>
        </p:txBody>
      </p:sp>
      <p:sp>
        <p:nvSpPr>
          <p:cNvPr id="9" name="TextBox 8"/>
          <p:cNvSpPr txBox="1"/>
          <p:nvPr/>
        </p:nvSpPr>
        <p:spPr>
          <a:xfrm>
            <a:off x="1524001" y="6625651"/>
            <a:ext cx="3222885" cy="246221"/>
          </a:xfrm>
          <a:prstGeom prst="rect">
            <a:avLst/>
          </a:prstGeom>
          <a:noFill/>
        </p:spPr>
        <p:txBody>
          <a:bodyPr wrap="square" rtlCol="0">
            <a:spAutoFit/>
          </a:bodyPr>
          <a:lstStyle/>
          <a:p>
            <a:pPr defTabSz="457200"/>
            <a:r>
              <a:rPr lang="en-GB" sz="1000" dirty="0">
                <a:solidFill>
                  <a:prstClr val="white">
                    <a:lumMod val="65000"/>
                  </a:prstClr>
                </a:solidFill>
                <a:latin typeface="Calibri" panose="020F0502020204030204"/>
              </a:rPr>
              <a:t>©Outstanding Resources 2017</a:t>
            </a:r>
          </a:p>
        </p:txBody>
      </p:sp>
    </p:spTree>
    <p:extLst>
      <p:ext uri="{BB962C8B-B14F-4D97-AF65-F5344CB8AC3E}">
        <p14:creationId xmlns:p14="http://schemas.microsoft.com/office/powerpoint/2010/main" val="3138494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10983" y="1072991"/>
            <a:ext cx="7472597" cy="2308324"/>
          </a:xfrm>
          <a:prstGeom prst="rect">
            <a:avLst/>
          </a:prstGeom>
          <a:solidFill>
            <a:srgbClr val="FFFFCC"/>
          </a:solidFill>
          <a:ln>
            <a:solidFill>
              <a:schemeClr val="tx1"/>
            </a:solidFill>
          </a:ln>
        </p:spPr>
        <p:txBody>
          <a:bodyPr wrap="square">
            <a:spAutoFit/>
          </a:bodyPr>
          <a:lstStyle/>
          <a:p>
            <a:pPr marL="285750" indent="-285750" defTabSz="457200">
              <a:buFont typeface="Arial" panose="020B0604020202020204" pitchFamily="34" charset="0"/>
              <a:buChar char="•"/>
            </a:pPr>
            <a:r>
              <a:rPr lang="en-GB" dirty="0">
                <a:solidFill>
                  <a:prstClr val="black"/>
                </a:solidFill>
                <a:latin typeface="Calibri" panose="020F0502020204030204"/>
              </a:rPr>
              <a:t>Confidentiality protects the rights of individuals.  Within the health and social care sector confidentiality is vital.</a:t>
            </a:r>
          </a:p>
          <a:p>
            <a:pPr marL="285750" indent="-285750" defTabSz="457200">
              <a:buFont typeface="Arial" panose="020B0604020202020204" pitchFamily="34" charset="0"/>
              <a:buChar char="•"/>
            </a:pPr>
            <a:r>
              <a:rPr lang="en-GB" dirty="0">
                <a:solidFill>
                  <a:prstClr val="black"/>
                </a:solidFill>
                <a:latin typeface="Calibri" panose="020F0502020204030204"/>
              </a:rPr>
              <a:t>Confidentiality is ensuring all information is private and is not shared  about an individual without their knowledge and agreement.  </a:t>
            </a:r>
          </a:p>
          <a:p>
            <a:pPr marL="285750" indent="-285750" defTabSz="457200">
              <a:buFont typeface="Arial" panose="020B0604020202020204" pitchFamily="34" charset="0"/>
              <a:buChar char="•"/>
            </a:pPr>
            <a:r>
              <a:rPr lang="en-GB" dirty="0">
                <a:solidFill>
                  <a:prstClr val="black"/>
                </a:solidFill>
                <a:latin typeface="Calibri" panose="020F0502020204030204"/>
              </a:rPr>
              <a:t>This even applies to telling family and friends.  </a:t>
            </a:r>
          </a:p>
          <a:p>
            <a:pPr marL="285750" indent="-285750" defTabSz="457200">
              <a:buFont typeface="Arial" panose="020B0604020202020204" pitchFamily="34" charset="0"/>
              <a:buChar char="•"/>
            </a:pPr>
            <a:r>
              <a:rPr lang="en-GB" dirty="0">
                <a:solidFill>
                  <a:prstClr val="black"/>
                </a:solidFill>
                <a:latin typeface="Calibri" panose="020F0502020204030204"/>
              </a:rPr>
              <a:t>A person working in health and social care must not disclose information to anyone. </a:t>
            </a:r>
          </a:p>
          <a:p>
            <a:pPr marL="285750" indent="-285750" defTabSz="457200">
              <a:buFont typeface="Arial" panose="020B0604020202020204" pitchFamily="34" charset="0"/>
              <a:buChar char="•"/>
            </a:pPr>
            <a:r>
              <a:rPr lang="en-GB" dirty="0">
                <a:solidFill>
                  <a:prstClr val="black"/>
                </a:solidFill>
                <a:latin typeface="Calibri" panose="020F0502020204030204"/>
              </a:rPr>
              <a:t>Maintaining confidentiality safeguards service users.</a:t>
            </a:r>
          </a:p>
        </p:txBody>
      </p:sp>
      <p:sp>
        <p:nvSpPr>
          <p:cNvPr id="3" name="Rectangle 2"/>
          <p:cNvSpPr/>
          <p:nvPr/>
        </p:nvSpPr>
        <p:spPr>
          <a:xfrm>
            <a:off x="2310982" y="3684192"/>
            <a:ext cx="7217764" cy="646331"/>
          </a:xfrm>
          <a:prstGeom prst="rect">
            <a:avLst/>
          </a:prstGeom>
          <a:solidFill>
            <a:srgbClr val="FFFFCC"/>
          </a:solidFill>
          <a:ln>
            <a:solidFill>
              <a:schemeClr val="tx1"/>
            </a:solidFill>
          </a:ln>
        </p:spPr>
        <p:txBody>
          <a:bodyPr wrap="square">
            <a:spAutoFit/>
          </a:bodyPr>
          <a:lstStyle/>
          <a:p>
            <a:pPr defTabSz="457200"/>
            <a:r>
              <a:rPr lang="en-GB" dirty="0">
                <a:solidFill>
                  <a:prstClr val="black"/>
                </a:solidFill>
                <a:latin typeface="Calibri" panose="020F0502020204030204"/>
              </a:rPr>
              <a:t>There are occasions when confidential information has to be shared.</a:t>
            </a:r>
          </a:p>
          <a:p>
            <a:pPr defTabSz="457200"/>
            <a:r>
              <a:rPr lang="en-GB" dirty="0">
                <a:solidFill>
                  <a:prstClr val="black"/>
                </a:solidFill>
                <a:latin typeface="Calibri" panose="020F0502020204030204"/>
              </a:rPr>
              <a:t>When do you think information may need to be shared?</a:t>
            </a:r>
          </a:p>
        </p:txBody>
      </p:sp>
      <p:sp>
        <p:nvSpPr>
          <p:cNvPr id="4" name="Rectangle 3"/>
          <p:cNvSpPr/>
          <p:nvPr/>
        </p:nvSpPr>
        <p:spPr>
          <a:xfrm>
            <a:off x="1999937" y="4734341"/>
            <a:ext cx="3695076" cy="954107"/>
          </a:xfrm>
          <a:prstGeom prst="rect">
            <a:avLst/>
          </a:prstGeom>
        </p:spPr>
        <p:txBody>
          <a:bodyPr wrap="square">
            <a:spAutoFit/>
          </a:bodyPr>
          <a:lstStyle/>
          <a:p>
            <a:pPr defTabSz="457200"/>
            <a:r>
              <a:rPr lang="en-GB" sz="1400" dirty="0">
                <a:solidFill>
                  <a:prstClr val="black"/>
                </a:solidFill>
                <a:latin typeface="Calibri" panose="020F0502020204030204"/>
                <a:hlinkClick r:id="rId3"/>
              </a:rPr>
              <a:t>https://www.youtube.com/watch?v=nJ84360do7Y</a:t>
            </a:r>
            <a:endParaRPr lang="en-GB" sz="1400" dirty="0">
              <a:solidFill>
                <a:prstClr val="black"/>
              </a:solidFill>
              <a:latin typeface="Calibri" panose="020F0502020204030204"/>
            </a:endParaRPr>
          </a:p>
          <a:p>
            <a:pPr defTabSz="457200"/>
            <a:r>
              <a:rPr lang="en-GB" sz="1400" dirty="0">
                <a:solidFill>
                  <a:prstClr val="black"/>
                </a:solidFill>
                <a:latin typeface="Calibri" panose="020F0502020204030204"/>
              </a:rPr>
              <a:t>Legal and Ethical Aspects of Medicine – Confidentiality: By Nelson Chan M.D</a:t>
            </a:r>
          </a:p>
        </p:txBody>
      </p:sp>
      <p:sp>
        <p:nvSpPr>
          <p:cNvPr id="5" name="TextBox 4"/>
          <p:cNvSpPr txBox="1"/>
          <p:nvPr/>
        </p:nvSpPr>
        <p:spPr>
          <a:xfrm>
            <a:off x="2052693" y="5683547"/>
            <a:ext cx="2968052" cy="369332"/>
          </a:xfrm>
          <a:prstGeom prst="rect">
            <a:avLst/>
          </a:prstGeom>
          <a:noFill/>
        </p:spPr>
        <p:txBody>
          <a:bodyPr wrap="square" rtlCol="0">
            <a:spAutoFit/>
          </a:bodyPr>
          <a:lstStyle/>
          <a:p>
            <a:pPr defTabSz="457200"/>
            <a:r>
              <a:rPr lang="en-GB" dirty="0">
                <a:solidFill>
                  <a:prstClr val="black"/>
                </a:solidFill>
                <a:latin typeface="Calibri" panose="020F0502020204030204"/>
              </a:rPr>
              <a:t>Make notes on the clip.</a:t>
            </a:r>
          </a:p>
        </p:txBody>
      </p:sp>
      <p:sp>
        <p:nvSpPr>
          <p:cNvPr id="6" name="Rectangle 5"/>
          <p:cNvSpPr/>
          <p:nvPr/>
        </p:nvSpPr>
        <p:spPr>
          <a:xfrm>
            <a:off x="1524000" y="0"/>
            <a:ext cx="3313408" cy="369332"/>
          </a:xfrm>
          <a:prstGeom prst="rect">
            <a:avLst/>
          </a:prstGeom>
          <a:solidFill>
            <a:schemeClr val="accent1">
              <a:lumMod val="20000"/>
              <a:lumOff val="80000"/>
            </a:schemeClr>
          </a:solidFill>
        </p:spPr>
        <p:txBody>
          <a:bodyPr wrap="none">
            <a:spAutoFit/>
          </a:bodyPr>
          <a:lstStyle/>
          <a:p>
            <a:pPr defTabSz="457200"/>
            <a:r>
              <a:rPr lang="en-GB" dirty="0">
                <a:solidFill>
                  <a:prstClr val="black"/>
                </a:solidFill>
                <a:latin typeface="Calibri" panose="020F0502020204030204"/>
              </a:rPr>
              <a:t>B1 Ethical issues and approaches </a:t>
            </a:r>
          </a:p>
        </p:txBody>
      </p:sp>
      <p:sp>
        <p:nvSpPr>
          <p:cNvPr id="7" name="Rectangle 6"/>
          <p:cNvSpPr/>
          <p:nvPr/>
        </p:nvSpPr>
        <p:spPr>
          <a:xfrm>
            <a:off x="1524000" y="369332"/>
            <a:ext cx="4871803" cy="369332"/>
          </a:xfrm>
          <a:prstGeom prst="rect">
            <a:avLst/>
          </a:prstGeom>
          <a:solidFill>
            <a:schemeClr val="accent1">
              <a:lumMod val="20000"/>
              <a:lumOff val="80000"/>
            </a:schemeClr>
          </a:solidFill>
        </p:spPr>
        <p:txBody>
          <a:bodyPr wrap="square">
            <a:spAutoFit/>
          </a:bodyPr>
          <a:lstStyle/>
          <a:p>
            <a:pPr defTabSz="457200"/>
            <a:r>
              <a:rPr lang="en-GB" dirty="0">
                <a:solidFill>
                  <a:prstClr val="black"/>
                </a:solidFill>
                <a:latin typeface="Calibri" panose="020F0502020204030204"/>
              </a:rPr>
              <a:t>Sharing information and managing confidentiality</a:t>
            </a:r>
          </a:p>
        </p:txBody>
      </p:sp>
      <p:sp>
        <p:nvSpPr>
          <p:cNvPr id="8" name="TextBox 7"/>
          <p:cNvSpPr txBox="1"/>
          <p:nvPr/>
        </p:nvSpPr>
        <p:spPr>
          <a:xfrm>
            <a:off x="1524001" y="6625651"/>
            <a:ext cx="3222885" cy="246221"/>
          </a:xfrm>
          <a:prstGeom prst="rect">
            <a:avLst/>
          </a:prstGeom>
          <a:noFill/>
        </p:spPr>
        <p:txBody>
          <a:bodyPr wrap="square" rtlCol="0">
            <a:spAutoFit/>
          </a:bodyPr>
          <a:lstStyle/>
          <a:p>
            <a:pPr defTabSz="457200"/>
            <a:r>
              <a:rPr lang="en-GB" sz="1000" dirty="0">
                <a:solidFill>
                  <a:prstClr val="white">
                    <a:lumMod val="65000"/>
                  </a:prstClr>
                </a:solidFill>
                <a:latin typeface="Calibri" panose="020F0502020204030204"/>
              </a:rPr>
              <a:t>©Outstanding Resources 2017</a:t>
            </a:r>
          </a:p>
        </p:txBody>
      </p:sp>
    </p:spTree>
    <p:extLst>
      <p:ext uri="{BB962C8B-B14F-4D97-AF65-F5344CB8AC3E}">
        <p14:creationId xmlns:p14="http://schemas.microsoft.com/office/powerpoint/2010/main" val="2165928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0"/>
            <a:ext cx="8769246" cy="369332"/>
          </a:xfrm>
          <a:prstGeom prst="rect">
            <a:avLst/>
          </a:prstGeom>
          <a:solidFill>
            <a:schemeClr val="accent1">
              <a:lumMod val="20000"/>
              <a:lumOff val="80000"/>
            </a:schemeClr>
          </a:solidFill>
        </p:spPr>
        <p:txBody>
          <a:bodyPr wrap="square">
            <a:spAutoFit/>
          </a:bodyPr>
          <a:lstStyle/>
          <a:p>
            <a:pPr defTabSz="457200"/>
            <a:r>
              <a:rPr lang="en-GB" dirty="0">
                <a:solidFill>
                  <a:prstClr val="black"/>
                </a:solidFill>
                <a:latin typeface="Calibri" panose="020F0502020204030204"/>
              </a:rPr>
              <a:t>B2 Legislation and guidance on conflicts of interest, balancing resources and minimising risk</a:t>
            </a:r>
          </a:p>
        </p:txBody>
      </p:sp>
      <p:sp>
        <p:nvSpPr>
          <p:cNvPr id="3" name="Rectangle 2"/>
          <p:cNvSpPr/>
          <p:nvPr/>
        </p:nvSpPr>
        <p:spPr>
          <a:xfrm>
            <a:off x="1524000" y="369333"/>
            <a:ext cx="9144000" cy="646331"/>
          </a:xfrm>
          <a:prstGeom prst="rect">
            <a:avLst/>
          </a:prstGeom>
          <a:solidFill>
            <a:schemeClr val="accent1">
              <a:lumMod val="20000"/>
              <a:lumOff val="80000"/>
            </a:schemeClr>
          </a:solidFill>
        </p:spPr>
        <p:txBody>
          <a:bodyPr wrap="square">
            <a:spAutoFit/>
          </a:bodyPr>
          <a:lstStyle/>
          <a:p>
            <a:pPr defTabSz="457200"/>
            <a:r>
              <a:rPr lang="en-GB" dirty="0">
                <a:solidFill>
                  <a:prstClr val="black"/>
                </a:solidFill>
                <a:latin typeface="Calibri" panose="020F0502020204030204"/>
              </a:rPr>
              <a:t>Organisations, legislation and guidance that influence or advise on ethical issues. All legislation and guidance must be current and applicable to England, Wales or Northern Ireland.</a:t>
            </a:r>
          </a:p>
        </p:txBody>
      </p:sp>
      <p:sp>
        <p:nvSpPr>
          <p:cNvPr id="4" name="Rectangle 3"/>
          <p:cNvSpPr/>
          <p:nvPr/>
        </p:nvSpPr>
        <p:spPr>
          <a:xfrm>
            <a:off x="2120687" y="1729769"/>
            <a:ext cx="1861700" cy="646331"/>
          </a:xfrm>
          <a:prstGeom prst="rect">
            <a:avLst/>
          </a:prstGeom>
        </p:spPr>
        <p:txBody>
          <a:bodyPr wrap="square">
            <a:spAutoFit/>
          </a:bodyPr>
          <a:lstStyle/>
          <a:p>
            <a:pPr defTabSz="457200"/>
            <a:r>
              <a:rPr lang="en-GB" dirty="0">
                <a:solidFill>
                  <a:prstClr val="black"/>
                </a:solidFill>
                <a:latin typeface="Calibri" panose="020F0502020204030204"/>
              </a:rPr>
              <a:t>National Health Service (NHS)</a:t>
            </a:r>
          </a:p>
        </p:txBody>
      </p:sp>
      <p:sp>
        <p:nvSpPr>
          <p:cNvPr id="5" name="Rectangle 4"/>
          <p:cNvSpPr/>
          <p:nvPr/>
        </p:nvSpPr>
        <p:spPr>
          <a:xfrm>
            <a:off x="4222230" y="1203360"/>
            <a:ext cx="6295868" cy="2308324"/>
          </a:xfrm>
          <a:prstGeom prst="rect">
            <a:avLst/>
          </a:prstGeom>
          <a:solidFill>
            <a:srgbClr val="FFFFCC"/>
          </a:solidFill>
          <a:ln>
            <a:solidFill>
              <a:schemeClr val="accent1"/>
            </a:solidFill>
          </a:ln>
        </p:spPr>
        <p:txBody>
          <a:bodyPr wrap="square">
            <a:spAutoFit/>
          </a:bodyPr>
          <a:lstStyle/>
          <a:p>
            <a:pPr marL="285750" indent="-285750" defTabSz="457200">
              <a:buFont typeface="Arial" panose="020B0604020202020204" pitchFamily="34" charset="0"/>
              <a:buChar char="•"/>
            </a:pPr>
            <a:r>
              <a:rPr lang="en-GB" dirty="0">
                <a:solidFill>
                  <a:prstClr val="black"/>
                </a:solidFill>
                <a:latin typeface="Calibri" panose="020F0502020204030204"/>
              </a:rPr>
              <a:t>Launched in 1948 from the ideal that good health care should be available for all, regardless of wealth </a:t>
            </a:r>
          </a:p>
          <a:p>
            <a:pPr marL="285750" indent="-285750" defTabSz="457200">
              <a:buFont typeface="Arial" panose="020B0604020202020204" pitchFamily="34" charset="0"/>
              <a:buChar char="•"/>
            </a:pPr>
            <a:r>
              <a:rPr lang="en-GB" dirty="0">
                <a:solidFill>
                  <a:prstClr val="black"/>
                </a:solidFill>
                <a:latin typeface="Calibri" panose="020F0502020204030204"/>
              </a:rPr>
              <a:t>Provides a wide range of health services, the vast majority of which are free at the point of delivery for people legally resident in the UK</a:t>
            </a:r>
          </a:p>
          <a:p>
            <a:pPr marL="285750" indent="-285750" defTabSz="457200">
              <a:buFont typeface="Arial" panose="020B0604020202020204" pitchFamily="34" charset="0"/>
              <a:buChar char="•"/>
            </a:pPr>
            <a:r>
              <a:rPr lang="en-GB" dirty="0">
                <a:solidFill>
                  <a:prstClr val="black"/>
                </a:solidFill>
                <a:latin typeface="Calibri" panose="020F0502020204030204"/>
              </a:rPr>
              <a:t> Made up of four, mainly independent, publicly funded health care systems: NHS (England), Health and Social Care in Northern Ireland, NHS Wales and NHS Scotland</a:t>
            </a:r>
          </a:p>
        </p:txBody>
      </p:sp>
      <p:sp>
        <p:nvSpPr>
          <p:cNvPr id="6" name="Rectangle 5"/>
          <p:cNvSpPr/>
          <p:nvPr/>
        </p:nvSpPr>
        <p:spPr>
          <a:xfrm>
            <a:off x="4222230" y="3699382"/>
            <a:ext cx="6295868" cy="1200329"/>
          </a:xfrm>
          <a:prstGeom prst="rect">
            <a:avLst/>
          </a:prstGeom>
          <a:solidFill>
            <a:srgbClr val="FFFFCC"/>
          </a:solidFill>
          <a:ln>
            <a:solidFill>
              <a:schemeClr val="accent1"/>
            </a:solidFill>
          </a:ln>
        </p:spPr>
        <p:txBody>
          <a:bodyPr wrap="square">
            <a:spAutoFit/>
          </a:bodyPr>
          <a:lstStyle/>
          <a:p>
            <a:pPr defTabSz="457200"/>
            <a:r>
              <a:rPr lang="en-GB" dirty="0">
                <a:solidFill>
                  <a:prstClr val="black"/>
                </a:solidFill>
                <a:latin typeface="Calibri" panose="020F0502020204030204"/>
              </a:rPr>
              <a:t>A ministerial department of the government</a:t>
            </a:r>
          </a:p>
          <a:p>
            <a:pPr defTabSz="457200"/>
            <a:r>
              <a:rPr lang="en-GB" dirty="0">
                <a:solidFill>
                  <a:prstClr val="black"/>
                </a:solidFill>
                <a:latin typeface="Calibri" panose="020F0502020204030204"/>
              </a:rPr>
              <a:t>Helps people to live better for longer </a:t>
            </a:r>
          </a:p>
          <a:p>
            <a:pPr defTabSz="457200"/>
            <a:r>
              <a:rPr lang="en-GB" dirty="0">
                <a:solidFill>
                  <a:prstClr val="black"/>
                </a:solidFill>
                <a:latin typeface="Calibri" panose="020F0502020204030204"/>
              </a:rPr>
              <a:t>Leads, shapes and funds health and care in England by creating national policies and legislation</a:t>
            </a:r>
          </a:p>
        </p:txBody>
      </p:sp>
      <p:sp>
        <p:nvSpPr>
          <p:cNvPr id="7" name="TextBox 6"/>
          <p:cNvSpPr txBox="1"/>
          <p:nvPr/>
        </p:nvSpPr>
        <p:spPr>
          <a:xfrm>
            <a:off x="2003685" y="3699382"/>
            <a:ext cx="1768840" cy="646331"/>
          </a:xfrm>
          <a:prstGeom prst="rect">
            <a:avLst/>
          </a:prstGeom>
          <a:noFill/>
        </p:spPr>
        <p:txBody>
          <a:bodyPr wrap="square" rtlCol="0">
            <a:spAutoFit/>
          </a:bodyPr>
          <a:lstStyle/>
          <a:p>
            <a:pPr defTabSz="457200"/>
            <a:r>
              <a:rPr lang="en-GB" dirty="0">
                <a:solidFill>
                  <a:prstClr val="black"/>
                </a:solidFill>
                <a:latin typeface="Calibri" panose="020F0502020204030204"/>
              </a:rPr>
              <a:t>The Department of Health (DH)</a:t>
            </a:r>
          </a:p>
        </p:txBody>
      </p:sp>
      <p:sp>
        <p:nvSpPr>
          <p:cNvPr id="8" name="Rectangle 7"/>
          <p:cNvSpPr/>
          <p:nvPr/>
        </p:nvSpPr>
        <p:spPr>
          <a:xfrm>
            <a:off x="1553980" y="5899827"/>
            <a:ext cx="9144000" cy="646331"/>
          </a:xfrm>
          <a:prstGeom prst="rect">
            <a:avLst/>
          </a:prstGeom>
          <a:solidFill>
            <a:schemeClr val="accent1">
              <a:lumMod val="20000"/>
              <a:lumOff val="80000"/>
            </a:schemeClr>
          </a:solidFill>
        </p:spPr>
        <p:txBody>
          <a:bodyPr wrap="square">
            <a:spAutoFit/>
          </a:bodyPr>
          <a:lstStyle/>
          <a:p>
            <a:pPr defTabSz="457200"/>
            <a:r>
              <a:rPr lang="en-GB" dirty="0">
                <a:solidFill>
                  <a:prstClr val="black"/>
                </a:solidFill>
                <a:latin typeface="Calibri" panose="020F0502020204030204"/>
              </a:rPr>
              <a:t>Organisations, e.g. National Health Service (NHS), Department of Health (DH), National Institute for Care Excellence (NICE), Health and Safety Executive (HSE).</a:t>
            </a:r>
          </a:p>
        </p:txBody>
      </p:sp>
      <p:sp>
        <p:nvSpPr>
          <p:cNvPr id="9" name="TextBox 8"/>
          <p:cNvSpPr txBox="1"/>
          <p:nvPr/>
        </p:nvSpPr>
        <p:spPr>
          <a:xfrm>
            <a:off x="1524001" y="6625651"/>
            <a:ext cx="3222885" cy="246221"/>
          </a:xfrm>
          <a:prstGeom prst="rect">
            <a:avLst/>
          </a:prstGeom>
          <a:noFill/>
        </p:spPr>
        <p:txBody>
          <a:bodyPr wrap="square" rtlCol="0">
            <a:spAutoFit/>
          </a:bodyPr>
          <a:lstStyle/>
          <a:p>
            <a:pPr defTabSz="457200"/>
            <a:r>
              <a:rPr lang="en-GB" sz="1000" dirty="0">
                <a:solidFill>
                  <a:prstClr val="white">
                    <a:lumMod val="65000"/>
                  </a:prstClr>
                </a:solidFill>
                <a:latin typeface="Calibri" panose="020F0502020204030204"/>
              </a:rPr>
              <a:t>©Outstanding Resources 2017</a:t>
            </a:r>
          </a:p>
        </p:txBody>
      </p:sp>
    </p:spTree>
    <p:extLst>
      <p:ext uri="{BB962C8B-B14F-4D97-AF65-F5344CB8AC3E}">
        <p14:creationId xmlns:p14="http://schemas.microsoft.com/office/powerpoint/2010/main" val="2097442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74892" y="1048597"/>
            <a:ext cx="6483246" cy="2862322"/>
          </a:xfrm>
          <a:prstGeom prst="rect">
            <a:avLst/>
          </a:prstGeom>
          <a:solidFill>
            <a:srgbClr val="FFFFCC"/>
          </a:solidFill>
          <a:ln>
            <a:solidFill>
              <a:schemeClr val="accent1"/>
            </a:solidFill>
          </a:ln>
        </p:spPr>
        <p:txBody>
          <a:bodyPr wrap="square">
            <a:spAutoFit/>
          </a:bodyPr>
          <a:lstStyle/>
          <a:p>
            <a:pPr marL="285750" indent="-285750" defTabSz="457200">
              <a:buFont typeface="Arial" panose="020B0604020202020204" pitchFamily="34" charset="0"/>
              <a:buChar char="•"/>
            </a:pPr>
            <a:r>
              <a:rPr lang="en-GB" dirty="0">
                <a:solidFill>
                  <a:prstClr val="black"/>
                </a:solidFill>
                <a:latin typeface="Calibri" panose="020F0502020204030204"/>
              </a:rPr>
              <a:t>Set up in 1999 to help prevent ill health and promote healthier lifestyles </a:t>
            </a:r>
          </a:p>
          <a:p>
            <a:pPr marL="285750" indent="-285750" defTabSz="457200">
              <a:buFont typeface="Arial" panose="020B0604020202020204" pitchFamily="34" charset="0"/>
              <a:buChar char="•"/>
            </a:pPr>
            <a:r>
              <a:rPr lang="en-GB" dirty="0">
                <a:solidFill>
                  <a:prstClr val="black"/>
                </a:solidFill>
                <a:latin typeface="Calibri" panose="020F0502020204030204"/>
              </a:rPr>
              <a:t>Provides national guidance and advice to improve health and social care, officially only in England, but does provide certain NICE products and services to Wales, Scotland and Northern Ireland </a:t>
            </a:r>
          </a:p>
          <a:p>
            <a:pPr marL="285750" indent="-285750" defTabSz="457200">
              <a:buFont typeface="Arial" panose="020B0604020202020204" pitchFamily="34" charset="0"/>
              <a:buChar char="•"/>
            </a:pPr>
            <a:r>
              <a:rPr lang="en-GB" dirty="0">
                <a:solidFill>
                  <a:prstClr val="black"/>
                </a:solidFill>
                <a:latin typeface="Calibri" panose="020F0502020204030204"/>
              </a:rPr>
              <a:t>Accountable to its sponsor department, the DH, but operates independently from the government </a:t>
            </a:r>
          </a:p>
          <a:p>
            <a:pPr marL="285750" indent="-285750" defTabSz="457200">
              <a:buFont typeface="Arial" panose="020B0604020202020204" pitchFamily="34" charset="0"/>
              <a:buChar char="•"/>
            </a:pPr>
            <a:r>
              <a:rPr lang="en-GB" dirty="0">
                <a:solidFill>
                  <a:prstClr val="black"/>
                </a:solidFill>
                <a:latin typeface="Calibri" panose="020F0502020204030204"/>
              </a:rPr>
              <a:t>Role is to improve outcomes for people using the NHS and other public health and social care services</a:t>
            </a:r>
          </a:p>
        </p:txBody>
      </p:sp>
      <p:sp>
        <p:nvSpPr>
          <p:cNvPr id="3" name="Rectangle 2"/>
          <p:cNvSpPr/>
          <p:nvPr/>
        </p:nvSpPr>
        <p:spPr>
          <a:xfrm>
            <a:off x="1906250" y="1609851"/>
            <a:ext cx="1866275" cy="1200329"/>
          </a:xfrm>
          <a:prstGeom prst="rect">
            <a:avLst/>
          </a:prstGeom>
        </p:spPr>
        <p:txBody>
          <a:bodyPr wrap="square">
            <a:spAutoFit/>
          </a:bodyPr>
          <a:lstStyle/>
          <a:p>
            <a:pPr defTabSz="457200"/>
            <a:r>
              <a:rPr lang="en-GB" dirty="0">
                <a:solidFill>
                  <a:prstClr val="black"/>
                </a:solidFill>
                <a:latin typeface="Calibri" panose="020F0502020204030204"/>
              </a:rPr>
              <a:t>National Institute for Health and Care Excellence (NICE)</a:t>
            </a:r>
          </a:p>
        </p:txBody>
      </p:sp>
      <p:sp>
        <p:nvSpPr>
          <p:cNvPr id="4" name="Rectangle 3"/>
          <p:cNvSpPr/>
          <p:nvPr/>
        </p:nvSpPr>
        <p:spPr>
          <a:xfrm>
            <a:off x="3974892" y="4055081"/>
            <a:ext cx="6483246" cy="2308324"/>
          </a:xfrm>
          <a:prstGeom prst="rect">
            <a:avLst/>
          </a:prstGeom>
          <a:solidFill>
            <a:srgbClr val="FFFFCC"/>
          </a:solidFill>
          <a:ln>
            <a:solidFill>
              <a:schemeClr val="accent1"/>
            </a:solidFill>
          </a:ln>
        </p:spPr>
        <p:txBody>
          <a:bodyPr wrap="square">
            <a:spAutoFit/>
          </a:bodyPr>
          <a:lstStyle/>
          <a:p>
            <a:pPr marL="285750" indent="-285750" defTabSz="457200">
              <a:buFont typeface="Arial" panose="020B0604020202020204" pitchFamily="34" charset="0"/>
              <a:buChar char="•"/>
            </a:pPr>
            <a:r>
              <a:rPr lang="en-GB" dirty="0">
                <a:solidFill>
                  <a:prstClr val="black"/>
                </a:solidFill>
                <a:latin typeface="Calibri" panose="020F0502020204030204"/>
              </a:rPr>
              <a:t>Set up as the national independent watchdog for work-related health, safety and illness </a:t>
            </a:r>
          </a:p>
          <a:p>
            <a:pPr marL="285750" indent="-285750" defTabSz="457200">
              <a:buFont typeface="Arial" panose="020B0604020202020204" pitchFamily="34" charset="0"/>
              <a:buChar char="•"/>
            </a:pPr>
            <a:r>
              <a:rPr lang="en-GB" dirty="0">
                <a:solidFill>
                  <a:prstClr val="black"/>
                </a:solidFill>
                <a:latin typeface="Calibri" panose="020F0502020204030204"/>
              </a:rPr>
              <a:t>Executive public body, sponsored by the Department for Work and Pensions </a:t>
            </a:r>
          </a:p>
          <a:p>
            <a:pPr marL="285750" indent="-285750" defTabSz="457200">
              <a:buFont typeface="Arial" panose="020B0604020202020204" pitchFamily="34" charset="0"/>
              <a:buChar char="•"/>
            </a:pPr>
            <a:r>
              <a:rPr lang="en-GB" dirty="0">
                <a:solidFill>
                  <a:prstClr val="black"/>
                </a:solidFill>
                <a:latin typeface="Calibri" panose="020F0502020204030204"/>
              </a:rPr>
              <a:t>Acts in the public interest to reduce work-related death and serious injury across the UK’s workplaces  </a:t>
            </a:r>
          </a:p>
          <a:p>
            <a:pPr marL="285750" indent="-285750" defTabSz="457200">
              <a:buFont typeface="Arial" panose="020B0604020202020204" pitchFamily="34" charset="0"/>
              <a:buChar char="•"/>
            </a:pPr>
            <a:r>
              <a:rPr lang="en-GB" dirty="0">
                <a:solidFill>
                  <a:prstClr val="black"/>
                </a:solidFill>
                <a:latin typeface="Calibri" panose="020F0502020204030204"/>
              </a:rPr>
              <a:t>Shapes and reviews policies, reviews regulations, produces research and statistics and enforces the law</a:t>
            </a:r>
          </a:p>
        </p:txBody>
      </p:sp>
      <p:sp>
        <p:nvSpPr>
          <p:cNvPr id="5" name="Rectangle 4"/>
          <p:cNvSpPr/>
          <p:nvPr/>
        </p:nvSpPr>
        <p:spPr>
          <a:xfrm>
            <a:off x="1906249" y="4055081"/>
            <a:ext cx="1731364" cy="923330"/>
          </a:xfrm>
          <a:prstGeom prst="rect">
            <a:avLst/>
          </a:prstGeom>
        </p:spPr>
        <p:txBody>
          <a:bodyPr wrap="square">
            <a:spAutoFit/>
          </a:bodyPr>
          <a:lstStyle/>
          <a:p>
            <a:pPr defTabSz="457200"/>
            <a:r>
              <a:rPr lang="en-GB" dirty="0">
                <a:solidFill>
                  <a:prstClr val="black"/>
                </a:solidFill>
                <a:latin typeface="Calibri" panose="020F0502020204030204"/>
              </a:rPr>
              <a:t>Health and Safety Executive (HSE)</a:t>
            </a:r>
          </a:p>
        </p:txBody>
      </p:sp>
      <p:sp>
        <p:nvSpPr>
          <p:cNvPr id="6" name="Rectangle 5"/>
          <p:cNvSpPr/>
          <p:nvPr/>
        </p:nvSpPr>
        <p:spPr>
          <a:xfrm>
            <a:off x="1524000" y="367146"/>
            <a:ext cx="9144000" cy="646331"/>
          </a:xfrm>
          <a:prstGeom prst="rect">
            <a:avLst/>
          </a:prstGeom>
          <a:solidFill>
            <a:schemeClr val="accent1">
              <a:lumMod val="20000"/>
              <a:lumOff val="80000"/>
            </a:schemeClr>
          </a:solidFill>
        </p:spPr>
        <p:txBody>
          <a:bodyPr wrap="square">
            <a:spAutoFit/>
          </a:bodyPr>
          <a:lstStyle/>
          <a:p>
            <a:pPr defTabSz="457200"/>
            <a:r>
              <a:rPr lang="en-GB" dirty="0">
                <a:solidFill>
                  <a:prstClr val="black"/>
                </a:solidFill>
                <a:latin typeface="Calibri" panose="020F0502020204030204"/>
              </a:rPr>
              <a:t>Organisations, e.g. National Health Service (NHS), Department of Health (DH), National Institute for Care Excellence (NICE), Health and Safety Executive (HSE).</a:t>
            </a:r>
          </a:p>
        </p:txBody>
      </p:sp>
      <p:sp>
        <p:nvSpPr>
          <p:cNvPr id="7" name="Rectangle 6"/>
          <p:cNvSpPr/>
          <p:nvPr/>
        </p:nvSpPr>
        <p:spPr>
          <a:xfrm>
            <a:off x="1524000" y="0"/>
            <a:ext cx="8769246" cy="369332"/>
          </a:xfrm>
          <a:prstGeom prst="rect">
            <a:avLst/>
          </a:prstGeom>
          <a:solidFill>
            <a:schemeClr val="accent1">
              <a:lumMod val="20000"/>
              <a:lumOff val="80000"/>
            </a:schemeClr>
          </a:solidFill>
        </p:spPr>
        <p:txBody>
          <a:bodyPr wrap="square">
            <a:spAutoFit/>
          </a:bodyPr>
          <a:lstStyle/>
          <a:p>
            <a:pPr defTabSz="457200"/>
            <a:r>
              <a:rPr lang="en-GB" dirty="0">
                <a:solidFill>
                  <a:prstClr val="black"/>
                </a:solidFill>
                <a:latin typeface="Calibri" panose="020F0502020204030204"/>
              </a:rPr>
              <a:t>B2 Legislation and guidance on conflicts of interest, balancing resources and minimising risk</a:t>
            </a:r>
          </a:p>
        </p:txBody>
      </p:sp>
      <p:sp>
        <p:nvSpPr>
          <p:cNvPr id="8" name="TextBox 7"/>
          <p:cNvSpPr txBox="1"/>
          <p:nvPr/>
        </p:nvSpPr>
        <p:spPr>
          <a:xfrm>
            <a:off x="1524001" y="6625651"/>
            <a:ext cx="3222885" cy="246221"/>
          </a:xfrm>
          <a:prstGeom prst="rect">
            <a:avLst/>
          </a:prstGeom>
          <a:noFill/>
        </p:spPr>
        <p:txBody>
          <a:bodyPr wrap="square" rtlCol="0">
            <a:spAutoFit/>
          </a:bodyPr>
          <a:lstStyle/>
          <a:p>
            <a:pPr defTabSz="457200"/>
            <a:r>
              <a:rPr lang="en-GB" sz="1000" dirty="0">
                <a:solidFill>
                  <a:prstClr val="white">
                    <a:lumMod val="65000"/>
                  </a:prstClr>
                </a:solidFill>
                <a:latin typeface="Calibri" panose="020F0502020204030204"/>
              </a:rPr>
              <a:t>©Outstanding Resources 2017</a:t>
            </a:r>
          </a:p>
        </p:txBody>
      </p:sp>
    </p:spTree>
    <p:extLst>
      <p:ext uri="{BB962C8B-B14F-4D97-AF65-F5344CB8AC3E}">
        <p14:creationId xmlns:p14="http://schemas.microsoft.com/office/powerpoint/2010/main" val="546105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85375" y="2743446"/>
            <a:ext cx="2587440" cy="369332"/>
          </a:xfrm>
          <a:prstGeom prst="rect">
            <a:avLst/>
          </a:prstGeom>
        </p:spPr>
        <p:txBody>
          <a:bodyPr wrap="none">
            <a:spAutoFit/>
          </a:bodyPr>
          <a:lstStyle/>
          <a:p>
            <a:pPr defTabSz="457200"/>
            <a:r>
              <a:rPr lang="en-GB" dirty="0">
                <a:solidFill>
                  <a:prstClr val="black"/>
                </a:solidFill>
                <a:latin typeface="Calibri" panose="020F0502020204030204"/>
              </a:rPr>
              <a:t>Mental Capacity Act 2005</a:t>
            </a:r>
          </a:p>
        </p:txBody>
      </p:sp>
      <p:sp>
        <p:nvSpPr>
          <p:cNvPr id="3" name="Rectangle 2"/>
          <p:cNvSpPr/>
          <p:nvPr/>
        </p:nvSpPr>
        <p:spPr>
          <a:xfrm>
            <a:off x="2439887" y="3378528"/>
            <a:ext cx="3315331" cy="646331"/>
          </a:xfrm>
          <a:prstGeom prst="rect">
            <a:avLst/>
          </a:prstGeom>
        </p:spPr>
        <p:txBody>
          <a:bodyPr wrap="none">
            <a:spAutoFit/>
          </a:bodyPr>
          <a:lstStyle/>
          <a:p>
            <a:pPr defTabSz="457200"/>
            <a:r>
              <a:rPr lang="en-GB" dirty="0">
                <a:solidFill>
                  <a:prstClr val="black"/>
                </a:solidFill>
                <a:latin typeface="Calibri" panose="020F0502020204030204"/>
              </a:rPr>
              <a:t>National Health Service Act 2006 </a:t>
            </a:r>
          </a:p>
          <a:p>
            <a:pPr algn="ctr" defTabSz="457200"/>
            <a:r>
              <a:rPr lang="en-GB" dirty="0">
                <a:solidFill>
                  <a:prstClr val="black"/>
                </a:solidFill>
                <a:latin typeface="Calibri" panose="020F0502020204030204"/>
              </a:rPr>
              <a:t>section 140 </a:t>
            </a:r>
          </a:p>
        </p:txBody>
      </p:sp>
      <p:sp>
        <p:nvSpPr>
          <p:cNvPr id="4" name="Rectangle 3"/>
          <p:cNvSpPr/>
          <p:nvPr/>
        </p:nvSpPr>
        <p:spPr>
          <a:xfrm>
            <a:off x="2673542" y="1451806"/>
            <a:ext cx="2411109" cy="369332"/>
          </a:xfrm>
          <a:prstGeom prst="rect">
            <a:avLst/>
          </a:prstGeom>
        </p:spPr>
        <p:txBody>
          <a:bodyPr wrap="none">
            <a:spAutoFit/>
          </a:bodyPr>
          <a:lstStyle/>
          <a:p>
            <a:pPr defTabSz="457200"/>
            <a:r>
              <a:rPr lang="en-GB" dirty="0">
                <a:solidFill>
                  <a:prstClr val="black"/>
                </a:solidFill>
                <a:latin typeface="Calibri" panose="020F0502020204030204"/>
              </a:rPr>
              <a:t>Mental Health Act 2007</a:t>
            </a:r>
          </a:p>
        </p:txBody>
      </p:sp>
      <p:sp>
        <p:nvSpPr>
          <p:cNvPr id="5" name="Rectangle 4"/>
          <p:cNvSpPr/>
          <p:nvPr/>
        </p:nvSpPr>
        <p:spPr>
          <a:xfrm>
            <a:off x="2969014" y="4318597"/>
            <a:ext cx="1816331" cy="369332"/>
          </a:xfrm>
          <a:prstGeom prst="rect">
            <a:avLst/>
          </a:prstGeom>
        </p:spPr>
        <p:txBody>
          <a:bodyPr wrap="none">
            <a:spAutoFit/>
          </a:bodyPr>
          <a:lstStyle/>
          <a:p>
            <a:pPr defTabSz="457200"/>
            <a:r>
              <a:rPr lang="en-GB" dirty="0">
                <a:solidFill>
                  <a:prstClr val="black"/>
                </a:solidFill>
                <a:latin typeface="Calibri" panose="020F0502020204030204"/>
              </a:rPr>
              <a:t>Equality Act 2010</a:t>
            </a:r>
          </a:p>
        </p:txBody>
      </p:sp>
      <p:sp>
        <p:nvSpPr>
          <p:cNvPr id="6" name="Rectangle 5"/>
          <p:cNvSpPr/>
          <p:nvPr/>
        </p:nvSpPr>
        <p:spPr>
          <a:xfrm>
            <a:off x="3130724" y="4981668"/>
            <a:ext cx="1492909" cy="369332"/>
          </a:xfrm>
          <a:prstGeom prst="rect">
            <a:avLst/>
          </a:prstGeom>
        </p:spPr>
        <p:txBody>
          <a:bodyPr wrap="none">
            <a:spAutoFit/>
          </a:bodyPr>
          <a:lstStyle/>
          <a:p>
            <a:pPr defTabSz="457200"/>
            <a:r>
              <a:rPr lang="en-GB" dirty="0">
                <a:solidFill>
                  <a:prstClr val="black"/>
                </a:solidFill>
                <a:latin typeface="Calibri" panose="020F0502020204030204"/>
              </a:rPr>
              <a:t>Care Act 2014</a:t>
            </a:r>
          </a:p>
        </p:txBody>
      </p:sp>
      <p:sp>
        <p:nvSpPr>
          <p:cNvPr id="7" name="Rectangle 6"/>
          <p:cNvSpPr/>
          <p:nvPr/>
        </p:nvSpPr>
        <p:spPr>
          <a:xfrm>
            <a:off x="1524000" y="369332"/>
            <a:ext cx="8769246" cy="646331"/>
          </a:xfrm>
          <a:prstGeom prst="rect">
            <a:avLst/>
          </a:prstGeom>
          <a:solidFill>
            <a:schemeClr val="accent1">
              <a:lumMod val="20000"/>
              <a:lumOff val="80000"/>
            </a:schemeClr>
          </a:solidFill>
        </p:spPr>
        <p:txBody>
          <a:bodyPr wrap="square">
            <a:spAutoFit/>
          </a:bodyPr>
          <a:lstStyle/>
          <a:p>
            <a:pPr defTabSz="457200"/>
            <a:r>
              <a:rPr lang="en-GB" dirty="0">
                <a:solidFill>
                  <a:prstClr val="black"/>
                </a:solidFill>
                <a:latin typeface="Calibri" panose="020F0502020204030204"/>
              </a:rPr>
              <a:t>Legislation, e.g. Mental Health Act 2007, Human Rights Act 1998, Mental Capacity Act 2005, National Health Service Act 2006 Section 140, Equality Act 2010, Care Act 2014.</a:t>
            </a:r>
          </a:p>
        </p:txBody>
      </p:sp>
      <p:sp>
        <p:nvSpPr>
          <p:cNvPr id="8" name="TextBox 7"/>
          <p:cNvSpPr txBox="1"/>
          <p:nvPr/>
        </p:nvSpPr>
        <p:spPr>
          <a:xfrm>
            <a:off x="6412533" y="1567804"/>
            <a:ext cx="3417757" cy="3416320"/>
          </a:xfrm>
          <a:prstGeom prst="rect">
            <a:avLst/>
          </a:prstGeom>
          <a:solidFill>
            <a:srgbClr val="FFFF66"/>
          </a:solidFill>
          <a:ln>
            <a:solidFill>
              <a:schemeClr val="accent1"/>
            </a:solidFill>
          </a:ln>
        </p:spPr>
        <p:txBody>
          <a:bodyPr wrap="square" rtlCol="0">
            <a:spAutoFit/>
          </a:bodyPr>
          <a:lstStyle/>
          <a:p>
            <a:pPr defTabSz="457200"/>
            <a:r>
              <a:rPr lang="en-GB" dirty="0">
                <a:solidFill>
                  <a:prstClr val="black"/>
                </a:solidFill>
                <a:latin typeface="Calibri" panose="020F0502020204030204"/>
              </a:rPr>
              <a:t>In pairs, or three’s, pick one of the Act’s opposite (these must all be covered by the class).</a:t>
            </a:r>
          </a:p>
          <a:p>
            <a:pPr defTabSz="457200"/>
            <a:r>
              <a:rPr lang="en-GB" dirty="0">
                <a:solidFill>
                  <a:prstClr val="black"/>
                </a:solidFill>
                <a:latin typeface="Calibri" panose="020F0502020204030204"/>
              </a:rPr>
              <a:t>Produce a presentation on each act and a ‘factsheet handout’ that summarises the main points of the act.  This factsheet needs to be given to the whole class.  </a:t>
            </a:r>
          </a:p>
          <a:p>
            <a:pPr defTabSz="457200"/>
            <a:r>
              <a:rPr lang="en-GB" dirty="0">
                <a:solidFill>
                  <a:prstClr val="black"/>
                </a:solidFill>
                <a:latin typeface="Calibri" panose="020F0502020204030204"/>
              </a:rPr>
              <a:t>In your presentation give some examples of how the act has had an impact on an individuals health/care needs.  </a:t>
            </a:r>
          </a:p>
        </p:txBody>
      </p:sp>
      <p:sp>
        <p:nvSpPr>
          <p:cNvPr id="9" name="Rectangle 8"/>
          <p:cNvSpPr/>
          <p:nvPr/>
        </p:nvSpPr>
        <p:spPr>
          <a:xfrm>
            <a:off x="2709192" y="2104687"/>
            <a:ext cx="2375458" cy="369332"/>
          </a:xfrm>
          <a:prstGeom prst="rect">
            <a:avLst/>
          </a:prstGeom>
        </p:spPr>
        <p:txBody>
          <a:bodyPr wrap="none">
            <a:spAutoFit/>
          </a:bodyPr>
          <a:lstStyle/>
          <a:p>
            <a:pPr defTabSz="457200"/>
            <a:r>
              <a:rPr lang="en-GB" dirty="0">
                <a:solidFill>
                  <a:prstClr val="black"/>
                </a:solidFill>
                <a:latin typeface="Calibri" panose="020F0502020204030204"/>
              </a:rPr>
              <a:t>Human Rights Act 1998</a:t>
            </a:r>
          </a:p>
        </p:txBody>
      </p:sp>
      <p:sp>
        <p:nvSpPr>
          <p:cNvPr id="10" name="Rectangle 9"/>
          <p:cNvSpPr/>
          <p:nvPr/>
        </p:nvSpPr>
        <p:spPr>
          <a:xfrm>
            <a:off x="1524000" y="0"/>
            <a:ext cx="8769246" cy="369332"/>
          </a:xfrm>
          <a:prstGeom prst="rect">
            <a:avLst/>
          </a:prstGeom>
          <a:solidFill>
            <a:schemeClr val="accent1">
              <a:lumMod val="20000"/>
              <a:lumOff val="80000"/>
            </a:schemeClr>
          </a:solidFill>
        </p:spPr>
        <p:txBody>
          <a:bodyPr wrap="square">
            <a:spAutoFit/>
          </a:bodyPr>
          <a:lstStyle/>
          <a:p>
            <a:pPr defTabSz="457200"/>
            <a:r>
              <a:rPr lang="en-GB" dirty="0">
                <a:solidFill>
                  <a:prstClr val="black"/>
                </a:solidFill>
                <a:latin typeface="Calibri" panose="020F0502020204030204"/>
              </a:rPr>
              <a:t>B2 Legislation and guidance on conflicts of interest, balancing resources and minimising risk</a:t>
            </a:r>
          </a:p>
        </p:txBody>
      </p:sp>
      <p:sp>
        <p:nvSpPr>
          <p:cNvPr id="11" name="TextBox 10"/>
          <p:cNvSpPr txBox="1"/>
          <p:nvPr/>
        </p:nvSpPr>
        <p:spPr>
          <a:xfrm>
            <a:off x="1524001" y="6625651"/>
            <a:ext cx="3222885" cy="246221"/>
          </a:xfrm>
          <a:prstGeom prst="rect">
            <a:avLst/>
          </a:prstGeom>
          <a:noFill/>
        </p:spPr>
        <p:txBody>
          <a:bodyPr wrap="square" rtlCol="0">
            <a:spAutoFit/>
          </a:bodyPr>
          <a:lstStyle/>
          <a:p>
            <a:pPr defTabSz="457200"/>
            <a:r>
              <a:rPr lang="en-GB" sz="1000" dirty="0">
                <a:solidFill>
                  <a:prstClr val="white">
                    <a:lumMod val="65000"/>
                  </a:prstClr>
                </a:solidFill>
                <a:latin typeface="Calibri" panose="020F0502020204030204"/>
              </a:rPr>
              <a:t>©Outstanding Resources 2017</a:t>
            </a:r>
          </a:p>
        </p:txBody>
      </p:sp>
    </p:spTree>
    <p:extLst>
      <p:ext uri="{BB962C8B-B14F-4D97-AF65-F5344CB8AC3E}">
        <p14:creationId xmlns:p14="http://schemas.microsoft.com/office/powerpoint/2010/main" val="2628536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87340" y="2012668"/>
            <a:ext cx="7090347" cy="2308324"/>
          </a:xfrm>
          <a:prstGeom prst="rect">
            <a:avLst/>
          </a:prstGeom>
          <a:solidFill>
            <a:srgbClr val="FFFFCC"/>
          </a:solidFill>
          <a:ln>
            <a:solidFill>
              <a:schemeClr val="tx1"/>
            </a:solidFill>
          </a:ln>
        </p:spPr>
        <p:txBody>
          <a:bodyPr wrap="square" rtlCol="0">
            <a:spAutoFit/>
          </a:bodyPr>
          <a:lstStyle/>
          <a:p>
            <a:pPr defTabSz="457200"/>
            <a:r>
              <a:rPr lang="en-GB" dirty="0">
                <a:solidFill>
                  <a:prstClr val="black"/>
                </a:solidFill>
                <a:latin typeface="Calibri" panose="020F0502020204030204"/>
              </a:rPr>
              <a:t>Molly is 50 and has learning difficulties.  She is in hospital recovering from a severe stroke.  Her social worker has told her that her only choice, when she is discharged from hospital, is to go into a residential home.  Molly is very unhappy about this as she would like to stay in her own home.</a:t>
            </a:r>
          </a:p>
          <a:p>
            <a:pPr defTabSz="457200"/>
            <a:endParaRPr lang="en-GB" dirty="0">
              <a:solidFill>
                <a:prstClr val="black"/>
              </a:solidFill>
              <a:latin typeface="Calibri" panose="020F0502020204030204"/>
            </a:endParaRPr>
          </a:p>
          <a:p>
            <a:pPr defTabSz="457200"/>
            <a:r>
              <a:rPr lang="en-GB" dirty="0">
                <a:solidFill>
                  <a:prstClr val="black"/>
                </a:solidFill>
                <a:latin typeface="Calibri" panose="020F0502020204030204"/>
              </a:rPr>
              <a:t>Explain how the Care Act 2014 would help Molly.</a:t>
            </a:r>
          </a:p>
          <a:p>
            <a:pPr defTabSz="457200"/>
            <a:r>
              <a:rPr lang="en-GB" dirty="0">
                <a:solidFill>
                  <a:prstClr val="black"/>
                </a:solidFill>
                <a:latin typeface="Calibri" panose="020F0502020204030204"/>
              </a:rPr>
              <a:t>Explain how the social worker has not followed the guidelines for professionals working with individuals.</a:t>
            </a:r>
          </a:p>
        </p:txBody>
      </p:sp>
      <p:sp>
        <p:nvSpPr>
          <p:cNvPr id="3" name="Rectangle 2"/>
          <p:cNvSpPr/>
          <p:nvPr/>
        </p:nvSpPr>
        <p:spPr>
          <a:xfrm>
            <a:off x="1524000" y="384323"/>
            <a:ext cx="8769246" cy="646331"/>
          </a:xfrm>
          <a:prstGeom prst="rect">
            <a:avLst/>
          </a:prstGeom>
          <a:solidFill>
            <a:schemeClr val="accent1">
              <a:lumMod val="20000"/>
              <a:lumOff val="80000"/>
            </a:schemeClr>
          </a:solidFill>
        </p:spPr>
        <p:txBody>
          <a:bodyPr wrap="square">
            <a:spAutoFit/>
          </a:bodyPr>
          <a:lstStyle/>
          <a:p>
            <a:pPr defTabSz="457200"/>
            <a:r>
              <a:rPr lang="en-GB" dirty="0">
                <a:solidFill>
                  <a:prstClr val="black"/>
                </a:solidFill>
                <a:latin typeface="Calibri" panose="020F0502020204030204"/>
              </a:rPr>
              <a:t>Legislation, e.g. Mental Health Act 2007, Human Rights Act 1998, Mental Capacity Act 2005, National Health Service Act 2006 Section 140, Equality Act 2010, Care Act 2014.</a:t>
            </a:r>
          </a:p>
        </p:txBody>
      </p:sp>
      <p:sp>
        <p:nvSpPr>
          <p:cNvPr id="4" name="Rectangle 3"/>
          <p:cNvSpPr/>
          <p:nvPr/>
        </p:nvSpPr>
        <p:spPr>
          <a:xfrm>
            <a:off x="1524000" y="0"/>
            <a:ext cx="8769246" cy="369332"/>
          </a:xfrm>
          <a:prstGeom prst="rect">
            <a:avLst/>
          </a:prstGeom>
          <a:solidFill>
            <a:schemeClr val="accent1">
              <a:lumMod val="20000"/>
              <a:lumOff val="80000"/>
            </a:schemeClr>
          </a:solidFill>
        </p:spPr>
        <p:txBody>
          <a:bodyPr wrap="square">
            <a:spAutoFit/>
          </a:bodyPr>
          <a:lstStyle/>
          <a:p>
            <a:pPr defTabSz="457200"/>
            <a:r>
              <a:rPr lang="en-GB" dirty="0">
                <a:solidFill>
                  <a:prstClr val="black"/>
                </a:solidFill>
                <a:latin typeface="Calibri" panose="020F0502020204030204"/>
              </a:rPr>
              <a:t>B2 Legislation and guidance on conflicts of interest, balancing resources and minimising risk</a:t>
            </a:r>
          </a:p>
        </p:txBody>
      </p:sp>
      <p:sp>
        <p:nvSpPr>
          <p:cNvPr id="5" name="TextBox 4"/>
          <p:cNvSpPr txBox="1"/>
          <p:nvPr/>
        </p:nvSpPr>
        <p:spPr>
          <a:xfrm>
            <a:off x="1524001" y="6625651"/>
            <a:ext cx="3222885" cy="246221"/>
          </a:xfrm>
          <a:prstGeom prst="rect">
            <a:avLst/>
          </a:prstGeom>
          <a:noFill/>
        </p:spPr>
        <p:txBody>
          <a:bodyPr wrap="square" rtlCol="0">
            <a:spAutoFit/>
          </a:bodyPr>
          <a:lstStyle/>
          <a:p>
            <a:pPr defTabSz="457200"/>
            <a:r>
              <a:rPr lang="en-GB" sz="1000" dirty="0">
                <a:solidFill>
                  <a:prstClr val="white">
                    <a:lumMod val="65000"/>
                  </a:prstClr>
                </a:solidFill>
                <a:latin typeface="Calibri" panose="020F0502020204030204"/>
              </a:rPr>
              <a:t>©Outstanding Resources 2017</a:t>
            </a:r>
          </a:p>
        </p:txBody>
      </p:sp>
    </p:spTree>
    <p:extLst>
      <p:ext uri="{BB962C8B-B14F-4D97-AF65-F5344CB8AC3E}">
        <p14:creationId xmlns:p14="http://schemas.microsoft.com/office/powerpoint/2010/main" val="3583364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2240" y="1055650"/>
            <a:ext cx="8020701" cy="923330"/>
          </a:xfrm>
          <a:prstGeom prst="rect">
            <a:avLst/>
          </a:prstGeom>
          <a:solidFill>
            <a:srgbClr val="FFFF66"/>
          </a:solidFill>
          <a:ln>
            <a:solidFill>
              <a:schemeClr val="accent1"/>
            </a:solidFill>
          </a:ln>
        </p:spPr>
        <p:txBody>
          <a:bodyPr wrap="square">
            <a:spAutoFit/>
          </a:bodyPr>
          <a:lstStyle/>
          <a:p>
            <a:pPr defTabSz="457200"/>
            <a:r>
              <a:rPr lang="en-GB" dirty="0">
                <a:solidFill>
                  <a:prstClr val="black"/>
                </a:solidFill>
                <a:latin typeface="Calibri" panose="020F0502020204030204"/>
                <a:hlinkClick r:id="rId3"/>
              </a:rPr>
              <a:t>https://www.youtube.com/watch?v=pz5Ecovjs4w</a:t>
            </a:r>
            <a:endParaRPr lang="en-GB" dirty="0">
              <a:solidFill>
                <a:prstClr val="black"/>
              </a:solidFill>
              <a:latin typeface="Calibri" panose="020F0502020204030204"/>
            </a:endParaRPr>
          </a:p>
          <a:p>
            <a:pPr defTabSz="457200"/>
            <a:endParaRPr lang="en-GB" dirty="0">
              <a:solidFill>
                <a:prstClr val="black"/>
              </a:solidFill>
              <a:latin typeface="Calibri" panose="020F0502020204030204"/>
            </a:endParaRPr>
          </a:p>
          <a:p>
            <a:pPr defTabSz="457200"/>
            <a:r>
              <a:rPr lang="en-GB" dirty="0">
                <a:solidFill>
                  <a:prstClr val="black"/>
                </a:solidFill>
                <a:latin typeface="Calibri" panose="020F0502020204030204"/>
              </a:rPr>
              <a:t>Human Rights Inquiry case study - The '</a:t>
            </a:r>
            <a:r>
              <a:rPr lang="en-GB" dirty="0" err="1">
                <a:solidFill>
                  <a:prstClr val="black"/>
                </a:solidFill>
                <a:latin typeface="Calibri" panose="020F0502020204030204"/>
              </a:rPr>
              <a:t>Bournewood</a:t>
            </a:r>
            <a:r>
              <a:rPr lang="en-GB" dirty="0">
                <a:solidFill>
                  <a:prstClr val="black"/>
                </a:solidFill>
                <a:latin typeface="Calibri" panose="020F0502020204030204"/>
              </a:rPr>
              <a:t>' ruling  (Make notes)</a:t>
            </a:r>
          </a:p>
        </p:txBody>
      </p:sp>
      <p:sp>
        <p:nvSpPr>
          <p:cNvPr id="3" name="Rectangle 2"/>
          <p:cNvSpPr/>
          <p:nvPr/>
        </p:nvSpPr>
        <p:spPr>
          <a:xfrm>
            <a:off x="1867812" y="2300110"/>
            <a:ext cx="8529403" cy="1200329"/>
          </a:xfrm>
          <a:prstGeom prst="rect">
            <a:avLst/>
          </a:prstGeom>
          <a:solidFill>
            <a:srgbClr val="FFFF66"/>
          </a:solidFill>
          <a:ln>
            <a:solidFill>
              <a:schemeClr val="tx1"/>
            </a:solidFill>
          </a:ln>
        </p:spPr>
        <p:txBody>
          <a:bodyPr wrap="square">
            <a:spAutoFit/>
          </a:bodyPr>
          <a:lstStyle/>
          <a:p>
            <a:pPr defTabSz="457200"/>
            <a:r>
              <a:rPr lang="en-GB" dirty="0">
                <a:solidFill>
                  <a:prstClr val="black"/>
                </a:solidFill>
                <a:latin typeface="Calibri" panose="020F0502020204030204"/>
              </a:rPr>
              <a:t>Which parts of the Mental Health Act 2007, listed below, do you think came about as a result of the </a:t>
            </a:r>
            <a:r>
              <a:rPr lang="en-GB" dirty="0" err="1">
                <a:solidFill>
                  <a:prstClr val="black"/>
                </a:solidFill>
                <a:latin typeface="Calibri" panose="020F0502020204030204"/>
              </a:rPr>
              <a:t>Bournewood</a:t>
            </a:r>
            <a:r>
              <a:rPr lang="en-GB" dirty="0">
                <a:solidFill>
                  <a:prstClr val="black"/>
                </a:solidFill>
                <a:latin typeface="Calibri" panose="020F0502020204030204"/>
              </a:rPr>
              <a:t> Case?  Do some research into the details of this case. Write an article for a magazine that covers the facts and ethics of this case, including how other Acts now help protect people like HL.</a:t>
            </a:r>
          </a:p>
        </p:txBody>
      </p:sp>
      <p:sp>
        <p:nvSpPr>
          <p:cNvPr id="4" name="Rectangle 3"/>
          <p:cNvSpPr/>
          <p:nvPr/>
        </p:nvSpPr>
        <p:spPr>
          <a:xfrm>
            <a:off x="1867812" y="3635705"/>
            <a:ext cx="8529403" cy="2308324"/>
          </a:xfrm>
          <a:prstGeom prst="rect">
            <a:avLst/>
          </a:prstGeom>
          <a:solidFill>
            <a:srgbClr val="FFFFCC"/>
          </a:solidFill>
          <a:ln>
            <a:solidFill>
              <a:schemeClr val="tx1"/>
            </a:solidFill>
          </a:ln>
        </p:spPr>
        <p:txBody>
          <a:bodyPr wrap="square">
            <a:spAutoFit/>
          </a:bodyPr>
          <a:lstStyle/>
          <a:p>
            <a:pPr marL="285750" indent="-285750" defTabSz="457200">
              <a:buFont typeface="Arial" panose="020B0604020202020204" pitchFamily="34" charset="0"/>
              <a:buChar char="•"/>
            </a:pPr>
            <a:r>
              <a:rPr lang="en-GB" dirty="0">
                <a:solidFill>
                  <a:prstClr val="black"/>
                </a:solidFill>
                <a:latin typeface="Calibri" panose="020F0502020204030204"/>
              </a:rPr>
              <a:t>Changes the definition of mental disorder </a:t>
            </a:r>
          </a:p>
          <a:p>
            <a:pPr marL="285750" indent="-285750" defTabSz="457200">
              <a:buFont typeface="Arial" panose="020B0604020202020204" pitchFamily="34" charset="0"/>
              <a:buChar char="•"/>
            </a:pPr>
            <a:r>
              <a:rPr lang="en-GB" dirty="0">
                <a:solidFill>
                  <a:prstClr val="black"/>
                </a:solidFill>
                <a:latin typeface="Calibri" panose="020F0502020204030204"/>
              </a:rPr>
              <a:t>Makes it no longer possible for patients to be compulsorily detained, unless appropriate treatment and all other information is available to that patient </a:t>
            </a:r>
          </a:p>
          <a:p>
            <a:pPr marL="285750" indent="-285750" defTabSz="457200">
              <a:buFont typeface="Arial" panose="020B0604020202020204" pitchFamily="34" charset="0"/>
              <a:buChar char="•"/>
            </a:pPr>
            <a:r>
              <a:rPr lang="en-GB" dirty="0">
                <a:solidFill>
                  <a:prstClr val="black"/>
                </a:solidFill>
                <a:latin typeface="Calibri" panose="020F0502020204030204"/>
              </a:rPr>
              <a:t>Broadens the role of practitioners </a:t>
            </a:r>
          </a:p>
          <a:p>
            <a:pPr marL="285750" indent="-285750" defTabSz="457200">
              <a:buFont typeface="Arial" panose="020B0604020202020204" pitchFamily="34" charset="0"/>
              <a:buChar char="•"/>
            </a:pPr>
            <a:r>
              <a:rPr lang="en-GB" dirty="0">
                <a:solidFill>
                  <a:prstClr val="black"/>
                </a:solidFill>
                <a:latin typeface="Calibri" panose="020F0502020204030204"/>
              </a:rPr>
              <a:t>Gives relatives and civil partners more rights </a:t>
            </a:r>
          </a:p>
          <a:p>
            <a:pPr marL="285750" indent="-285750" defTabSz="457200">
              <a:buFont typeface="Arial" panose="020B0604020202020204" pitchFamily="34" charset="0"/>
              <a:buChar char="•"/>
            </a:pPr>
            <a:r>
              <a:rPr lang="en-GB" dirty="0">
                <a:solidFill>
                  <a:prstClr val="black"/>
                </a:solidFill>
                <a:latin typeface="Calibri" panose="020F0502020204030204"/>
              </a:rPr>
              <a:t>Provides more help, such as age-appropriate services, independent mental health advocacy, quicker tribunals, more safeguards around electro-convulsive therapy (ECT), and supervised community treatment</a:t>
            </a:r>
          </a:p>
        </p:txBody>
      </p:sp>
      <p:sp>
        <p:nvSpPr>
          <p:cNvPr id="5" name="Rectangle 4"/>
          <p:cNvSpPr/>
          <p:nvPr/>
        </p:nvSpPr>
        <p:spPr>
          <a:xfrm>
            <a:off x="1627967" y="364350"/>
            <a:ext cx="8769246" cy="646331"/>
          </a:xfrm>
          <a:prstGeom prst="rect">
            <a:avLst/>
          </a:prstGeom>
          <a:solidFill>
            <a:schemeClr val="accent1">
              <a:lumMod val="20000"/>
              <a:lumOff val="80000"/>
            </a:schemeClr>
          </a:solidFill>
        </p:spPr>
        <p:txBody>
          <a:bodyPr wrap="square">
            <a:spAutoFit/>
          </a:bodyPr>
          <a:lstStyle/>
          <a:p>
            <a:pPr defTabSz="457200"/>
            <a:r>
              <a:rPr lang="en-GB" dirty="0">
                <a:solidFill>
                  <a:prstClr val="black"/>
                </a:solidFill>
                <a:latin typeface="Calibri" panose="020F0502020204030204"/>
              </a:rPr>
              <a:t>Legislation, e.g. Mental Health Act 2007, Human Rights Act 1998, Mental Capacity Act 2005, National Health Service Act 2006 Section 140, Equality Act 2010, Care Act 2014.</a:t>
            </a:r>
          </a:p>
        </p:txBody>
      </p:sp>
      <p:sp>
        <p:nvSpPr>
          <p:cNvPr id="6" name="Rectangle 5"/>
          <p:cNvSpPr/>
          <p:nvPr/>
        </p:nvSpPr>
        <p:spPr>
          <a:xfrm>
            <a:off x="1524000" y="0"/>
            <a:ext cx="8769246" cy="369332"/>
          </a:xfrm>
          <a:prstGeom prst="rect">
            <a:avLst/>
          </a:prstGeom>
          <a:solidFill>
            <a:schemeClr val="accent1">
              <a:lumMod val="20000"/>
              <a:lumOff val="80000"/>
            </a:schemeClr>
          </a:solidFill>
        </p:spPr>
        <p:txBody>
          <a:bodyPr wrap="square">
            <a:spAutoFit/>
          </a:bodyPr>
          <a:lstStyle/>
          <a:p>
            <a:pPr defTabSz="457200"/>
            <a:r>
              <a:rPr lang="en-GB" dirty="0">
                <a:solidFill>
                  <a:prstClr val="black"/>
                </a:solidFill>
                <a:latin typeface="Calibri" panose="020F0502020204030204"/>
              </a:rPr>
              <a:t>B2 Legislation and guidance on conflicts of interest, balancing resources and minimising risk</a:t>
            </a:r>
          </a:p>
        </p:txBody>
      </p:sp>
      <p:sp>
        <p:nvSpPr>
          <p:cNvPr id="7" name="TextBox 6"/>
          <p:cNvSpPr txBox="1"/>
          <p:nvPr/>
        </p:nvSpPr>
        <p:spPr>
          <a:xfrm>
            <a:off x="1524001" y="6625651"/>
            <a:ext cx="3222885" cy="246221"/>
          </a:xfrm>
          <a:prstGeom prst="rect">
            <a:avLst/>
          </a:prstGeom>
          <a:noFill/>
        </p:spPr>
        <p:txBody>
          <a:bodyPr wrap="square" rtlCol="0">
            <a:spAutoFit/>
          </a:bodyPr>
          <a:lstStyle/>
          <a:p>
            <a:pPr defTabSz="457200"/>
            <a:r>
              <a:rPr lang="en-GB" sz="1000" dirty="0">
                <a:solidFill>
                  <a:prstClr val="white">
                    <a:lumMod val="65000"/>
                  </a:prstClr>
                </a:solidFill>
                <a:latin typeface="Calibri" panose="020F0502020204030204"/>
              </a:rPr>
              <a:t>©Outstanding Resources 2017</a:t>
            </a:r>
          </a:p>
        </p:txBody>
      </p:sp>
    </p:spTree>
    <p:extLst>
      <p:ext uri="{BB962C8B-B14F-4D97-AF65-F5344CB8AC3E}">
        <p14:creationId xmlns:p14="http://schemas.microsoft.com/office/powerpoint/2010/main" val="913065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0"/>
            <a:ext cx="8769246" cy="369332"/>
          </a:xfrm>
          <a:prstGeom prst="rect">
            <a:avLst/>
          </a:prstGeom>
          <a:solidFill>
            <a:schemeClr val="accent1">
              <a:lumMod val="20000"/>
              <a:lumOff val="80000"/>
            </a:schemeClr>
          </a:solidFill>
        </p:spPr>
        <p:txBody>
          <a:bodyPr wrap="square">
            <a:spAutoFit/>
          </a:bodyPr>
          <a:lstStyle/>
          <a:p>
            <a:pPr defTabSz="457200"/>
            <a:r>
              <a:rPr lang="en-GB" dirty="0">
                <a:solidFill>
                  <a:prstClr val="black"/>
                </a:solidFill>
                <a:latin typeface="Calibri" panose="020F0502020204030204"/>
              </a:rPr>
              <a:t>B2 Legislation and guidance on conflicts of interest, balancing resources and minimising risk</a:t>
            </a:r>
          </a:p>
        </p:txBody>
      </p:sp>
      <p:sp>
        <p:nvSpPr>
          <p:cNvPr id="3" name="Rectangle 2"/>
          <p:cNvSpPr/>
          <p:nvPr/>
        </p:nvSpPr>
        <p:spPr>
          <a:xfrm>
            <a:off x="1524000" y="369332"/>
            <a:ext cx="8769246" cy="923330"/>
          </a:xfrm>
          <a:prstGeom prst="rect">
            <a:avLst/>
          </a:prstGeom>
          <a:solidFill>
            <a:schemeClr val="accent1">
              <a:lumMod val="20000"/>
              <a:lumOff val="80000"/>
            </a:schemeClr>
          </a:solidFill>
        </p:spPr>
        <p:txBody>
          <a:bodyPr wrap="square">
            <a:spAutoFit/>
          </a:bodyPr>
          <a:lstStyle/>
          <a:p>
            <a:pPr defTabSz="457200"/>
            <a:r>
              <a:rPr lang="en-GB" dirty="0">
                <a:solidFill>
                  <a:prstClr val="black"/>
                </a:solidFill>
                <a:latin typeface="Calibri" panose="020F0502020204030204"/>
              </a:rPr>
              <a:t>Guidance, </a:t>
            </a:r>
            <a:r>
              <a:rPr lang="en-GB" dirty="0" err="1">
                <a:solidFill>
                  <a:prstClr val="black"/>
                </a:solidFill>
                <a:latin typeface="Calibri" panose="020F0502020204030204"/>
              </a:rPr>
              <a:t>e.g</a:t>
            </a:r>
            <a:r>
              <a:rPr lang="en-GB" dirty="0">
                <a:solidFill>
                  <a:prstClr val="black"/>
                </a:solidFill>
                <a:latin typeface="Calibri" panose="020F0502020204030204"/>
              </a:rPr>
              <a:t>: the DH Decision Support Tool, five-step framework, NICE and NHS guidance on Care Pathways and Care Plans,  Managing Conflicts of Interest: Guidance for Clinical Commissioning Groups (2013) (NHS), HSE guidance on risk assessments. </a:t>
            </a:r>
          </a:p>
        </p:txBody>
      </p:sp>
      <p:sp>
        <p:nvSpPr>
          <p:cNvPr id="4" name="Rectangle 3"/>
          <p:cNvSpPr/>
          <p:nvPr/>
        </p:nvSpPr>
        <p:spPr>
          <a:xfrm>
            <a:off x="1741357" y="1661995"/>
            <a:ext cx="4219732" cy="4524315"/>
          </a:xfrm>
          <a:prstGeom prst="rect">
            <a:avLst/>
          </a:prstGeom>
          <a:solidFill>
            <a:srgbClr val="FFFFCC"/>
          </a:solidFill>
          <a:ln>
            <a:solidFill>
              <a:schemeClr val="tx1"/>
            </a:solidFill>
          </a:ln>
        </p:spPr>
        <p:txBody>
          <a:bodyPr wrap="square">
            <a:spAutoFit/>
          </a:bodyPr>
          <a:lstStyle/>
          <a:p>
            <a:pPr marL="285750" indent="-285750" defTabSz="457200">
              <a:buFont typeface="Arial" panose="020B0604020202020204" pitchFamily="34" charset="0"/>
              <a:buChar char="•"/>
            </a:pPr>
            <a:r>
              <a:rPr lang="en-GB" dirty="0">
                <a:solidFill>
                  <a:prstClr val="black"/>
                </a:solidFill>
                <a:latin typeface="Calibri" panose="020F0502020204030204"/>
              </a:rPr>
              <a:t>If an individual needs extra support from a healthcare setting there will be an assessment by a professional using a screening tool called the NHS Continuing Healthcare Checklist.</a:t>
            </a:r>
          </a:p>
          <a:p>
            <a:pPr marL="285750" indent="-285750" defTabSz="457200">
              <a:buFont typeface="Arial" panose="020B0604020202020204" pitchFamily="34" charset="0"/>
              <a:buChar char="•"/>
            </a:pPr>
            <a:r>
              <a:rPr lang="en-GB" dirty="0">
                <a:solidFill>
                  <a:prstClr val="black"/>
                </a:solidFill>
                <a:latin typeface="Calibri" panose="020F0502020204030204"/>
              </a:rPr>
              <a:t>If results suggest that the individual is eligible for NHS continuing healthcare, a full up-to-date assessment of their needs will be arranged using a tool called the Decision Support Tool. </a:t>
            </a:r>
          </a:p>
          <a:p>
            <a:pPr marL="285750" indent="-285750" defTabSz="457200">
              <a:buFont typeface="Arial" panose="020B0604020202020204" pitchFamily="34" charset="0"/>
              <a:buChar char="•"/>
            </a:pPr>
            <a:r>
              <a:rPr lang="en-GB" dirty="0">
                <a:solidFill>
                  <a:prstClr val="black"/>
                </a:solidFill>
                <a:latin typeface="Calibri" panose="020F0502020204030204"/>
              </a:rPr>
              <a:t>Multi-disciplinary teams set out the individual’s needs in relation to twelve care domains, and then make a recommendation as to whether the person is entitled to NHS continuing health care.</a:t>
            </a:r>
          </a:p>
        </p:txBody>
      </p:sp>
      <p:sp>
        <p:nvSpPr>
          <p:cNvPr id="5" name="Rectangle 4"/>
          <p:cNvSpPr/>
          <p:nvPr/>
        </p:nvSpPr>
        <p:spPr>
          <a:xfrm>
            <a:off x="6688113" y="1665982"/>
            <a:ext cx="3305331" cy="1200329"/>
          </a:xfrm>
          <a:prstGeom prst="rect">
            <a:avLst/>
          </a:prstGeom>
          <a:ln>
            <a:solidFill>
              <a:schemeClr val="accent1"/>
            </a:solidFill>
          </a:ln>
        </p:spPr>
        <p:txBody>
          <a:bodyPr wrap="square">
            <a:spAutoFit/>
          </a:bodyPr>
          <a:lstStyle/>
          <a:p>
            <a:pPr defTabSz="457200"/>
            <a:r>
              <a:rPr lang="en-GB" dirty="0">
                <a:solidFill>
                  <a:prstClr val="black"/>
                </a:solidFill>
                <a:latin typeface="Calibri" panose="020F0502020204030204"/>
                <a:hlinkClick r:id="rId2"/>
              </a:rPr>
              <a:t>https://www.youtube.com/watch?v=mlIrKEHP-WU</a:t>
            </a:r>
            <a:endParaRPr lang="en-GB" dirty="0">
              <a:solidFill>
                <a:prstClr val="black"/>
              </a:solidFill>
              <a:latin typeface="Calibri" panose="020F0502020204030204"/>
            </a:endParaRPr>
          </a:p>
          <a:p>
            <a:pPr defTabSz="457200"/>
            <a:r>
              <a:rPr lang="en-GB" dirty="0">
                <a:solidFill>
                  <a:prstClr val="black"/>
                </a:solidFill>
                <a:latin typeface="Calibri" panose="020F0502020204030204"/>
              </a:rPr>
              <a:t>06 Step 2 – the Full Assessment:</a:t>
            </a:r>
          </a:p>
          <a:p>
            <a:pPr defTabSz="457200"/>
            <a:r>
              <a:rPr lang="en-GB" dirty="0">
                <a:solidFill>
                  <a:prstClr val="black"/>
                </a:solidFill>
                <a:latin typeface="Calibri" panose="020F0502020204030204"/>
              </a:rPr>
              <a:t>NHS</a:t>
            </a:r>
          </a:p>
        </p:txBody>
      </p:sp>
      <p:sp>
        <p:nvSpPr>
          <p:cNvPr id="6" name="TextBox 5"/>
          <p:cNvSpPr txBox="1"/>
          <p:nvPr/>
        </p:nvSpPr>
        <p:spPr>
          <a:xfrm>
            <a:off x="6688113" y="3002019"/>
            <a:ext cx="3305331" cy="2862322"/>
          </a:xfrm>
          <a:prstGeom prst="rect">
            <a:avLst/>
          </a:prstGeom>
          <a:solidFill>
            <a:srgbClr val="FFFF66"/>
          </a:solidFill>
          <a:ln>
            <a:solidFill>
              <a:schemeClr val="accent1"/>
            </a:solidFill>
          </a:ln>
        </p:spPr>
        <p:txBody>
          <a:bodyPr wrap="square" rtlCol="0">
            <a:spAutoFit/>
          </a:bodyPr>
          <a:lstStyle/>
          <a:p>
            <a:pPr defTabSz="457200"/>
            <a:r>
              <a:rPr lang="en-GB" dirty="0">
                <a:solidFill>
                  <a:prstClr val="black"/>
                </a:solidFill>
                <a:latin typeface="Calibri" panose="020F0502020204030204"/>
              </a:rPr>
              <a:t>Watch the clip.</a:t>
            </a:r>
          </a:p>
          <a:p>
            <a:pPr defTabSz="457200"/>
            <a:r>
              <a:rPr lang="en-GB" dirty="0">
                <a:solidFill>
                  <a:prstClr val="black"/>
                </a:solidFill>
                <a:latin typeface="Calibri" panose="020F0502020204030204"/>
              </a:rPr>
              <a:t>What is the care needs assessment?</a:t>
            </a:r>
          </a:p>
          <a:p>
            <a:pPr defTabSz="457200"/>
            <a:r>
              <a:rPr lang="en-GB" dirty="0">
                <a:solidFill>
                  <a:prstClr val="black"/>
                </a:solidFill>
                <a:latin typeface="Calibri" panose="020F0502020204030204"/>
              </a:rPr>
              <a:t>What is a multi-disciplinary team?</a:t>
            </a:r>
          </a:p>
          <a:p>
            <a:pPr defTabSz="457200"/>
            <a:r>
              <a:rPr lang="en-GB" dirty="0">
                <a:solidFill>
                  <a:prstClr val="black"/>
                </a:solidFill>
                <a:latin typeface="Calibri" panose="020F0502020204030204"/>
              </a:rPr>
              <a:t>What is the ‘Decision support tool’?</a:t>
            </a:r>
          </a:p>
          <a:p>
            <a:pPr defTabSz="457200"/>
            <a:endParaRPr lang="en-GB" dirty="0">
              <a:solidFill>
                <a:prstClr val="black"/>
              </a:solidFill>
              <a:latin typeface="Calibri" panose="020F0502020204030204"/>
            </a:endParaRPr>
          </a:p>
          <a:p>
            <a:pPr defTabSz="457200"/>
            <a:r>
              <a:rPr lang="en-GB" dirty="0">
                <a:solidFill>
                  <a:prstClr val="black"/>
                </a:solidFill>
                <a:latin typeface="Calibri" panose="020F0502020204030204"/>
              </a:rPr>
              <a:t>What are the 12 care domains? (Give some examples).</a:t>
            </a:r>
          </a:p>
        </p:txBody>
      </p:sp>
      <p:sp>
        <p:nvSpPr>
          <p:cNvPr id="7" name="TextBox 6"/>
          <p:cNvSpPr txBox="1"/>
          <p:nvPr/>
        </p:nvSpPr>
        <p:spPr>
          <a:xfrm>
            <a:off x="1524001" y="6625651"/>
            <a:ext cx="3222885" cy="246221"/>
          </a:xfrm>
          <a:prstGeom prst="rect">
            <a:avLst/>
          </a:prstGeom>
          <a:noFill/>
        </p:spPr>
        <p:txBody>
          <a:bodyPr wrap="square" rtlCol="0">
            <a:spAutoFit/>
          </a:bodyPr>
          <a:lstStyle/>
          <a:p>
            <a:pPr defTabSz="457200"/>
            <a:r>
              <a:rPr lang="en-GB" sz="1000" dirty="0">
                <a:solidFill>
                  <a:prstClr val="white">
                    <a:lumMod val="65000"/>
                  </a:prstClr>
                </a:solidFill>
                <a:latin typeface="Calibri" panose="020F0502020204030204"/>
              </a:rPr>
              <a:t>©Outstanding Resources 2017</a:t>
            </a:r>
          </a:p>
        </p:txBody>
      </p:sp>
    </p:spTree>
    <p:extLst>
      <p:ext uri="{BB962C8B-B14F-4D97-AF65-F5344CB8AC3E}">
        <p14:creationId xmlns:p14="http://schemas.microsoft.com/office/powerpoint/2010/main" val="3905376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0"/>
            <a:ext cx="8769246" cy="369332"/>
          </a:xfrm>
          <a:prstGeom prst="rect">
            <a:avLst/>
          </a:prstGeom>
          <a:solidFill>
            <a:schemeClr val="accent1">
              <a:lumMod val="20000"/>
              <a:lumOff val="80000"/>
            </a:schemeClr>
          </a:solidFill>
        </p:spPr>
        <p:txBody>
          <a:bodyPr wrap="square">
            <a:spAutoFit/>
          </a:bodyPr>
          <a:lstStyle/>
          <a:p>
            <a:pPr defTabSz="457200"/>
            <a:r>
              <a:rPr lang="en-GB" dirty="0">
                <a:solidFill>
                  <a:prstClr val="black"/>
                </a:solidFill>
                <a:latin typeface="Calibri" panose="020F0502020204030204"/>
              </a:rPr>
              <a:t>B2 Legislation and guidance on conflicts of interest, balancing resources and minimising risk</a:t>
            </a:r>
          </a:p>
        </p:txBody>
      </p:sp>
      <p:sp>
        <p:nvSpPr>
          <p:cNvPr id="3" name="Rectangle 2"/>
          <p:cNvSpPr/>
          <p:nvPr/>
        </p:nvSpPr>
        <p:spPr>
          <a:xfrm>
            <a:off x="1524000" y="369332"/>
            <a:ext cx="8769246" cy="923330"/>
          </a:xfrm>
          <a:prstGeom prst="rect">
            <a:avLst/>
          </a:prstGeom>
          <a:solidFill>
            <a:schemeClr val="accent1">
              <a:lumMod val="20000"/>
              <a:lumOff val="80000"/>
            </a:schemeClr>
          </a:solidFill>
        </p:spPr>
        <p:txBody>
          <a:bodyPr wrap="square">
            <a:spAutoFit/>
          </a:bodyPr>
          <a:lstStyle/>
          <a:p>
            <a:pPr defTabSz="457200"/>
            <a:r>
              <a:rPr lang="en-GB" dirty="0">
                <a:solidFill>
                  <a:prstClr val="black"/>
                </a:solidFill>
                <a:latin typeface="Calibri" panose="020F0502020204030204"/>
              </a:rPr>
              <a:t>Guidance, </a:t>
            </a:r>
            <a:r>
              <a:rPr lang="en-GB" dirty="0" err="1">
                <a:solidFill>
                  <a:prstClr val="black"/>
                </a:solidFill>
                <a:latin typeface="Calibri" panose="020F0502020204030204"/>
              </a:rPr>
              <a:t>e.g</a:t>
            </a:r>
            <a:r>
              <a:rPr lang="en-GB" dirty="0">
                <a:solidFill>
                  <a:prstClr val="black"/>
                </a:solidFill>
                <a:latin typeface="Calibri" panose="020F0502020204030204"/>
              </a:rPr>
              <a:t>: the DH Decision Support Tool, five-step framework, NICE and NHS guidance on Care Pathways and Care Plans,  Managing Conflicts of Interest: Guidance for Clinical Commissioning Groups (2013) (NHS), HSE guidance on risk assessments. </a:t>
            </a:r>
          </a:p>
        </p:txBody>
      </p:sp>
      <p:sp>
        <p:nvSpPr>
          <p:cNvPr id="9" name="Rectangle: Rounded Corners 8"/>
          <p:cNvSpPr/>
          <p:nvPr/>
        </p:nvSpPr>
        <p:spPr>
          <a:xfrm>
            <a:off x="1654676" y="1502968"/>
            <a:ext cx="3672699" cy="2313658"/>
          </a:xfrm>
          <a:prstGeom prst="roundRect">
            <a:avLst/>
          </a:prstGeom>
          <a:solidFill>
            <a:schemeClr val="accent1">
              <a:lumMod val="20000"/>
              <a:lumOff val="80000"/>
            </a:schemeClr>
          </a:solidFill>
          <a:ln>
            <a:no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sz="1600" dirty="0">
              <a:solidFill>
                <a:prstClr val="black"/>
              </a:solidFill>
              <a:latin typeface="Calibri" panose="020F0502020204030204"/>
            </a:endParaRPr>
          </a:p>
          <a:p>
            <a:pPr algn="ctr" defTabSz="457200"/>
            <a:r>
              <a:rPr lang="en-GB" sz="1600" dirty="0">
                <a:solidFill>
                  <a:prstClr val="black"/>
                </a:solidFill>
                <a:latin typeface="Calibri" panose="020F0502020204030204"/>
              </a:rPr>
              <a:t>Step 1</a:t>
            </a:r>
          </a:p>
          <a:p>
            <a:pPr algn="ctr" defTabSz="457200"/>
            <a:r>
              <a:rPr lang="en-GB" sz="1600" dirty="0">
                <a:solidFill>
                  <a:prstClr val="black"/>
                </a:solidFill>
                <a:latin typeface="Calibri" panose="020F0502020204030204"/>
              </a:rPr>
              <a:t>Recognise the decision or issue:</a:t>
            </a:r>
          </a:p>
          <a:p>
            <a:pPr algn="ctr" defTabSz="457200"/>
            <a:r>
              <a:rPr lang="en-GB" sz="1600" dirty="0">
                <a:solidFill>
                  <a:prstClr val="black"/>
                </a:solidFill>
                <a:latin typeface="Calibri" panose="020F0502020204030204"/>
              </a:rPr>
              <a:t>What is the actual issue or problem?</a:t>
            </a:r>
          </a:p>
          <a:p>
            <a:pPr algn="ctr" defTabSz="457200"/>
            <a:r>
              <a:rPr lang="en-GB" sz="1600" dirty="0">
                <a:solidFill>
                  <a:prstClr val="black"/>
                </a:solidFill>
                <a:latin typeface="Calibri" panose="020F0502020204030204"/>
              </a:rPr>
              <a:t>Are you being asked to do something that is wrong or illegal?</a:t>
            </a:r>
          </a:p>
          <a:p>
            <a:pPr algn="ctr" defTabSz="457200"/>
            <a:r>
              <a:rPr lang="en-GB" sz="1600" dirty="0">
                <a:solidFill>
                  <a:prstClr val="black"/>
                </a:solidFill>
                <a:latin typeface="Calibri" panose="020F0502020204030204"/>
              </a:rPr>
              <a:t>Are you aware of others involved who are behaving unethically or illegally?</a:t>
            </a:r>
          </a:p>
          <a:p>
            <a:pPr algn="ctr" defTabSz="457200"/>
            <a:endParaRPr lang="en-GB" sz="1600" dirty="0">
              <a:solidFill>
                <a:prstClr val="black"/>
              </a:solidFill>
              <a:latin typeface="Calibri" panose="020F0502020204030204"/>
            </a:endParaRPr>
          </a:p>
        </p:txBody>
      </p:sp>
      <p:sp>
        <p:nvSpPr>
          <p:cNvPr id="10" name="Rectangle: Rounded Corners 9"/>
          <p:cNvSpPr/>
          <p:nvPr/>
        </p:nvSpPr>
        <p:spPr>
          <a:xfrm>
            <a:off x="6620547" y="1502968"/>
            <a:ext cx="3672699" cy="2313658"/>
          </a:xfrm>
          <a:prstGeom prst="roundRect">
            <a:avLst/>
          </a:prstGeom>
          <a:solidFill>
            <a:schemeClr val="accent1">
              <a:lumMod val="20000"/>
              <a:lumOff val="80000"/>
            </a:schemeClr>
          </a:solidFill>
          <a:ln>
            <a:no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sz="1600" dirty="0">
              <a:solidFill>
                <a:prstClr val="black"/>
              </a:solidFill>
              <a:latin typeface="Calibri" panose="020F0502020204030204"/>
            </a:endParaRPr>
          </a:p>
          <a:p>
            <a:pPr algn="ctr" defTabSz="457200"/>
            <a:r>
              <a:rPr lang="en-GB" sz="1600" dirty="0">
                <a:solidFill>
                  <a:prstClr val="black"/>
                </a:solidFill>
                <a:latin typeface="Calibri" panose="020F0502020204030204"/>
              </a:rPr>
              <a:t>Step 2</a:t>
            </a:r>
          </a:p>
          <a:p>
            <a:pPr algn="ctr" defTabSz="457200"/>
            <a:r>
              <a:rPr lang="en-GB" sz="1600" dirty="0">
                <a:solidFill>
                  <a:prstClr val="black"/>
                </a:solidFill>
                <a:latin typeface="Calibri" panose="020F0502020204030204"/>
              </a:rPr>
              <a:t>Think before you act:</a:t>
            </a:r>
          </a:p>
          <a:p>
            <a:pPr algn="ctr" defTabSz="457200"/>
            <a:r>
              <a:rPr lang="en-GB" sz="1600" dirty="0">
                <a:solidFill>
                  <a:prstClr val="black"/>
                </a:solidFill>
                <a:latin typeface="Calibri" panose="020F0502020204030204"/>
              </a:rPr>
              <a:t>Think about the issue and summarise so that it is clear to you.</a:t>
            </a:r>
          </a:p>
          <a:p>
            <a:pPr algn="ctr" defTabSz="457200"/>
            <a:r>
              <a:rPr lang="en-GB" sz="1600" dirty="0">
                <a:solidFill>
                  <a:prstClr val="black"/>
                </a:solidFill>
                <a:latin typeface="Calibri" panose="020F0502020204030204"/>
              </a:rPr>
              <a:t>Consider the various options and consequences.</a:t>
            </a:r>
          </a:p>
          <a:p>
            <a:pPr algn="ctr" defTabSz="457200"/>
            <a:r>
              <a:rPr lang="en-GB" sz="1600" dirty="0">
                <a:solidFill>
                  <a:prstClr val="black"/>
                </a:solidFill>
                <a:latin typeface="Calibri" panose="020F0502020204030204"/>
              </a:rPr>
              <a:t>Consider who may be affected and ask others for their views.</a:t>
            </a:r>
          </a:p>
          <a:p>
            <a:pPr algn="ctr" defTabSz="457200"/>
            <a:endParaRPr lang="en-GB" sz="1600" dirty="0">
              <a:solidFill>
                <a:prstClr val="black"/>
              </a:solidFill>
              <a:latin typeface="Calibri" panose="020F0502020204030204"/>
            </a:endParaRPr>
          </a:p>
        </p:txBody>
      </p:sp>
      <p:sp>
        <p:nvSpPr>
          <p:cNvPr id="11" name="Rectangle: Rounded Corners 10"/>
          <p:cNvSpPr/>
          <p:nvPr/>
        </p:nvSpPr>
        <p:spPr>
          <a:xfrm>
            <a:off x="1654676" y="4372715"/>
            <a:ext cx="3672699" cy="2313658"/>
          </a:xfrm>
          <a:prstGeom prst="roundRect">
            <a:avLst/>
          </a:prstGeom>
          <a:solidFill>
            <a:schemeClr val="accent1">
              <a:lumMod val="20000"/>
              <a:lumOff val="80000"/>
            </a:schemeClr>
          </a:solidFill>
          <a:ln>
            <a:no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sz="1600" dirty="0">
              <a:solidFill>
                <a:prstClr val="black"/>
              </a:solidFill>
              <a:latin typeface="Calibri" panose="020F0502020204030204"/>
            </a:endParaRPr>
          </a:p>
          <a:p>
            <a:pPr algn="ctr" defTabSz="457200"/>
            <a:r>
              <a:rPr lang="en-GB" sz="1600" dirty="0">
                <a:solidFill>
                  <a:prstClr val="black"/>
                </a:solidFill>
                <a:latin typeface="Calibri" panose="020F0502020204030204"/>
              </a:rPr>
              <a:t>Step 3</a:t>
            </a:r>
          </a:p>
          <a:p>
            <a:pPr algn="ctr" defTabSz="457200"/>
            <a:r>
              <a:rPr lang="en-GB" sz="1600" dirty="0">
                <a:solidFill>
                  <a:prstClr val="black"/>
                </a:solidFill>
                <a:latin typeface="Calibri" panose="020F0502020204030204"/>
              </a:rPr>
              <a:t>Decide on a course of action.</a:t>
            </a:r>
          </a:p>
          <a:p>
            <a:pPr algn="ctr" defTabSz="457200"/>
            <a:r>
              <a:rPr lang="en-GB" sz="1600" dirty="0">
                <a:solidFill>
                  <a:prstClr val="black"/>
                </a:solidFill>
                <a:latin typeface="Calibri" panose="020F0502020204030204"/>
              </a:rPr>
              <a:t>What is your responsibility in this process?</a:t>
            </a:r>
          </a:p>
          <a:p>
            <a:pPr algn="ctr" defTabSz="457200"/>
            <a:r>
              <a:rPr lang="en-GB" sz="1600" dirty="0">
                <a:solidFill>
                  <a:prstClr val="black"/>
                </a:solidFill>
                <a:latin typeface="Calibri" panose="020F0502020204030204"/>
              </a:rPr>
              <a:t>Review all of the relevant information</a:t>
            </a:r>
          </a:p>
          <a:p>
            <a:pPr algn="ctr" defTabSz="457200"/>
            <a:r>
              <a:rPr lang="en-GB" sz="1600" dirty="0">
                <a:solidFill>
                  <a:prstClr val="black"/>
                </a:solidFill>
                <a:latin typeface="Calibri" panose="020F0502020204030204"/>
              </a:rPr>
              <a:t>Assess any risks </a:t>
            </a:r>
          </a:p>
          <a:p>
            <a:pPr algn="ctr" defTabSz="457200"/>
            <a:r>
              <a:rPr lang="en-GB" sz="1600" dirty="0">
                <a:solidFill>
                  <a:prstClr val="black"/>
                </a:solidFill>
                <a:latin typeface="Calibri" panose="020F0502020204030204"/>
              </a:rPr>
              <a:t>Decide on the best course of action</a:t>
            </a:r>
          </a:p>
        </p:txBody>
      </p:sp>
      <p:sp>
        <p:nvSpPr>
          <p:cNvPr id="12" name="Rectangle: Rounded Corners 11"/>
          <p:cNvSpPr/>
          <p:nvPr/>
        </p:nvSpPr>
        <p:spPr>
          <a:xfrm>
            <a:off x="6620548" y="4252794"/>
            <a:ext cx="3672699" cy="2313658"/>
          </a:xfrm>
          <a:prstGeom prst="roundRect">
            <a:avLst/>
          </a:prstGeom>
          <a:solidFill>
            <a:schemeClr val="accent1">
              <a:lumMod val="20000"/>
              <a:lumOff val="80000"/>
            </a:schemeClr>
          </a:solidFill>
          <a:ln>
            <a:no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sz="1600" dirty="0">
              <a:solidFill>
                <a:prstClr val="black"/>
              </a:solidFill>
              <a:latin typeface="Calibri" panose="020F0502020204030204"/>
            </a:endParaRPr>
          </a:p>
          <a:p>
            <a:pPr algn="ctr" defTabSz="457200"/>
            <a:r>
              <a:rPr lang="en-GB" sz="1600" dirty="0">
                <a:solidFill>
                  <a:prstClr val="black"/>
                </a:solidFill>
                <a:latin typeface="Calibri" panose="020F0502020204030204"/>
              </a:rPr>
              <a:t>Step 4</a:t>
            </a:r>
          </a:p>
          <a:p>
            <a:pPr algn="ctr" defTabSz="457200"/>
            <a:r>
              <a:rPr lang="en-GB" sz="1600" dirty="0">
                <a:solidFill>
                  <a:prstClr val="black"/>
                </a:solidFill>
                <a:latin typeface="Calibri" panose="020F0502020204030204"/>
              </a:rPr>
              <a:t>Test your decisions:</a:t>
            </a:r>
          </a:p>
          <a:p>
            <a:pPr algn="ctr" defTabSz="457200"/>
            <a:r>
              <a:rPr lang="en-GB" sz="1600" dirty="0">
                <a:solidFill>
                  <a:prstClr val="black"/>
                </a:solidFill>
                <a:latin typeface="Calibri" panose="020F0502020204030204"/>
              </a:rPr>
              <a:t>Review your decision against ethics and values.</a:t>
            </a:r>
          </a:p>
          <a:p>
            <a:pPr algn="ctr" defTabSz="457200"/>
            <a:r>
              <a:rPr lang="en-GB" sz="1600" dirty="0">
                <a:solidFill>
                  <a:prstClr val="black"/>
                </a:solidFill>
                <a:latin typeface="Calibri" panose="020F0502020204030204"/>
              </a:rPr>
              <a:t>Consulate relevant policies and procedures/legislations/law etc.</a:t>
            </a:r>
          </a:p>
          <a:p>
            <a:pPr algn="ctr" defTabSz="457200"/>
            <a:r>
              <a:rPr lang="en-GB" sz="1600" dirty="0">
                <a:solidFill>
                  <a:prstClr val="black"/>
                </a:solidFill>
                <a:latin typeface="Calibri" panose="020F0502020204030204"/>
              </a:rPr>
              <a:t>Consult others about your actions</a:t>
            </a:r>
          </a:p>
          <a:p>
            <a:pPr algn="ctr" defTabSz="457200"/>
            <a:endParaRPr lang="en-GB" sz="1600" dirty="0">
              <a:solidFill>
                <a:prstClr val="black"/>
              </a:solidFill>
              <a:latin typeface="Calibri" panose="020F0502020204030204"/>
            </a:endParaRPr>
          </a:p>
        </p:txBody>
      </p:sp>
      <p:sp>
        <p:nvSpPr>
          <p:cNvPr id="13" name="Rectangle: Rounded Corners 12"/>
          <p:cNvSpPr/>
          <p:nvPr/>
        </p:nvSpPr>
        <p:spPr>
          <a:xfrm>
            <a:off x="4175086" y="2659797"/>
            <a:ext cx="3672699" cy="2313658"/>
          </a:xfrm>
          <a:prstGeom prst="roundRect">
            <a:avLst/>
          </a:prstGeom>
          <a:solidFill>
            <a:schemeClr val="accent1">
              <a:lumMod val="20000"/>
              <a:lumOff val="80000"/>
            </a:schemeClr>
          </a:solidFill>
          <a:ln>
            <a:no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sz="1600" dirty="0">
              <a:solidFill>
                <a:prstClr val="black"/>
              </a:solidFill>
              <a:latin typeface="Calibri" panose="020F0502020204030204"/>
            </a:endParaRPr>
          </a:p>
          <a:p>
            <a:pPr algn="ctr" defTabSz="457200"/>
            <a:r>
              <a:rPr lang="en-GB" sz="1600" dirty="0">
                <a:solidFill>
                  <a:prstClr val="black"/>
                </a:solidFill>
                <a:latin typeface="Calibri" panose="020F0502020204030204"/>
              </a:rPr>
              <a:t>Step 5</a:t>
            </a:r>
          </a:p>
          <a:p>
            <a:pPr algn="ctr" defTabSz="457200"/>
            <a:r>
              <a:rPr lang="en-GB" sz="1600" dirty="0">
                <a:solidFill>
                  <a:prstClr val="black"/>
                </a:solidFill>
                <a:latin typeface="Calibri" panose="020F0502020204030204"/>
              </a:rPr>
              <a:t>Proceed and evaluate:  Review and move on:</a:t>
            </a:r>
          </a:p>
          <a:p>
            <a:pPr algn="ctr" defTabSz="457200"/>
            <a:r>
              <a:rPr lang="en-GB" sz="1600" dirty="0">
                <a:solidFill>
                  <a:prstClr val="black"/>
                </a:solidFill>
                <a:latin typeface="Calibri" panose="020F0502020204030204"/>
              </a:rPr>
              <a:t>Communicate the decision</a:t>
            </a:r>
          </a:p>
          <a:p>
            <a:pPr algn="ctr" defTabSz="457200"/>
            <a:r>
              <a:rPr lang="en-GB" sz="1600" dirty="0">
                <a:solidFill>
                  <a:prstClr val="black"/>
                </a:solidFill>
                <a:latin typeface="Calibri" panose="020F0502020204030204"/>
              </a:rPr>
              <a:t>Celebrate achievement</a:t>
            </a:r>
          </a:p>
          <a:p>
            <a:pPr algn="ctr" defTabSz="457200"/>
            <a:r>
              <a:rPr lang="en-GB" sz="1600" dirty="0">
                <a:solidFill>
                  <a:prstClr val="black"/>
                </a:solidFill>
                <a:latin typeface="Calibri" panose="020F0502020204030204"/>
              </a:rPr>
              <a:t>Measure the impact</a:t>
            </a:r>
          </a:p>
          <a:p>
            <a:pPr algn="ctr" defTabSz="457200"/>
            <a:endParaRPr lang="en-GB" sz="1600" dirty="0">
              <a:solidFill>
                <a:prstClr val="black"/>
              </a:solidFill>
              <a:latin typeface="Calibri" panose="020F0502020204030204"/>
            </a:endParaRPr>
          </a:p>
        </p:txBody>
      </p:sp>
      <p:sp>
        <p:nvSpPr>
          <p:cNvPr id="4" name="Rectangle 3"/>
          <p:cNvSpPr/>
          <p:nvPr/>
        </p:nvSpPr>
        <p:spPr>
          <a:xfrm>
            <a:off x="4975381" y="1317078"/>
            <a:ext cx="2148730" cy="369332"/>
          </a:xfrm>
          <a:prstGeom prst="rect">
            <a:avLst/>
          </a:prstGeom>
        </p:spPr>
        <p:txBody>
          <a:bodyPr wrap="none">
            <a:spAutoFit/>
          </a:bodyPr>
          <a:lstStyle/>
          <a:p>
            <a:pPr defTabSz="457200"/>
            <a:r>
              <a:rPr lang="en-GB" b="1" dirty="0">
                <a:solidFill>
                  <a:prstClr val="black"/>
                </a:solidFill>
                <a:latin typeface="Calibri" panose="020F0502020204030204"/>
              </a:rPr>
              <a:t>Five-step framework</a:t>
            </a:r>
          </a:p>
        </p:txBody>
      </p:sp>
      <p:sp>
        <p:nvSpPr>
          <p:cNvPr id="14" name="TextBox 13"/>
          <p:cNvSpPr txBox="1"/>
          <p:nvPr/>
        </p:nvSpPr>
        <p:spPr>
          <a:xfrm>
            <a:off x="1524001" y="6625651"/>
            <a:ext cx="3222885" cy="246221"/>
          </a:xfrm>
          <a:prstGeom prst="rect">
            <a:avLst/>
          </a:prstGeom>
          <a:noFill/>
        </p:spPr>
        <p:txBody>
          <a:bodyPr wrap="square" rtlCol="0">
            <a:spAutoFit/>
          </a:bodyPr>
          <a:lstStyle/>
          <a:p>
            <a:pPr defTabSz="457200"/>
            <a:r>
              <a:rPr lang="en-GB" sz="1000" dirty="0">
                <a:solidFill>
                  <a:prstClr val="white">
                    <a:lumMod val="65000"/>
                  </a:prstClr>
                </a:solidFill>
                <a:latin typeface="Calibri" panose="020F0502020204030204"/>
              </a:rPr>
              <a:t>©Outstanding Resources 2017</a:t>
            </a:r>
          </a:p>
        </p:txBody>
      </p:sp>
    </p:spTree>
    <p:extLst>
      <p:ext uri="{BB962C8B-B14F-4D97-AF65-F5344CB8AC3E}">
        <p14:creationId xmlns:p14="http://schemas.microsoft.com/office/powerpoint/2010/main" val="3801850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0"/>
            <a:ext cx="3313408" cy="369332"/>
          </a:xfrm>
          <a:prstGeom prst="rect">
            <a:avLst/>
          </a:prstGeom>
          <a:solidFill>
            <a:schemeClr val="accent1">
              <a:lumMod val="20000"/>
              <a:lumOff val="80000"/>
            </a:schemeClr>
          </a:solidFill>
        </p:spPr>
        <p:txBody>
          <a:bodyPr wrap="none">
            <a:spAutoFit/>
          </a:bodyPr>
          <a:lstStyle/>
          <a:p>
            <a:pPr defTabSz="457200"/>
            <a:r>
              <a:rPr lang="en-GB" dirty="0">
                <a:solidFill>
                  <a:prstClr val="black"/>
                </a:solidFill>
                <a:latin typeface="Calibri" panose="020F0502020204030204"/>
              </a:rPr>
              <a:t>B1 Ethical issues and approaches </a:t>
            </a:r>
          </a:p>
        </p:txBody>
      </p:sp>
      <p:sp>
        <p:nvSpPr>
          <p:cNvPr id="3" name="Rectangle 2"/>
          <p:cNvSpPr/>
          <p:nvPr/>
        </p:nvSpPr>
        <p:spPr>
          <a:xfrm>
            <a:off x="1524000" y="369332"/>
            <a:ext cx="8244590" cy="369332"/>
          </a:xfrm>
          <a:prstGeom prst="rect">
            <a:avLst/>
          </a:prstGeom>
          <a:solidFill>
            <a:schemeClr val="accent1">
              <a:lumMod val="20000"/>
              <a:lumOff val="80000"/>
            </a:schemeClr>
          </a:solidFill>
        </p:spPr>
        <p:txBody>
          <a:bodyPr wrap="square">
            <a:spAutoFit/>
          </a:bodyPr>
          <a:lstStyle/>
          <a:p>
            <a:pPr defTabSz="457200"/>
            <a:r>
              <a:rPr lang="en-GB" dirty="0">
                <a:solidFill>
                  <a:prstClr val="black"/>
                </a:solidFill>
                <a:latin typeface="Calibri" panose="020F0502020204030204"/>
              </a:rPr>
              <a:t>Ethical theories, to include consequentialism, deontology, </a:t>
            </a:r>
            <a:r>
              <a:rPr lang="en-GB" dirty="0" err="1">
                <a:solidFill>
                  <a:prstClr val="black"/>
                </a:solidFill>
                <a:latin typeface="Calibri" panose="020F0502020204030204"/>
              </a:rPr>
              <a:t>principlism</a:t>
            </a:r>
            <a:r>
              <a:rPr lang="en-GB" dirty="0">
                <a:solidFill>
                  <a:prstClr val="black"/>
                </a:solidFill>
                <a:latin typeface="Calibri" panose="020F0502020204030204"/>
              </a:rPr>
              <a:t> and virtue ethics</a:t>
            </a:r>
          </a:p>
        </p:txBody>
      </p:sp>
      <p:sp>
        <p:nvSpPr>
          <p:cNvPr id="4" name="Rectangle 3"/>
          <p:cNvSpPr/>
          <p:nvPr/>
        </p:nvSpPr>
        <p:spPr>
          <a:xfrm>
            <a:off x="1651415" y="1255503"/>
            <a:ext cx="4572000" cy="1323439"/>
          </a:xfrm>
          <a:prstGeom prst="rect">
            <a:avLst/>
          </a:prstGeom>
          <a:solidFill>
            <a:srgbClr val="FFFFCC"/>
          </a:solidFill>
          <a:ln>
            <a:solidFill>
              <a:schemeClr val="accent1"/>
            </a:solidFill>
          </a:ln>
        </p:spPr>
        <p:txBody>
          <a:bodyPr>
            <a:spAutoFit/>
          </a:bodyPr>
          <a:lstStyle/>
          <a:p>
            <a:pPr defTabSz="457200"/>
            <a:r>
              <a:rPr lang="en-GB" sz="1600" b="1" u="sng" dirty="0">
                <a:solidFill>
                  <a:prstClr val="black"/>
                </a:solidFill>
                <a:latin typeface="Calibri" panose="020F0502020204030204"/>
              </a:rPr>
              <a:t>Consequentialism</a:t>
            </a:r>
            <a:r>
              <a:rPr lang="en-GB" sz="1600" dirty="0">
                <a:solidFill>
                  <a:prstClr val="black"/>
                </a:solidFill>
                <a:latin typeface="Calibri" panose="020F0502020204030204"/>
              </a:rPr>
              <a:t> is based on two principles:</a:t>
            </a:r>
          </a:p>
          <a:p>
            <a:pPr defTabSz="457200">
              <a:buFont typeface="Arial" panose="020B0604020202020204" pitchFamily="34" charset="0"/>
              <a:buChar char="•"/>
            </a:pPr>
            <a:r>
              <a:rPr lang="en-GB" sz="1600" dirty="0">
                <a:solidFill>
                  <a:prstClr val="black"/>
                </a:solidFill>
                <a:latin typeface="Calibri" panose="020F0502020204030204"/>
              </a:rPr>
              <a:t>Whether an act is right or wrong depends only on the results of that act</a:t>
            </a:r>
          </a:p>
          <a:p>
            <a:pPr defTabSz="457200">
              <a:buFont typeface="Arial" panose="020B0604020202020204" pitchFamily="34" charset="0"/>
              <a:buChar char="•"/>
            </a:pPr>
            <a:r>
              <a:rPr lang="en-GB" sz="1600" dirty="0">
                <a:solidFill>
                  <a:prstClr val="black"/>
                </a:solidFill>
                <a:latin typeface="Calibri" panose="020F0502020204030204"/>
              </a:rPr>
              <a:t>The more good consequences an act produces, the better or more right that act</a:t>
            </a:r>
          </a:p>
        </p:txBody>
      </p:sp>
      <p:sp>
        <p:nvSpPr>
          <p:cNvPr id="5" name="Rectangle 4"/>
          <p:cNvSpPr/>
          <p:nvPr/>
        </p:nvSpPr>
        <p:spPr>
          <a:xfrm>
            <a:off x="1651415" y="2622477"/>
            <a:ext cx="4572000" cy="1815882"/>
          </a:xfrm>
          <a:prstGeom prst="rect">
            <a:avLst/>
          </a:prstGeom>
          <a:solidFill>
            <a:srgbClr val="FFFFCC"/>
          </a:solidFill>
          <a:ln>
            <a:solidFill>
              <a:schemeClr val="accent1"/>
            </a:solidFill>
          </a:ln>
        </p:spPr>
        <p:txBody>
          <a:bodyPr>
            <a:spAutoFit/>
          </a:bodyPr>
          <a:lstStyle/>
          <a:p>
            <a:pPr defTabSz="457200"/>
            <a:r>
              <a:rPr lang="en-GB" sz="1600" dirty="0">
                <a:solidFill>
                  <a:prstClr val="black"/>
                </a:solidFill>
                <a:latin typeface="Calibri" panose="020F0502020204030204"/>
              </a:rPr>
              <a:t>It gives us this guidance when faced with a moral dilemma:</a:t>
            </a:r>
          </a:p>
          <a:p>
            <a:pPr defTabSz="457200">
              <a:buFont typeface="Arial" panose="020B0604020202020204" pitchFamily="34" charset="0"/>
              <a:buChar char="•"/>
            </a:pPr>
            <a:r>
              <a:rPr lang="en-GB" sz="1600" dirty="0">
                <a:solidFill>
                  <a:prstClr val="black"/>
                </a:solidFill>
                <a:latin typeface="Calibri" panose="020F0502020204030204"/>
              </a:rPr>
              <a:t>A person should choose the action that maximises good consequences</a:t>
            </a:r>
          </a:p>
          <a:p>
            <a:pPr defTabSz="457200"/>
            <a:r>
              <a:rPr lang="en-GB" sz="1600" dirty="0">
                <a:solidFill>
                  <a:prstClr val="black"/>
                </a:solidFill>
                <a:latin typeface="Calibri" panose="020F0502020204030204"/>
              </a:rPr>
              <a:t>And it gives this general guidance on how to live:</a:t>
            </a:r>
          </a:p>
          <a:p>
            <a:pPr defTabSz="457200">
              <a:buFont typeface="Arial" panose="020B0604020202020204" pitchFamily="34" charset="0"/>
              <a:buChar char="•"/>
            </a:pPr>
            <a:r>
              <a:rPr lang="en-GB" sz="1600" dirty="0">
                <a:solidFill>
                  <a:prstClr val="black"/>
                </a:solidFill>
                <a:latin typeface="Calibri" panose="020F0502020204030204"/>
              </a:rPr>
              <a:t>People should live so as to maximise good consequences</a:t>
            </a:r>
          </a:p>
        </p:txBody>
      </p:sp>
      <p:sp>
        <p:nvSpPr>
          <p:cNvPr id="6" name="Rectangle 5"/>
          <p:cNvSpPr/>
          <p:nvPr/>
        </p:nvSpPr>
        <p:spPr>
          <a:xfrm>
            <a:off x="1651415" y="4494163"/>
            <a:ext cx="4572000" cy="584775"/>
          </a:xfrm>
          <a:prstGeom prst="rect">
            <a:avLst/>
          </a:prstGeom>
          <a:solidFill>
            <a:srgbClr val="FFFFCC"/>
          </a:solidFill>
          <a:ln>
            <a:solidFill>
              <a:schemeClr val="accent1"/>
            </a:solidFill>
          </a:ln>
        </p:spPr>
        <p:txBody>
          <a:bodyPr>
            <a:spAutoFit/>
          </a:bodyPr>
          <a:lstStyle/>
          <a:p>
            <a:pPr defTabSz="457200"/>
            <a:r>
              <a:rPr lang="en-GB" sz="1600" dirty="0">
                <a:solidFill>
                  <a:prstClr val="black"/>
                </a:solidFill>
                <a:latin typeface="Calibri" panose="020F0502020204030204"/>
              </a:rPr>
              <a:t>Different forms of consequentialism differ over what the good thing is that should be maximised.</a:t>
            </a:r>
          </a:p>
        </p:txBody>
      </p:sp>
      <p:sp>
        <p:nvSpPr>
          <p:cNvPr id="10" name="TextBox 9"/>
          <p:cNvSpPr txBox="1"/>
          <p:nvPr/>
        </p:nvSpPr>
        <p:spPr>
          <a:xfrm>
            <a:off x="1651416" y="798624"/>
            <a:ext cx="4444585" cy="369332"/>
          </a:xfrm>
          <a:prstGeom prst="rect">
            <a:avLst/>
          </a:prstGeom>
          <a:solidFill>
            <a:srgbClr val="FFFFCC"/>
          </a:solidFill>
          <a:ln>
            <a:solidFill>
              <a:schemeClr val="accent1"/>
            </a:solidFill>
          </a:ln>
        </p:spPr>
        <p:txBody>
          <a:bodyPr wrap="square" rtlCol="0">
            <a:spAutoFit/>
          </a:bodyPr>
          <a:lstStyle/>
          <a:p>
            <a:pPr defTabSz="457200"/>
            <a:r>
              <a:rPr lang="en-GB" dirty="0">
                <a:solidFill>
                  <a:prstClr val="black"/>
                </a:solidFill>
                <a:latin typeface="Calibri" panose="020F0502020204030204"/>
              </a:rPr>
              <a:t>Ethics is about the issues of right and wrong.  </a:t>
            </a:r>
          </a:p>
        </p:txBody>
      </p:sp>
      <p:sp>
        <p:nvSpPr>
          <p:cNvPr id="11" name="Rectangle 10"/>
          <p:cNvSpPr/>
          <p:nvPr/>
        </p:nvSpPr>
        <p:spPr>
          <a:xfrm>
            <a:off x="6305865" y="2640090"/>
            <a:ext cx="4324663" cy="3693319"/>
          </a:xfrm>
          <a:prstGeom prst="rect">
            <a:avLst/>
          </a:prstGeom>
          <a:solidFill>
            <a:srgbClr val="FFFFCC"/>
          </a:solidFill>
          <a:ln>
            <a:solidFill>
              <a:schemeClr val="accent1"/>
            </a:solidFill>
          </a:ln>
        </p:spPr>
        <p:txBody>
          <a:bodyPr wrap="square">
            <a:spAutoFit/>
          </a:bodyPr>
          <a:lstStyle/>
          <a:p>
            <a:pPr defTabSz="457200"/>
            <a:r>
              <a:rPr lang="en-GB" dirty="0">
                <a:solidFill>
                  <a:prstClr val="black"/>
                </a:solidFill>
                <a:latin typeface="Calibri" panose="020F0502020204030204"/>
              </a:rPr>
              <a:t>If you were making a decision about a person’s health or social care using this theory, you would look at the likely results of your decision for that person’s wellbeing and the wellbeing of others.</a:t>
            </a:r>
          </a:p>
          <a:p>
            <a:pPr defTabSz="457200"/>
            <a:r>
              <a:rPr lang="en-GB" dirty="0">
                <a:solidFill>
                  <a:prstClr val="black"/>
                </a:solidFill>
                <a:latin typeface="Calibri" panose="020F0502020204030204"/>
              </a:rPr>
              <a:t>For example, a critically-ill child needs a very expensive surgical treatment and has low survival expectancy. Should the NHS do the operation or should the money be allocated to carry out hundreds of tonsillectomy operations? What are the consequences of spending the money either way? Which is the most important?</a:t>
            </a:r>
          </a:p>
        </p:txBody>
      </p:sp>
      <p:sp>
        <p:nvSpPr>
          <p:cNvPr id="8" name="Rectangle 7"/>
          <p:cNvSpPr/>
          <p:nvPr/>
        </p:nvSpPr>
        <p:spPr>
          <a:xfrm>
            <a:off x="1651415" y="5148301"/>
            <a:ext cx="4572000" cy="830997"/>
          </a:xfrm>
          <a:prstGeom prst="rect">
            <a:avLst/>
          </a:prstGeom>
          <a:solidFill>
            <a:srgbClr val="FFFFCC"/>
          </a:solidFill>
          <a:ln>
            <a:solidFill>
              <a:schemeClr val="accent1"/>
            </a:solidFill>
          </a:ln>
        </p:spPr>
        <p:txBody>
          <a:bodyPr>
            <a:spAutoFit/>
          </a:bodyPr>
          <a:lstStyle/>
          <a:p>
            <a:pPr defTabSz="457200"/>
            <a:r>
              <a:rPr lang="en-GB" sz="1600" dirty="0">
                <a:solidFill>
                  <a:prstClr val="black"/>
                </a:solidFill>
                <a:latin typeface="Calibri" panose="020F0502020204030204"/>
              </a:rPr>
              <a:t>Consequentialist ethics holds the view that the correct moral response is related to the outcome, or consequence, of the act.</a:t>
            </a:r>
          </a:p>
        </p:txBody>
      </p:sp>
      <p:sp>
        <p:nvSpPr>
          <p:cNvPr id="12" name="Rectangle 11"/>
          <p:cNvSpPr/>
          <p:nvPr/>
        </p:nvSpPr>
        <p:spPr>
          <a:xfrm>
            <a:off x="6290873" y="763523"/>
            <a:ext cx="4324664" cy="1107996"/>
          </a:xfrm>
          <a:prstGeom prst="rect">
            <a:avLst/>
          </a:prstGeom>
          <a:solidFill>
            <a:srgbClr val="FFFFCC"/>
          </a:solidFill>
          <a:ln>
            <a:solidFill>
              <a:schemeClr val="accent1"/>
            </a:solidFill>
          </a:ln>
        </p:spPr>
        <p:txBody>
          <a:bodyPr wrap="square">
            <a:spAutoFit/>
          </a:bodyPr>
          <a:lstStyle/>
          <a:p>
            <a:pPr defTabSz="457200"/>
            <a:r>
              <a:rPr lang="en-GB" sz="1600" b="1" dirty="0">
                <a:solidFill>
                  <a:prstClr val="black"/>
                </a:solidFill>
                <a:latin typeface="Calibri" panose="020F0502020204030204"/>
              </a:rPr>
              <a:t>Utilitarianism</a:t>
            </a:r>
            <a:r>
              <a:rPr lang="en-GB" sz="1600" dirty="0">
                <a:solidFill>
                  <a:prstClr val="black"/>
                </a:solidFill>
                <a:latin typeface="Calibri" panose="020F0502020204030204"/>
              </a:rPr>
              <a:t> states that people should maximise human welfare or well-being</a:t>
            </a:r>
          </a:p>
          <a:p>
            <a:pPr defTabSz="457200"/>
            <a:r>
              <a:rPr lang="en-GB" sz="1600" dirty="0">
                <a:solidFill>
                  <a:prstClr val="black"/>
                </a:solidFill>
                <a:latin typeface="Calibri" panose="020F0502020204030204"/>
                <a:hlinkClick r:id="rId2"/>
              </a:rPr>
              <a:t>https://www.youtube.com/watch?v=-a739VjqdSI</a:t>
            </a:r>
            <a:endParaRPr lang="en-GB" sz="1600" dirty="0">
              <a:solidFill>
                <a:prstClr val="black"/>
              </a:solidFill>
              <a:latin typeface="Calibri" panose="020F0502020204030204"/>
            </a:endParaRPr>
          </a:p>
          <a:p>
            <a:pPr defTabSz="457200"/>
            <a:r>
              <a:rPr lang="en-GB" dirty="0">
                <a:solidFill>
                  <a:prstClr val="black"/>
                </a:solidFill>
                <a:latin typeface="Calibri" panose="020F0502020204030204"/>
              </a:rPr>
              <a:t>Utilitarianism: Crash Course Philosophy #36</a:t>
            </a:r>
            <a:endParaRPr lang="en-GB" sz="1600" dirty="0">
              <a:solidFill>
                <a:prstClr val="black"/>
              </a:solidFill>
              <a:latin typeface="Calibri" panose="020F0502020204030204"/>
            </a:endParaRPr>
          </a:p>
        </p:txBody>
      </p:sp>
      <p:sp>
        <p:nvSpPr>
          <p:cNvPr id="13" name="Rectangle 12"/>
          <p:cNvSpPr/>
          <p:nvPr/>
        </p:nvSpPr>
        <p:spPr>
          <a:xfrm>
            <a:off x="6309131" y="1978288"/>
            <a:ext cx="4306407" cy="584775"/>
          </a:xfrm>
          <a:prstGeom prst="rect">
            <a:avLst/>
          </a:prstGeom>
          <a:solidFill>
            <a:srgbClr val="FFFFCC"/>
          </a:solidFill>
          <a:ln>
            <a:solidFill>
              <a:schemeClr val="accent1"/>
            </a:solidFill>
          </a:ln>
        </p:spPr>
        <p:txBody>
          <a:bodyPr wrap="square">
            <a:spAutoFit/>
          </a:bodyPr>
          <a:lstStyle/>
          <a:p>
            <a:pPr defTabSz="457200"/>
            <a:r>
              <a:rPr lang="en-GB" sz="1600" b="1" dirty="0">
                <a:solidFill>
                  <a:prstClr val="black"/>
                </a:solidFill>
                <a:latin typeface="Calibri" panose="020F0502020204030204"/>
              </a:rPr>
              <a:t>Hedonism</a:t>
            </a:r>
            <a:r>
              <a:rPr lang="en-GB" sz="1600" dirty="0">
                <a:solidFill>
                  <a:prstClr val="black"/>
                </a:solidFill>
                <a:latin typeface="Calibri" panose="020F0502020204030204"/>
              </a:rPr>
              <a:t> states that people should maximise human pleasure.</a:t>
            </a:r>
          </a:p>
        </p:txBody>
      </p:sp>
      <p:sp>
        <p:nvSpPr>
          <p:cNvPr id="7" name="TextBox 6"/>
          <p:cNvSpPr txBox="1"/>
          <p:nvPr/>
        </p:nvSpPr>
        <p:spPr>
          <a:xfrm>
            <a:off x="1651415" y="6041037"/>
            <a:ext cx="4572000" cy="584775"/>
          </a:xfrm>
          <a:prstGeom prst="rect">
            <a:avLst/>
          </a:prstGeom>
          <a:solidFill>
            <a:srgbClr val="FFFFCC"/>
          </a:solidFill>
          <a:ln>
            <a:solidFill>
              <a:schemeClr val="accent1"/>
            </a:solidFill>
          </a:ln>
        </p:spPr>
        <p:txBody>
          <a:bodyPr wrap="square" rtlCol="0">
            <a:spAutoFit/>
          </a:bodyPr>
          <a:lstStyle/>
          <a:p>
            <a:pPr defTabSz="457200"/>
            <a:r>
              <a:rPr lang="en-GB" sz="1600" dirty="0">
                <a:solidFill>
                  <a:prstClr val="black"/>
                </a:solidFill>
                <a:latin typeface="Calibri" panose="020F0502020204030204"/>
              </a:rPr>
              <a:t>The different forms of consequentialism are  Utilitarianism and Hedonism</a:t>
            </a:r>
          </a:p>
        </p:txBody>
      </p:sp>
      <p:sp>
        <p:nvSpPr>
          <p:cNvPr id="14" name="TextBox 13"/>
          <p:cNvSpPr txBox="1"/>
          <p:nvPr/>
        </p:nvSpPr>
        <p:spPr>
          <a:xfrm>
            <a:off x="1524001" y="6625651"/>
            <a:ext cx="3222885" cy="246221"/>
          </a:xfrm>
          <a:prstGeom prst="rect">
            <a:avLst/>
          </a:prstGeom>
          <a:noFill/>
        </p:spPr>
        <p:txBody>
          <a:bodyPr wrap="square" rtlCol="0">
            <a:spAutoFit/>
          </a:bodyPr>
          <a:lstStyle/>
          <a:p>
            <a:pPr defTabSz="457200"/>
            <a:r>
              <a:rPr lang="en-GB" sz="1000" dirty="0">
                <a:solidFill>
                  <a:prstClr val="white">
                    <a:lumMod val="65000"/>
                  </a:prstClr>
                </a:solidFill>
                <a:latin typeface="Calibri" panose="020F0502020204030204"/>
              </a:rPr>
              <a:t>©Outstanding Resources 2017</a:t>
            </a:r>
          </a:p>
        </p:txBody>
      </p:sp>
    </p:spTree>
    <p:extLst>
      <p:ext uri="{BB962C8B-B14F-4D97-AF65-F5344CB8AC3E}">
        <p14:creationId xmlns:p14="http://schemas.microsoft.com/office/powerpoint/2010/main" val="4089882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1" grpId="0" animBg="1"/>
      <p:bldP spid="8" grpId="0" animBg="1"/>
      <p:bldP spid="12" grpId="0" animBg="1"/>
      <p:bldP spid="13" grpId="0" animBg="1"/>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1283" y="1311631"/>
            <a:ext cx="4227341" cy="4278094"/>
          </a:xfrm>
          <a:prstGeom prst="rect">
            <a:avLst/>
          </a:prstGeom>
          <a:solidFill>
            <a:srgbClr val="FFFFCC"/>
          </a:solidFill>
          <a:ln>
            <a:solidFill>
              <a:schemeClr val="tx2"/>
            </a:solidFill>
          </a:ln>
        </p:spPr>
        <p:txBody>
          <a:bodyPr wrap="square">
            <a:spAutoFit/>
          </a:bodyPr>
          <a:lstStyle/>
          <a:p>
            <a:pPr defTabSz="457200"/>
            <a:r>
              <a:rPr lang="en-GB" sz="1600" b="1" dirty="0">
                <a:solidFill>
                  <a:prstClr val="black"/>
                </a:solidFill>
                <a:latin typeface="Calibri" panose="020F0502020204030204"/>
              </a:rPr>
              <a:t>NICE and NHS guidance on Care Pathways and Care Plans </a:t>
            </a:r>
          </a:p>
          <a:p>
            <a:pPr marL="285750" indent="-285750" defTabSz="457200">
              <a:buFont typeface="Arial" panose="020B0604020202020204" pitchFamily="34" charset="0"/>
              <a:buChar char="•"/>
            </a:pPr>
            <a:r>
              <a:rPr lang="en-GB" sz="1600" dirty="0">
                <a:solidFill>
                  <a:prstClr val="black"/>
                </a:solidFill>
                <a:latin typeface="Calibri" panose="020F0502020204030204"/>
              </a:rPr>
              <a:t>The steps taken to care for and treat a service user are called care pathways; care plans are drawn up for the service user based on the care pathway. </a:t>
            </a:r>
          </a:p>
          <a:p>
            <a:pPr marL="285750" indent="-285750" defTabSz="457200">
              <a:buFont typeface="Arial" panose="020B0604020202020204" pitchFamily="34" charset="0"/>
              <a:buChar char="•"/>
            </a:pPr>
            <a:r>
              <a:rPr lang="en-GB" sz="1600" dirty="0">
                <a:solidFill>
                  <a:prstClr val="black"/>
                </a:solidFill>
                <a:latin typeface="Calibri" panose="020F0502020204030204"/>
              </a:rPr>
              <a:t>pathways implement national standards of care, such as those produced by NICE and the NHS. </a:t>
            </a:r>
          </a:p>
          <a:p>
            <a:pPr marL="285750" indent="-285750" defTabSz="457200">
              <a:buFont typeface="Arial" panose="020B0604020202020204" pitchFamily="34" charset="0"/>
              <a:buChar char="•"/>
            </a:pPr>
            <a:r>
              <a:rPr lang="en-GB" sz="1600" dirty="0">
                <a:solidFill>
                  <a:prstClr val="black"/>
                </a:solidFill>
                <a:latin typeface="Calibri" panose="020F0502020204030204"/>
              </a:rPr>
              <a:t>They are developed by multi-disciplinary teams.</a:t>
            </a:r>
          </a:p>
          <a:p>
            <a:pPr marL="285750" indent="-285750" defTabSz="457200">
              <a:buFont typeface="Arial" panose="020B0604020202020204" pitchFamily="34" charset="0"/>
              <a:buChar char="•"/>
            </a:pPr>
            <a:r>
              <a:rPr lang="en-GB" sz="1600" dirty="0">
                <a:solidFill>
                  <a:prstClr val="black"/>
                </a:solidFill>
                <a:latin typeface="Calibri" panose="020F0502020204030204"/>
              </a:rPr>
              <a:t>They identify who carries out key parts of the care or treatment and where care or treatment should be delivered. </a:t>
            </a:r>
          </a:p>
          <a:p>
            <a:pPr marL="285750" indent="-285750" defTabSz="457200">
              <a:buFont typeface="Arial" panose="020B0604020202020204" pitchFamily="34" charset="0"/>
              <a:buChar char="•"/>
            </a:pPr>
            <a:r>
              <a:rPr lang="en-GB" sz="1600" dirty="0">
                <a:solidFill>
                  <a:prstClr val="black"/>
                </a:solidFill>
                <a:latin typeface="Calibri" panose="020F0502020204030204"/>
              </a:rPr>
              <a:t>pathways usually include decision support systems to help make ethical decisions about appropriate care in specific circumstances</a:t>
            </a:r>
          </a:p>
        </p:txBody>
      </p:sp>
      <p:sp>
        <p:nvSpPr>
          <p:cNvPr id="3" name="Rectangle 2"/>
          <p:cNvSpPr/>
          <p:nvPr/>
        </p:nvSpPr>
        <p:spPr>
          <a:xfrm>
            <a:off x="1524000" y="0"/>
            <a:ext cx="8769246" cy="369332"/>
          </a:xfrm>
          <a:prstGeom prst="rect">
            <a:avLst/>
          </a:prstGeom>
          <a:solidFill>
            <a:schemeClr val="accent1">
              <a:lumMod val="20000"/>
              <a:lumOff val="80000"/>
            </a:schemeClr>
          </a:solidFill>
        </p:spPr>
        <p:txBody>
          <a:bodyPr wrap="square">
            <a:spAutoFit/>
          </a:bodyPr>
          <a:lstStyle/>
          <a:p>
            <a:pPr defTabSz="457200"/>
            <a:r>
              <a:rPr lang="en-GB" dirty="0">
                <a:solidFill>
                  <a:prstClr val="black"/>
                </a:solidFill>
                <a:latin typeface="Calibri" panose="020F0502020204030204"/>
              </a:rPr>
              <a:t>B2 Legislation and guidance on conflicts of interest, balancing resources and minimising risk</a:t>
            </a:r>
          </a:p>
        </p:txBody>
      </p:sp>
      <p:sp>
        <p:nvSpPr>
          <p:cNvPr id="4" name="Rectangle 3"/>
          <p:cNvSpPr/>
          <p:nvPr/>
        </p:nvSpPr>
        <p:spPr>
          <a:xfrm>
            <a:off x="1524000" y="369332"/>
            <a:ext cx="8769246" cy="923330"/>
          </a:xfrm>
          <a:prstGeom prst="rect">
            <a:avLst/>
          </a:prstGeom>
          <a:solidFill>
            <a:schemeClr val="accent1">
              <a:lumMod val="20000"/>
              <a:lumOff val="80000"/>
            </a:schemeClr>
          </a:solidFill>
        </p:spPr>
        <p:txBody>
          <a:bodyPr wrap="square">
            <a:spAutoFit/>
          </a:bodyPr>
          <a:lstStyle/>
          <a:p>
            <a:pPr defTabSz="457200"/>
            <a:r>
              <a:rPr lang="en-GB" dirty="0">
                <a:solidFill>
                  <a:prstClr val="black"/>
                </a:solidFill>
                <a:latin typeface="Calibri" panose="020F0502020204030204"/>
              </a:rPr>
              <a:t>Guidance, </a:t>
            </a:r>
            <a:r>
              <a:rPr lang="en-GB" dirty="0" err="1">
                <a:solidFill>
                  <a:prstClr val="black"/>
                </a:solidFill>
                <a:latin typeface="Calibri" panose="020F0502020204030204"/>
              </a:rPr>
              <a:t>e.g</a:t>
            </a:r>
            <a:r>
              <a:rPr lang="en-GB" dirty="0">
                <a:solidFill>
                  <a:prstClr val="black"/>
                </a:solidFill>
                <a:latin typeface="Calibri" panose="020F0502020204030204"/>
              </a:rPr>
              <a:t>: the DH Decision Support Tool, five-step framework, NICE and NHS guidance on Care Pathways and Care Plans,  Managing Conflicts of Interest: Guidance for Clinical Commissioning Groups (2013) (NHS), HSE guidance on risk assessments. </a:t>
            </a:r>
          </a:p>
        </p:txBody>
      </p:sp>
      <p:sp>
        <p:nvSpPr>
          <p:cNvPr id="5" name="Rectangle 4"/>
          <p:cNvSpPr/>
          <p:nvPr/>
        </p:nvSpPr>
        <p:spPr>
          <a:xfrm>
            <a:off x="6132514" y="1325537"/>
            <a:ext cx="4282269" cy="4031873"/>
          </a:xfrm>
          <a:prstGeom prst="rect">
            <a:avLst/>
          </a:prstGeom>
          <a:solidFill>
            <a:srgbClr val="FFFFCC"/>
          </a:solidFill>
          <a:ln>
            <a:solidFill>
              <a:schemeClr val="tx2"/>
            </a:solidFill>
          </a:ln>
        </p:spPr>
        <p:txBody>
          <a:bodyPr wrap="square">
            <a:spAutoFit/>
          </a:bodyPr>
          <a:lstStyle/>
          <a:p>
            <a:pPr defTabSz="457200"/>
            <a:r>
              <a:rPr lang="en-GB" sz="1600" b="1" dirty="0">
                <a:solidFill>
                  <a:prstClr val="black"/>
                </a:solidFill>
                <a:latin typeface="Calibri" panose="020F0502020204030204"/>
              </a:rPr>
              <a:t>Managing Conflicts of Interest: Guidance for Clinical Commissioning Group (2013) (NHS)</a:t>
            </a:r>
          </a:p>
          <a:p>
            <a:pPr defTabSz="457200"/>
            <a:r>
              <a:rPr lang="en-GB" sz="1600" dirty="0">
                <a:solidFill>
                  <a:prstClr val="black"/>
                </a:solidFill>
                <a:latin typeface="Calibri" panose="020F0502020204030204"/>
              </a:rPr>
              <a:t>Clinical Commissioning Groups:  Organisations that are responsible for the provision of NHS services in England.</a:t>
            </a:r>
          </a:p>
          <a:p>
            <a:pPr defTabSz="457200"/>
            <a:r>
              <a:rPr lang="en-GB" sz="1600" dirty="0">
                <a:solidFill>
                  <a:prstClr val="black"/>
                </a:solidFill>
                <a:latin typeface="Calibri" panose="020F0502020204030204"/>
              </a:rPr>
              <a:t>They manage conflicts of interest as part of their routine.</a:t>
            </a:r>
          </a:p>
          <a:p>
            <a:pPr defTabSz="457200"/>
            <a:r>
              <a:rPr lang="en-GB" sz="1600" dirty="0">
                <a:solidFill>
                  <a:prstClr val="black"/>
                </a:solidFill>
                <a:latin typeface="Calibri" panose="020F0502020204030204"/>
              </a:rPr>
              <a:t>The Health and Social Care Act 2012 sets clear guidelines for CCG’s to manage conflicts of interest.</a:t>
            </a:r>
          </a:p>
          <a:p>
            <a:pPr defTabSz="457200"/>
            <a:r>
              <a:rPr lang="en-GB" sz="1600" dirty="0">
                <a:solidFill>
                  <a:prstClr val="black"/>
                </a:solidFill>
                <a:latin typeface="Calibri" panose="020F0502020204030204"/>
              </a:rPr>
              <a:t>This allows the CCG to demonstrate that they act fairly and transparently and in the best interests of their patients and local community.</a:t>
            </a:r>
          </a:p>
          <a:p>
            <a:pPr defTabSz="457200"/>
            <a:endParaRPr lang="en-GB" sz="1600" dirty="0">
              <a:solidFill>
                <a:prstClr val="black"/>
              </a:solidFill>
              <a:latin typeface="Calibri" panose="020F0502020204030204"/>
            </a:endParaRPr>
          </a:p>
          <a:p>
            <a:pPr defTabSz="457200"/>
            <a:r>
              <a:rPr lang="en-GB" sz="1600" dirty="0">
                <a:solidFill>
                  <a:prstClr val="black"/>
                </a:solidFill>
                <a:latin typeface="Calibri" panose="020F0502020204030204"/>
              </a:rPr>
              <a:t>(on </a:t>
            </a:r>
            <a:r>
              <a:rPr lang="en-GB" sz="1600" dirty="0" err="1">
                <a:solidFill>
                  <a:prstClr val="black"/>
                </a:solidFill>
                <a:latin typeface="Calibri" panose="020F0502020204030204"/>
              </a:rPr>
              <a:t>youtube</a:t>
            </a:r>
            <a:r>
              <a:rPr lang="en-GB" sz="1600" dirty="0">
                <a:solidFill>
                  <a:prstClr val="black"/>
                </a:solidFill>
                <a:latin typeface="Calibri" panose="020F0502020204030204"/>
              </a:rPr>
              <a:t> you can search for the CCG in your local area and see what type of things they do)</a:t>
            </a:r>
          </a:p>
        </p:txBody>
      </p:sp>
      <p:sp>
        <p:nvSpPr>
          <p:cNvPr id="6" name="Rectangle 5"/>
          <p:cNvSpPr/>
          <p:nvPr/>
        </p:nvSpPr>
        <p:spPr>
          <a:xfrm>
            <a:off x="1681283" y="5637988"/>
            <a:ext cx="8874175" cy="1077218"/>
          </a:xfrm>
          <a:prstGeom prst="rect">
            <a:avLst/>
          </a:prstGeom>
          <a:solidFill>
            <a:srgbClr val="FFFFCC"/>
          </a:solidFill>
          <a:ln>
            <a:solidFill>
              <a:schemeClr val="tx2"/>
            </a:solidFill>
          </a:ln>
        </p:spPr>
        <p:txBody>
          <a:bodyPr wrap="square">
            <a:spAutoFit/>
          </a:bodyPr>
          <a:lstStyle/>
          <a:p>
            <a:pPr defTabSz="457200"/>
            <a:r>
              <a:rPr lang="en-GB" sz="1600" b="1" dirty="0">
                <a:solidFill>
                  <a:prstClr val="black"/>
                </a:solidFill>
                <a:latin typeface="Calibri" panose="020F0502020204030204"/>
              </a:rPr>
              <a:t>HSE guidance on risk assessments </a:t>
            </a:r>
            <a:r>
              <a:rPr lang="en-GB" sz="1600" dirty="0">
                <a:solidFill>
                  <a:prstClr val="black"/>
                </a:solidFill>
                <a:latin typeface="Calibri" panose="020F0502020204030204"/>
              </a:rPr>
              <a:t>The Health and Safety Executive (HSE) provides guidance to businesses about carrying out risk assessments.  They look at in order to: 1)  control risks in the workplace 2)  keep everyone working in the business as safe as possible  3)ensure that businesses do not break health and safety laws</a:t>
            </a:r>
          </a:p>
        </p:txBody>
      </p:sp>
      <p:sp>
        <p:nvSpPr>
          <p:cNvPr id="7" name="TextBox 6"/>
          <p:cNvSpPr txBox="1"/>
          <p:nvPr/>
        </p:nvSpPr>
        <p:spPr>
          <a:xfrm>
            <a:off x="1524001" y="6625651"/>
            <a:ext cx="3222885" cy="246221"/>
          </a:xfrm>
          <a:prstGeom prst="rect">
            <a:avLst/>
          </a:prstGeom>
          <a:noFill/>
        </p:spPr>
        <p:txBody>
          <a:bodyPr wrap="square" rtlCol="0">
            <a:spAutoFit/>
          </a:bodyPr>
          <a:lstStyle/>
          <a:p>
            <a:pPr defTabSz="457200"/>
            <a:r>
              <a:rPr lang="en-GB" sz="1000" dirty="0">
                <a:solidFill>
                  <a:prstClr val="white">
                    <a:lumMod val="65000"/>
                  </a:prstClr>
                </a:solidFill>
                <a:latin typeface="Calibri" panose="020F0502020204030204"/>
              </a:rPr>
              <a:t>©Outstanding Resources 2017</a:t>
            </a:r>
          </a:p>
        </p:txBody>
      </p:sp>
    </p:spTree>
    <p:extLst>
      <p:ext uri="{BB962C8B-B14F-4D97-AF65-F5344CB8AC3E}">
        <p14:creationId xmlns:p14="http://schemas.microsoft.com/office/powerpoint/2010/main" val="3476555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0"/>
            <a:ext cx="8769246" cy="369332"/>
          </a:xfrm>
          <a:prstGeom prst="rect">
            <a:avLst/>
          </a:prstGeom>
          <a:solidFill>
            <a:schemeClr val="accent1">
              <a:lumMod val="20000"/>
              <a:lumOff val="80000"/>
            </a:schemeClr>
          </a:solidFill>
        </p:spPr>
        <p:txBody>
          <a:bodyPr wrap="square">
            <a:spAutoFit/>
          </a:bodyPr>
          <a:lstStyle/>
          <a:p>
            <a:pPr defTabSz="457200"/>
            <a:r>
              <a:rPr lang="en-GB" dirty="0">
                <a:solidFill>
                  <a:prstClr val="black"/>
                </a:solidFill>
                <a:latin typeface="Calibri" panose="020F0502020204030204"/>
              </a:rPr>
              <a:t>B2 Legislation and guidance on conflicts of interest, balancing resources and minimising risk</a:t>
            </a:r>
          </a:p>
        </p:txBody>
      </p:sp>
      <p:sp>
        <p:nvSpPr>
          <p:cNvPr id="3" name="Rectangle 2"/>
          <p:cNvSpPr/>
          <p:nvPr/>
        </p:nvSpPr>
        <p:spPr>
          <a:xfrm>
            <a:off x="1524000" y="369333"/>
            <a:ext cx="8769246" cy="646331"/>
          </a:xfrm>
          <a:prstGeom prst="rect">
            <a:avLst/>
          </a:prstGeom>
          <a:solidFill>
            <a:schemeClr val="accent1">
              <a:lumMod val="20000"/>
              <a:lumOff val="80000"/>
            </a:schemeClr>
          </a:solidFill>
        </p:spPr>
        <p:txBody>
          <a:bodyPr wrap="square">
            <a:spAutoFit/>
          </a:bodyPr>
          <a:lstStyle/>
          <a:p>
            <a:pPr defTabSz="457200"/>
            <a:r>
              <a:rPr lang="en-GB" dirty="0">
                <a:solidFill>
                  <a:prstClr val="black"/>
                </a:solidFill>
                <a:latin typeface="Calibri" panose="020F0502020204030204"/>
              </a:rPr>
              <a:t>How this guidance may be counterbalanced by other factors, e.g. religion, personal choice, government policies.</a:t>
            </a:r>
          </a:p>
        </p:txBody>
      </p:sp>
      <p:sp>
        <p:nvSpPr>
          <p:cNvPr id="4" name="Rectangle 3"/>
          <p:cNvSpPr/>
          <p:nvPr/>
        </p:nvSpPr>
        <p:spPr>
          <a:xfrm>
            <a:off x="1906248" y="1220103"/>
            <a:ext cx="4572000" cy="5355312"/>
          </a:xfrm>
          <a:prstGeom prst="rect">
            <a:avLst/>
          </a:prstGeom>
          <a:solidFill>
            <a:srgbClr val="FFFFCC"/>
          </a:solidFill>
          <a:ln>
            <a:solidFill>
              <a:schemeClr val="tx1"/>
            </a:solidFill>
          </a:ln>
        </p:spPr>
        <p:txBody>
          <a:bodyPr>
            <a:spAutoFit/>
          </a:bodyPr>
          <a:lstStyle/>
          <a:p>
            <a:pPr defTabSz="457200"/>
            <a:r>
              <a:rPr lang="en-GB" dirty="0">
                <a:solidFill>
                  <a:prstClr val="black"/>
                </a:solidFill>
                <a:latin typeface="Calibri" panose="020F0502020204030204"/>
              </a:rPr>
              <a:t>There are factors that need to be taken into account when using this guidance, including religion, personal choice and government policies. </a:t>
            </a:r>
          </a:p>
          <a:p>
            <a:pPr defTabSz="457200"/>
            <a:endParaRPr lang="en-GB" dirty="0">
              <a:solidFill>
                <a:prstClr val="black"/>
              </a:solidFill>
              <a:latin typeface="Calibri" panose="020F0502020204030204"/>
            </a:endParaRPr>
          </a:p>
          <a:p>
            <a:pPr marL="285750" indent="-285750" defTabSz="457200">
              <a:buFont typeface="Arial" panose="020B0604020202020204" pitchFamily="34" charset="0"/>
              <a:buChar char="•"/>
            </a:pPr>
            <a:r>
              <a:rPr lang="en-GB" dirty="0">
                <a:solidFill>
                  <a:prstClr val="black"/>
                </a:solidFill>
                <a:latin typeface="Calibri" panose="020F0502020204030204"/>
              </a:rPr>
              <a:t>Personal choice: For example, someone may be entitled to free care but may decide to pay for their care instead.</a:t>
            </a:r>
          </a:p>
          <a:p>
            <a:pPr marL="285750" indent="-285750" defTabSz="457200">
              <a:buFont typeface="Arial" panose="020B0604020202020204" pitchFamily="34" charset="0"/>
              <a:buChar char="•"/>
            </a:pPr>
            <a:endParaRPr lang="en-GB" dirty="0">
              <a:solidFill>
                <a:prstClr val="black"/>
              </a:solidFill>
              <a:latin typeface="Calibri" panose="020F0502020204030204"/>
            </a:endParaRPr>
          </a:p>
          <a:p>
            <a:pPr marL="285750" indent="-285750" defTabSz="457200">
              <a:buFont typeface="Arial" panose="020B0604020202020204" pitchFamily="34" charset="0"/>
              <a:buChar char="•"/>
            </a:pPr>
            <a:r>
              <a:rPr lang="en-GB" dirty="0">
                <a:solidFill>
                  <a:prstClr val="black"/>
                </a:solidFill>
                <a:latin typeface="Calibri" panose="020F0502020204030204"/>
              </a:rPr>
              <a:t>Religion:  Someone may refused to have a blood transfusion that they need because of religious beliefs.</a:t>
            </a:r>
          </a:p>
          <a:p>
            <a:pPr marL="285750" indent="-285750" defTabSz="457200">
              <a:buFont typeface="Arial" panose="020B0604020202020204" pitchFamily="34" charset="0"/>
              <a:buChar char="•"/>
            </a:pPr>
            <a:endParaRPr lang="en-GB" dirty="0">
              <a:solidFill>
                <a:prstClr val="black"/>
              </a:solidFill>
              <a:latin typeface="Calibri" panose="020F0502020204030204"/>
            </a:endParaRPr>
          </a:p>
          <a:p>
            <a:pPr marL="285750" indent="-285750" defTabSz="457200">
              <a:buFont typeface="Arial" panose="020B0604020202020204" pitchFamily="34" charset="0"/>
              <a:buChar char="•"/>
            </a:pPr>
            <a:r>
              <a:rPr lang="en-GB" dirty="0">
                <a:solidFill>
                  <a:prstClr val="black"/>
                </a:solidFill>
                <a:latin typeface="Calibri" panose="020F0502020204030204"/>
              </a:rPr>
              <a:t>Government policies: A healthy eating campaign may be put on hold whilst resources are directed at stopping people from smoking in public places.</a:t>
            </a:r>
          </a:p>
          <a:p>
            <a:pPr defTabSz="457200"/>
            <a:endParaRPr lang="en-GB" dirty="0">
              <a:solidFill>
                <a:prstClr val="black"/>
              </a:solidFill>
              <a:latin typeface="Calibri" panose="020F0502020204030204"/>
            </a:endParaRPr>
          </a:p>
          <a:p>
            <a:pPr defTabSz="457200"/>
            <a:endParaRPr lang="en-GB" dirty="0">
              <a:solidFill>
                <a:prstClr val="black"/>
              </a:solidFill>
              <a:latin typeface="Calibri" panose="020F0502020204030204"/>
            </a:endParaRPr>
          </a:p>
        </p:txBody>
      </p:sp>
      <p:sp>
        <p:nvSpPr>
          <p:cNvPr id="5" name="TextBox 4"/>
          <p:cNvSpPr txBox="1"/>
          <p:nvPr/>
        </p:nvSpPr>
        <p:spPr>
          <a:xfrm>
            <a:off x="6830519" y="3251429"/>
            <a:ext cx="3567659" cy="646331"/>
          </a:xfrm>
          <a:prstGeom prst="rect">
            <a:avLst/>
          </a:prstGeom>
          <a:solidFill>
            <a:srgbClr val="FFFF66"/>
          </a:solidFill>
        </p:spPr>
        <p:txBody>
          <a:bodyPr wrap="square" rtlCol="0">
            <a:spAutoFit/>
          </a:bodyPr>
          <a:lstStyle/>
          <a:p>
            <a:pPr defTabSz="457200"/>
            <a:r>
              <a:rPr lang="en-GB" dirty="0">
                <a:solidFill>
                  <a:prstClr val="black"/>
                </a:solidFill>
                <a:latin typeface="Calibri" panose="020F0502020204030204"/>
              </a:rPr>
              <a:t>Can you think of any examples for each category opposite?</a:t>
            </a:r>
          </a:p>
        </p:txBody>
      </p:sp>
      <p:sp>
        <p:nvSpPr>
          <p:cNvPr id="6" name="TextBox 5"/>
          <p:cNvSpPr txBox="1"/>
          <p:nvPr/>
        </p:nvSpPr>
        <p:spPr>
          <a:xfrm>
            <a:off x="1524001" y="6625651"/>
            <a:ext cx="3222885" cy="246221"/>
          </a:xfrm>
          <a:prstGeom prst="rect">
            <a:avLst/>
          </a:prstGeom>
          <a:noFill/>
        </p:spPr>
        <p:txBody>
          <a:bodyPr wrap="square" rtlCol="0">
            <a:spAutoFit/>
          </a:bodyPr>
          <a:lstStyle/>
          <a:p>
            <a:pPr defTabSz="457200"/>
            <a:r>
              <a:rPr lang="en-GB" sz="1000" dirty="0">
                <a:solidFill>
                  <a:prstClr val="white">
                    <a:lumMod val="65000"/>
                  </a:prstClr>
                </a:solidFill>
                <a:latin typeface="Calibri" panose="020F0502020204030204"/>
              </a:rPr>
              <a:t>©Outstanding Resources 2017</a:t>
            </a:r>
          </a:p>
        </p:txBody>
      </p:sp>
    </p:spTree>
    <p:extLst>
      <p:ext uri="{BB962C8B-B14F-4D97-AF65-F5344CB8AC3E}">
        <p14:creationId xmlns:p14="http://schemas.microsoft.com/office/powerpoint/2010/main" val="41515563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p:cNvSpPr/>
          <p:nvPr/>
        </p:nvSpPr>
        <p:spPr>
          <a:xfrm>
            <a:off x="2078633" y="141892"/>
            <a:ext cx="2158583" cy="824459"/>
          </a:xfrm>
          <a:prstGeom prst="roundRect">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a:solidFill>
                  <a:prstClr val="black"/>
                </a:solidFill>
                <a:latin typeface="Calibri" panose="020F0502020204030204"/>
              </a:rPr>
              <a:t>Learning Aim B P3</a:t>
            </a:r>
            <a:endParaRPr lang="en-GB" dirty="0">
              <a:solidFill>
                <a:prstClr val="black"/>
              </a:solidFill>
              <a:latin typeface="Calibri" panose="020F0502020204030204"/>
            </a:endParaRPr>
          </a:p>
        </p:txBody>
      </p:sp>
      <p:sp>
        <p:nvSpPr>
          <p:cNvPr id="3" name="TextBox 2"/>
          <p:cNvSpPr txBox="1"/>
          <p:nvPr/>
        </p:nvSpPr>
        <p:spPr>
          <a:xfrm>
            <a:off x="2213549" y="1424067"/>
            <a:ext cx="7854845" cy="646331"/>
          </a:xfrm>
          <a:prstGeom prst="rect">
            <a:avLst/>
          </a:prstGeom>
          <a:solidFill>
            <a:srgbClr val="FFFF66"/>
          </a:solidFill>
          <a:ln>
            <a:solidFill>
              <a:schemeClr val="tx1"/>
            </a:solidFill>
          </a:ln>
        </p:spPr>
        <p:txBody>
          <a:bodyPr wrap="square" rtlCol="0">
            <a:spAutoFit/>
          </a:bodyPr>
          <a:lstStyle/>
          <a:p>
            <a:pPr defTabSz="457200"/>
            <a:r>
              <a:rPr lang="en-GB" b="1" u="sng" dirty="0">
                <a:solidFill>
                  <a:prstClr val="black"/>
                </a:solidFill>
                <a:latin typeface="Calibri" panose="020F0502020204030204"/>
              </a:rPr>
              <a:t>Explain</a:t>
            </a:r>
            <a:r>
              <a:rPr lang="en-GB" dirty="0">
                <a:solidFill>
                  <a:prstClr val="black"/>
                </a:solidFill>
                <a:latin typeface="Calibri" panose="020F0502020204030204"/>
              </a:rPr>
              <a:t> how to incorporate </a:t>
            </a:r>
            <a:r>
              <a:rPr lang="en-GB" b="1" u="sng" dirty="0">
                <a:solidFill>
                  <a:prstClr val="black"/>
                </a:solidFill>
                <a:latin typeface="Calibri" panose="020F0502020204030204"/>
              </a:rPr>
              <a:t>ethical principles </a:t>
            </a:r>
            <a:r>
              <a:rPr lang="en-GB" dirty="0">
                <a:solidFill>
                  <a:prstClr val="black"/>
                </a:solidFill>
                <a:latin typeface="Calibri" panose="020F0502020204030204"/>
              </a:rPr>
              <a:t>into the provision of </a:t>
            </a:r>
            <a:r>
              <a:rPr lang="en-GB" b="1" u="sng" dirty="0">
                <a:solidFill>
                  <a:prstClr val="black"/>
                </a:solidFill>
                <a:latin typeface="Calibri" panose="020F0502020204030204"/>
              </a:rPr>
              <a:t>support</a:t>
            </a:r>
            <a:r>
              <a:rPr lang="en-GB" dirty="0">
                <a:solidFill>
                  <a:prstClr val="black"/>
                </a:solidFill>
                <a:latin typeface="Calibri" panose="020F0502020204030204"/>
              </a:rPr>
              <a:t> for individuals with </a:t>
            </a:r>
            <a:r>
              <a:rPr lang="en-GB" b="1" u="sng" dirty="0">
                <a:solidFill>
                  <a:prstClr val="black"/>
                </a:solidFill>
                <a:latin typeface="Calibri" panose="020F0502020204030204"/>
              </a:rPr>
              <a:t>different needs</a:t>
            </a:r>
            <a:r>
              <a:rPr lang="en-GB" dirty="0">
                <a:solidFill>
                  <a:prstClr val="black"/>
                </a:solidFill>
                <a:latin typeface="Calibri" panose="020F0502020204030204"/>
              </a:rPr>
              <a:t>.</a:t>
            </a:r>
          </a:p>
        </p:txBody>
      </p:sp>
      <p:sp>
        <p:nvSpPr>
          <p:cNvPr id="4" name="TextBox 3"/>
          <p:cNvSpPr txBox="1"/>
          <p:nvPr/>
        </p:nvSpPr>
        <p:spPr>
          <a:xfrm>
            <a:off x="2078633" y="2278505"/>
            <a:ext cx="8169642" cy="2862322"/>
          </a:xfrm>
          <a:prstGeom prst="rect">
            <a:avLst/>
          </a:prstGeom>
          <a:solidFill>
            <a:srgbClr val="FFCCFF"/>
          </a:solidFill>
          <a:ln>
            <a:solidFill>
              <a:schemeClr val="tx1"/>
            </a:solidFill>
          </a:ln>
        </p:spPr>
        <p:txBody>
          <a:bodyPr wrap="square" rtlCol="0">
            <a:spAutoFit/>
          </a:bodyPr>
          <a:lstStyle/>
          <a:p>
            <a:pPr marL="285750" indent="-285750" defTabSz="457200">
              <a:buFont typeface="Arial" panose="020B0604020202020204" pitchFamily="34" charset="0"/>
              <a:buChar char="•"/>
            </a:pPr>
            <a:r>
              <a:rPr lang="en-GB" dirty="0">
                <a:solidFill>
                  <a:prstClr val="black"/>
                </a:solidFill>
                <a:latin typeface="Calibri" panose="020F0502020204030204"/>
              </a:rPr>
              <a:t>Explain – clarify</a:t>
            </a:r>
          </a:p>
          <a:p>
            <a:pPr marL="285750" indent="-285750" defTabSz="457200">
              <a:buFont typeface="Arial" panose="020B0604020202020204" pitchFamily="34" charset="0"/>
              <a:buChar char="•"/>
            </a:pPr>
            <a:r>
              <a:rPr lang="en-GB" dirty="0">
                <a:solidFill>
                  <a:prstClr val="black"/>
                </a:solidFill>
                <a:latin typeface="Calibri" panose="020F0502020204030204"/>
              </a:rPr>
              <a:t>Explain the ethical principles so consequentialism, deontology, </a:t>
            </a:r>
            <a:r>
              <a:rPr lang="en-GB" dirty="0" err="1">
                <a:solidFill>
                  <a:prstClr val="black"/>
                </a:solidFill>
                <a:latin typeface="Calibri" panose="020F0502020204030204"/>
              </a:rPr>
              <a:t>principlism</a:t>
            </a:r>
            <a:r>
              <a:rPr lang="en-GB" dirty="0">
                <a:solidFill>
                  <a:prstClr val="black"/>
                </a:solidFill>
                <a:latin typeface="Calibri" panose="020F0502020204030204"/>
              </a:rPr>
              <a:t>, virtual ethics.  What do they mean?</a:t>
            </a:r>
          </a:p>
          <a:p>
            <a:pPr marL="285750" indent="-285750" defTabSz="457200">
              <a:buFont typeface="Arial" panose="020B0604020202020204" pitchFamily="34" charset="0"/>
              <a:buChar char="•"/>
            </a:pPr>
            <a:r>
              <a:rPr lang="en-GB" dirty="0">
                <a:solidFill>
                  <a:prstClr val="black"/>
                </a:solidFill>
                <a:latin typeface="Calibri" panose="020F0502020204030204"/>
              </a:rPr>
              <a:t>Can you link them to an individuals care?  Look at the case studies and see if you can.  Explain how that particular ethical principle would work with the individual.</a:t>
            </a:r>
          </a:p>
          <a:p>
            <a:pPr marL="285750" indent="-285750" defTabSz="457200">
              <a:buFont typeface="Arial" panose="020B0604020202020204" pitchFamily="34" charset="0"/>
              <a:buChar char="•"/>
            </a:pPr>
            <a:r>
              <a:rPr lang="en-GB" dirty="0">
                <a:solidFill>
                  <a:prstClr val="black"/>
                </a:solidFill>
                <a:latin typeface="Calibri" panose="020F0502020204030204"/>
              </a:rPr>
              <a:t>Explain what conflicts of interest are.  How are these overcome?  What issues can you  find in your case study?</a:t>
            </a:r>
          </a:p>
          <a:p>
            <a:pPr marL="285750" indent="-285750" defTabSz="457200">
              <a:buFont typeface="Arial" panose="020B0604020202020204" pitchFamily="34" charset="0"/>
              <a:buChar char="•"/>
            </a:pPr>
            <a:r>
              <a:rPr lang="en-GB" dirty="0">
                <a:solidFill>
                  <a:prstClr val="black"/>
                </a:solidFill>
                <a:latin typeface="Calibri" panose="020F0502020204030204"/>
              </a:rPr>
              <a:t>How can a carer incorporate ethical principles when dealing with an individual?</a:t>
            </a:r>
          </a:p>
          <a:p>
            <a:pPr marL="285750" indent="-285750" defTabSz="457200">
              <a:buFont typeface="Arial" panose="020B0604020202020204" pitchFamily="34" charset="0"/>
              <a:buChar char="•"/>
            </a:pPr>
            <a:endParaRPr lang="en-GB" dirty="0">
              <a:solidFill>
                <a:prstClr val="black"/>
              </a:solidFill>
              <a:latin typeface="Calibri" panose="020F0502020204030204"/>
            </a:endParaRPr>
          </a:p>
          <a:p>
            <a:pPr marL="285750" indent="-285750" defTabSz="457200">
              <a:buFont typeface="Arial" panose="020B0604020202020204" pitchFamily="34" charset="0"/>
              <a:buChar char="•"/>
            </a:pPr>
            <a:endParaRPr lang="en-GB" dirty="0">
              <a:solidFill>
                <a:prstClr val="black"/>
              </a:solidFill>
              <a:latin typeface="Calibri" panose="020F0502020204030204"/>
            </a:endParaRPr>
          </a:p>
        </p:txBody>
      </p:sp>
      <p:sp>
        <p:nvSpPr>
          <p:cNvPr id="5" name="Speech Bubble: Oval 4"/>
          <p:cNvSpPr/>
          <p:nvPr/>
        </p:nvSpPr>
        <p:spPr>
          <a:xfrm>
            <a:off x="6980416" y="5036695"/>
            <a:ext cx="3552673" cy="1289154"/>
          </a:xfrm>
          <a:prstGeom prst="wedgeEllipseCallou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dirty="0">
                <a:solidFill>
                  <a:sysClr val="windowText" lastClr="000000"/>
                </a:solidFill>
                <a:latin typeface="Calibri" panose="020F0502020204030204"/>
              </a:rPr>
              <a:t>What am I being asked to do?</a:t>
            </a:r>
          </a:p>
        </p:txBody>
      </p:sp>
      <p:sp>
        <p:nvSpPr>
          <p:cNvPr id="6" name="TextBox 5"/>
          <p:cNvSpPr txBox="1"/>
          <p:nvPr/>
        </p:nvSpPr>
        <p:spPr>
          <a:xfrm>
            <a:off x="1524001" y="6625651"/>
            <a:ext cx="3222885" cy="246221"/>
          </a:xfrm>
          <a:prstGeom prst="rect">
            <a:avLst/>
          </a:prstGeom>
          <a:noFill/>
        </p:spPr>
        <p:txBody>
          <a:bodyPr wrap="square" rtlCol="0">
            <a:spAutoFit/>
          </a:bodyPr>
          <a:lstStyle/>
          <a:p>
            <a:pPr defTabSz="457200"/>
            <a:r>
              <a:rPr lang="en-GB" sz="1000" dirty="0">
                <a:solidFill>
                  <a:prstClr val="white">
                    <a:lumMod val="65000"/>
                  </a:prstClr>
                </a:solidFill>
                <a:latin typeface="Calibri" panose="020F0502020204030204"/>
              </a:rPr>
              <a:t>©Outstanding Resources 2017</a:t>
            </a:r>
          </a:p>
        </p:txBody>
      </p:sp>
    </p:spTree>
    <p:extLst>
      <p:ext uri="{BB962C8B-B14F-4D97-AF65-F5344CB8AC3E}">
        <p14:creationId xmlns:p14="http://schemas.microsoft.com/office/powerpoint/2010/main" val="1224052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1062" y="1558261"/>
            <a:ext cx="7652479" cy="646331"/>
          </a:xfrm>
          <a:prstGeom prst="rect">
            <a:avLst/>
          </a:prstGeom>
          <a:solidFill>
            <a:srgbClr val="FFFF66"/>
          </a:solidFill>
          <a:ln>
            <a:solidFill>
              <a:schemeClr val="tx1"/>
            </a:solidFill>
          </a:ln>
        </p:spPr>
        <p:txBody>
          <a:bodyPr wrap="square">
            <a:spAutoFit/>
          </a:bodyPr>
          <a:lstStyle/>
          <a:p>
            <a:pPr defTabSz="457200"/>
            <a:r>
              <a:rPr lang="en-GB" b="1" u="sng" dirty="0">
                <a:solidFill>
                  <a:prstClr val="black"/>
                </a:solidFill>
                <a:latin typeface="Calibri" panose="020F0502020204030204"/>
              </a:rPr>
              <a:t> Analyse </a:t>
            </a:r>
            <a:r>
              <a:rPr lang="en-GB" dirty="0">
                <a:solidFill>
                  <a:prstClr val="black"/>
                </a:solidFill>
                <a:latin typeface="Calibri" panose="020F0502020204030204"/>
              </a:rPr>
              <a:t>how </a:t>
            </a:r>
            <a:r>
              <a:rPr lang="en-GB" b="1" u="sng" dirty="0">
                <a:solidFill>
                  <a:prstClr val="black"/>
                </a:solidFill>
                <a:latin typeface="Calibri" panose="020F0502020204030204"/>
              </a:rPr>
              <a:t>an ethical approach </a:t>
            </a:r>
            <a:r>
              <a:rPr lang="en-GB" dirty="0">
                <a:solidFill>
                  <a:prstClr val="black"/>
                </a:solidFill>
                <a:latin typeface="Calibri" panose="020F0502020204030204"/>
              </a:rPr>
              <a:t>to providing support would </a:t>
            </a:r>
            <a:r>
              <a:rPr lang="en-GB" b="1" u="sng" dirty="0">
                <a:solidFill>
                  <a:prstClr val="black"/>
                </a:solidFill>
                <a:latin typeface="Calibri" panose="020F0502020204030204"/>
              </a:rPr>
              <a:t>benefit</a:t>
            </a:r>
            <a:r>
              <a:rPr lang="en-GB" dirty="0">
                <a:solidFill>
                  <a:prstClr val="black"/>
                </a:solidFill>
                <a:latin typeface="Calibri" panose="020F0502020204030204"/>
              </a:rPr>
              <a:t> specific individuals with different needs</a:t>
            </a:r>
          </a:p>
        </p:txBody>
      </p:sp>
      <p:sp>
        <p:nvSpPr>
          <p:cNvPr id="4" name="Rectangle: Rounded Corners 3"/>
          <p:cNvSpPr/>
          <p:nvPr/>
        </p:nvSpPr>
        <p:spPr>
          <a:xfrm>
            <a:off x="2078633" y="141892"/>
            <a:ext cx="2158583" cy="824459"/>
          </a:xfrm>
          <a:prstGeom prst="roundRect">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dirty="0">
                <a:solidFill>
                  <a:prstClr val="black"/>
                </a:solidFill>
                <a:latin typeface="Calibri" panose="020F0502020204030204"/>
              </a:rPr>
              <a:t>Learning Aim B M3</a:t>
            </a:r>
          </a:p>
        </p:txBody>
      </p:sp>
      <p:sp>
        <p:nvSpPr>
          <p:cNvPr id="5" name="Oval 4"/>
          <p:cNvSpPr/>
          <p:nvPr/>
        </p:nvSpPr>
        <p:spPr>
          <a:xfrm>
            <a:off x="2011179" y="2503358"/>
            <a:ext cx="7899816" cy="2443397"/>
          </a:xfrm>
          <a:prstGeom prst="ellipse">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b="1" u="sng" dirty="0">
                <a:solidFill>
                  <a:prstClr val="black"/>
                </a:solidFill>
                <a:latin typeface="Calibri" panose="020F0502020204030204"/>
              </a:rPr>
              <a:t>Analyse</a:t>
            </a:r>
          </a:p>
          <a:p>
            <a:pPr algn="ctr" defTabSz="457200"/>
            <a:r>
              <a:rPr lang="en-GB" dirty="0">
                <a:solidFill>
                  <a:prstClr val="black"/>
                </a:solidFill>
                <a:latin typeface="Calibri" panose="020F0502020204030204"/>
              </a:rPr>
              <a:t>Break an issue into its  separate parts. Look in depth at each part using supporting arguments and evidence for and against as well as how these interrelate (connect) to one another.</a:t>
            </a:r>
          </a:p>
        </p:txBody>
      </p:sp>
      <p:sp>
        <p:nvSpPr>
          <p:cNvPr id="6" name="Speech Bubble: Oval 5"/>
          <p:cNvSpPr/>
          <p:nvPr/>
        </p:nvSpPr>
        <p:spPr>
          <a:xfrm>
            <a:off x="6980416" y="5021705"/>
            <a:ext cx="3552673" cy="1289154"/>
          </a:xfrm>
          <a:prstGeom prst="wedgeEllipseCallou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dirty="0">
                <a:solidFill>
                  <a:sysClr val="windowText" lastClr="000000"/>
                </a:solidFill>
                <a:latin typeface="Calibri" panose="020F0502020204030204"/>
              </a:rPr>
              <a:t>What am I being asked to do?</a:t>
            </a:r>
          </a:p>
        </p:txBody>
      </p:sp>
      <p:sp>
        <p:nvSpPr>
          <p:cNvPr id="7" name="TextBox 6"/>
          <p:cNvSpPr txBox="1"/>
          <p:nvPr/>
        </p:nvSpPr>
        <p:spPr>
          <a:xfrm>
            <a:off x="1524001" y="6625651"/>
            <a:ext cx="3222885" cy="246221"/>
          </a:xfrm>
          <a:prstGeom prst="rect">
            <a:avLst/>
          </a:prstGeom>
          <a:noFill/>
        </p:spPr>
        <p:txBody>
          <a:bodyPr wrap="square" rtlCol="0">
            <a:spAutoFit/>
          </a:bodyPr>
          <a:lstStyle/>
          <a:p>
            <a:pPr defTabSz="457200"/>
            <a:r>
              <a:rPr lang="en-GB" sz="1000" dirty="0">
                <a:solidFill>
                  <a:prstClr val="white">
                    <a:lumMod val="65000"/>
                  </a:prstClr>
                </a:solidFill>
                <a:latin typeface="Calibri" panose="020F0502020204030204"/>
              </a:rPr>
              <a:t>©Outstanding Resources 2017</a:t>
            </a:r>
          </a:p>
        </p:txBody>
      </p:sp>
    </p:spTree>
    <p:extLst>
      <p:ext uri="{BB962C8B-B14F-4D97-AF65-F5344CB8AC3E}">
        <p14:creationId xmlns:p14="http://schemas.microsoft.com/office/powerpoint/2010/main" val="1808261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p:cNvSpPr/>
          <p:nvPr/>
        </p:nvSpPr>
        <p:spPr>
          <a:xfrm>
            <a:off x="2078633" y="141892"/>
            <a:ext cx="2158583" cy="824459"/>
          </a:xfrm>
          <a:prstGeom prst="roundRect">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dirty="0">
                <a:solidFill>
                  <a:prstClr val="black"/>
                </a:solidFill>
                <a:latin typeface="Calibri" panose="020F0502020204030204"/>
              </a:rPr>
              <a:t>Learning Aim B D2</a:t>
            </a:r>
          </a:p>
        </p:txBody>
      </p:sp>
      <p:sp>
        <p:nvSpPr>
          <p:cNvPr id="3" name="Rectangle 2"/>
          <p:cNvSpPr/>
          <p:nvPr/>
        </p:nvSpPr>
        <p:spPr>
          <a:xfrm>
            <a:off x="2078632" y="1149939"/>
            <a:ext cx="8274575" cy="646331"/>
          </a:xfrm>
          <a:prstGeom prst="rect">
            <a:avLst/>
          </a:prstGeom>
          <a:solidFill>
            <a:srgbClr val="FFFF66"/>
          </a:solidFill>
          <a:ln>
            <a:solidFill>
              <a:schemeClr val="tx1"/>
            </a:solidFill>
          </a:ln>
        </p:spPr>
        <p:txBody>
          <a:bodyPr wrap="square">
            <a:spAutoFit/>
          </a:bodyPr>
          <a:lstStyle/>
          <a:p>
            <a:pPr defTabSz="457200"/>
            <a:r>
              <a:rPr lang="en-GB" b="1" u="sng" dirty="0">
                <a:solidFill>
                  <a:prstClr val="black"/>
                </a:solidFill>
                <a:latin typeface="Calibri" panose="020F0502020204030204"/>
              </a:rPr>
              <a:t>Justify</a:t>
            </a:r>
            <a:r>
              <a:rPr lang="en-GB" dirty="0">
                <a:solidFill>
                  <a:prstClr val="black"/>
                </a:solidFill>
                <a:latin typeface="Calibri" panose="020F0502020204030204"/>
              </a:rPr>
              <a:t> the </a:t>
            </a:r>
            <a:r>
              <a:rPr lang="en-GB" b="1" u="sng" dirty="0">
                <a:solidFill>
                  <a:prstClr val="black"/>
                </a:solidFill>
                <a:latin typeface="Calibri" panose="020F0502020204030204"/>
              </a:rPr>
              <a:t>strategies</a:t>
            </a:r>
            <a:r>
              <a:rPr lang="en-GB" dirty="0">
                <a:solidFill>
                  <a:prstClr val="black"/>
                </a:solidFill>
                <a:latin typeface="Calibri" panose="020F0502020204030204"/>
              </a:rPr>
              <a:t> and </a:t>
            </a:r>
            <a:r>
              <a:rPr lang="en-GB" b="1" u="sng" dirty="0">
                <a:solidFill>
                  <a:prstClr val="black"/>
                </a:solidFill>
                <a:latin typeface="Calibri" panose="020F0502020204030204"/>
              </a:rPr>
              <a:t>techniques</a:t>
            </a:r>
            <a:r>
              <a:rPr lang="en-GB" dirty="0">
                <a:solidFill>
                  <a:prstClr val="black"/>
                </a:solidFill>
                <a:latin typeface="Calibri" panose="020F0502020204030204"/>
              </a:rPr>
              <a:t> used to </a:t>
            </a:r>
            <a:r>
              <a:rPr lang="en-GB" b="1" u="sng" dirty="0">
                <a:solidFill>
                  <a:prstClr val="black"/>
                </a:solidFill>
                <a:latin typeface="Calibri" panose="020F0502020204030204"/>
              </a:rPr>
              <a:t>overcome</a:t>
            </a:r>
            <a:r>
              <a:rPr lang="en-GB" dirty="0">
                <a:solidFill>
                  <a:prstClr val="black"/>
                </a:solidFill>
                <a:latin typeface="Calibri" panose="020F0502020204030204"/>
              </a:rPr>
              <a:t> </a:t>
            </a:r>
            <a:r>
              <a:rPr lang="en-GB" b="1" u="sng" dirty="0">
                <a:solidFill>
                  <a:prstClr val="black"/>
                </a:solidFill>
                <a:latin typeface="Calibri" panose="020F0502020204030204"/>
              </a:rPr>
              <a:t>ethical issues </a:t>
            </a:r>
            <a:r>
              <a:rPr lang="en-GB" dirty="0">
                <a:solidFill>
                  <a:prstClr val="black"/>
                </a:solidFill>
                <a:latin typeface="Calibri" panose="020F0502020204030204"/>
              </a:rPr>
              <a:t>and </a:t>
            </a:r>
            <a:r>
              <a:rPr lang="en-GB" b="1" u="sng" dirty="0">
                <a:solidFill>
                  <a:prstClr val="black"/>
                </a:solidFill>
                <a:latin typeface="Calibri" panose="020F0502020204030204"/>
              </a:rPr>
              <a:t>challenges</a:t>
            </a:r>
            <a:r>
              <a:rPr lang="en-GB" dirty="0">
                <a:solidFill>
                  <a:prstClr val="black"/>
                </a:solidFill>
                <a:latin typeface="Calibri" panose="020F0502020204030204"/>
              </a:rPr>
              <a:t> experienced by individuals with different needs </a:t>
            </a:r>
            <a:r>
              <a:rPr lang="en-GB" b="1" u="sng" dirty="0">
                <a:solidFill>
                  <a:prstClr val="black"/>
                </a:solidFill>
                <a:latin typeface="Calibri" panose="020F0502020204030204"/>
              </a:rPr>
              <a:t>when planning </a:t>
            </a:r>
            <a:r>
              <a:rPr lang="en-GB" dirty="0">
                <a:solidFill>
                  <a:prstClr val="black"/>
                </a:solidFill>
                <a:latin typeface="Calibri" panose="020F0502020204030204"/>
              </a:rPr>
              <a:t>and </a:t>
            </a:r>
            <a:r>
              <a:rPr lang="en-GB" b="1" u="sng" dirty="0">
                <a:solidFill>
                  <a:prstClr val="black"/>
                </a:solidFill>
                <a:latin typeface="Calibri" panose="020F0502020204030204"/>
              </a:rPr>
              <a:t>providing care</a:t>
            </a:r>
            <a:r>
              <a:rPr lang="en-GB" dirty="0">
                <a:solidFill>
                  <a:prstClr val="black"/>
                </a:solidFill>
                <a:latin typeface="Calibri" panose="020F0502020204030204"/>
              </a:rPr>
              <a:t>.</a:t>
            </a:r>
          </a:p>
        </p:txBody>
      </p:sp>
      <p:sp>
        <p:nvSpPr>
          <p:cNvPr id="4" name="Oval 3"/>
          <p:cNvSpPr/>
          <p:nvPr/>
        </p:nvSpPr>
        <p:spPr>
          <a:xfrm>
            <a:off x="1711376" y="1796270"/>
            <a:ext cx="7899816" cy="3567659"/>
          </a:xfrm>
          <a:prstGeom prst="ellipse">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b="1" u="sng" dirty="0">
                <a:solidFill>
                  <a:prstClr val="black"/>
                </a:solidFill>
                <a:latin typeface="Calibri" panose="020F0502020204030204"/>
              </a:rPr>
              <a:t>Justify</a:t>
            </a:r>
          </a:p>
          <a:p>
            <a:pPr algn="ctr" defTabSz="457200"/>
            <a:r>
              <a:rPr lang="en-GB" dirty="0">
                <a:solidFill>
                  <a:prstClr val="black"/>
                </a:solidFill>
                <a:latin typeface="Calibri" panose="020F0502020204030204"/>
              </a:rPr>
              <a:t>Give a reason to support an argument/ give an explanation for something/ defend a point of view.</a:t>
            </a:r>
            <a:r>
              <a:rPr lang="en-GB" dirty="0">
                <a:solidFill>
                  <a:prstClr val="white"/>
                </a:solidFill>
                <a:latin typeface="Calibri" panose="020F0502020204030204"/>
              </a:rPr>
              <a:t> </a:t>
            </a:r>
            <a:r>
              <a:rPr lang="en-GB" dirty="0">
                <a:solidFill>
                  <a:prstClr val="black"/>
                </a:solidFill>
                <a:latin typeface="Calibri" panose="020F0502020204030204"/>
              </a:rPr>
              <a:t>This might reasonably involve discussing and discounting alternative views or actions.  There may be positives and negatives.</a:t>
            </a:r>
          </a:p>
          <a:p>
            <a:pPr algn="ctr" defTabSz="457200"/>
            <a:r>
              <a:rPr lang="en-GB" dirty="0">
                <a:solidFill>
                  <a:prstClr val="black"/>
                </a:solidFill>
                <a:latin typeface="Calibri" panose="020F0502020204030204"/>
              </a:rPr>
              <a:t>Look at the legislation you have covered!</a:t>
            </a:r>
          </a:p>
          <a:p>
            <a:pPr algn="ctr" defTabSz="457200"/>
            <a:r>
              <a:rPr lang="en-GB" dirty="0">
                <a:solidFill>
                  <a:prstClr val="black"/>
                </a:solidFill>
                <a:latin typeface="Calibri" panose="020F0502020204030204"/>
              </a:rPr>
              <a:t>What ethical issues may you face?</a:t>
            </a:r>
          </a:p>
          <a:p>
            <a:pPr algn="ctr" defTabSz="457200"/>
            <a:r>
              <a:rPr lang="en-GB" dirty="0">
                <a:solidFill>
                  <a:prstClr val="black"/>
                </a:solidFill>
                <a:latin typeface="Calibri" panose="020F0502020204030204"/>
              </a:rPr>
              <a:t>How can these issues be overcome?</a:t>
            </a:r>
          </a:p>
          <a:p>
            <a:pPr algn="ctr" defTabSz="457200"/>
            <a:r>
              <a:rPr lang="en-GB" dirty="0">
                <a:solidFill>
                  <a:prstClr val="black"/>
                </a:solidFill>
                <a:latin typeface="Calibri" panose="020F0502020204030204"/>
              </a:rPr>
              <a:t>What strategies can be used to overcome some individual’s ethical issues?</a:t>
            </a:r>
          </a:p>
        </p:txBody>
      </p:sp>
      <p:sp>
        <p:nvSpPr>
          <p:cNvPr id="5" name="Speech Bubble: Oval 4"/>
          <p:cNvSpPr/>
          <p:nvPr/>
        </p:nvSpPr>
        <p:spPr>
          <a:xfrm>
            <a:off x="6980416" y="5021705"/>
            <a:ext cx="3552673" cy="1289154"/>
          </a:xfrm>
          <a:prstGeom prst="wedgeEllipseCallou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dirty="0">
                <a:solidFill>
                  <a:sysClr val="windowText" lastClr="000000"/>
                </a:solidFill>
                <a:latin typeface="Calibri" panose="020F0502020204030204"/>
              </a:rPr>
              <a:t>What am I being asked to do?</a:t>
            </a:r>
          </a:p>
        </p:txBody>
      </p:sp>
      <p:sp>
        <p:nvSpPr>
          <p:cNvPr id="6" name="TextBox 5"/>
          <p:cNvSpPr txBox="1"/>
          <p:nvPr/>
        </p:nvSpPr>
        <p:spPr>
          <a:xfrm>
            <a:off x="1524001" y="6625651"/>
            <a:ext cx="3222885" cy="246221"/>
          </a:xfrm>
          <a:prstGeom prst="rect">
            <a:avLst/>
          </a:prstGeom>
          <a:noFill/>
        </p:spPr>
        <p:txBody>
          <a:bodyPr wrap="square" rtlCol="0">
            <a:spAutoFit/>
          </a:bodyPr>
          <a:lstStyle/>
          <a:p>
            <a:pPr defTabSz="457200"/>
            <a:r>
              <a:rPr lang="en-GB" sz="1000" dirty="0">
                <a:solidFill>
                  <a:prstClr val="white">
                    <a:lumMod val="65000"/>
                  </a:prstClr>
                </a:solidFill>
                <a:latin typeface="Calibri" panose="020F0502020204030204"/>
              </a:rPr>
              <a:t>©Outstanding Resources 2017</a:t>
            </a:r>
          </a:p>
        </p:txBody>
      </p:sp>
    </p:spTree>
    <p:extLst>
      <p:ext uri="{BB962C8B-B14F-4D97-AF65-F5344CB8AC3E}">
        <p14:creationId xmlns:p14="http://schemas.microsoft.com/office/powerpoint/2010/main" val="778787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0"/>
            <a:ext cx="3313408" cy="369332"/>
          </a:xfrm>
          <a:prstGeom prst="rect">
            <a:avLst/>
          </a:prstGeom>
          <a:solidFill>
            <a:schemeClr val="accent1">
              <a:lumMod val="20000"/>
              <a:lumOff val="80000"/>
            </a:schemeClr>
          </a:solidFill>
        </p:spPr>
        <p:txBody>
          <a:bodyPr wrap="none">
            <a:spAutoFit/>
          </a:bodyPr>
          <a:lstStyle/>
          <a:p>
            <a:pPr defTabSz="457200"/>
            <a:r>
              <a:rPr lang="en-GB" dirty="0">
                <a:solidFill>
                  <a:prstClr val="black"/>
                </a:solidFill>
                <a:latin typeface="Calibri" panose="020F0502020204030204"/>
              </a:rPr>
              <a:t>B1 Ethical issues and approaches </a:t>
            </a:r>
          </a:p>
        </p:txBody>
      </p:sp>
      <p:sp>
        <p:nvSpPr>
          <p:cNvPr id="3" name="Rectangle 2"/>
          <p:cNvSpPr/>
          <p:nvPr/>
        </p:nvSpPr>
        <p:spPr>
          <a:xfrm>
            <a:off x="1524000" y="369332"/>
            <a:ext cx="8244590" cy="369332"/>
          </a:xfrm>
          <a:prstGeom prst="rect">
            <a:avLst/>
          </a:prstGeom>
          <a:solidFill>
            <a:schemeClr val="accent1">
              <a:lumMod val="20000"/>
              <a:lumOff val="80000"/>
            </a:schemeClr>
          </a:solidFill>
        </p:spPr>
        <p:txBody>
          <a:bodyPr wrap="square">
            <a:spAutoFit/>
          </a:bodyPr>
          <a:lstStyle/>
          <a:p>
            <a:pPr defTabSz="457200"/>
            <a:r>
              <a:rPr lang="en-GB" dirty="0">
                <a:solidFill>
                  <a:prstClr val="black"/>
                </a:solidFill>
                <a:latin typeface="Calibri" panose="020F0502020204030204"/>
              </a:rPr>
              <a:t>Ethical theories, to include consequentialism, deontology, </a:t>
            </a:r>
            <a:r>
              <a:rPr lang="en-GB" dirty="0" err="1">
                <a:solidFill>
                  <a:prstClr val="black"/>
                </a:solidFill>
                <a:latin typeface="Calibri" panose="020F0502020204030204"/>
              </a:rPr>
              <a:t>principlism</a:t>
            </a:r>
            <a:r>
              <a:rPr lang="en-GB" dirty="0">
                <a:solidFill>
                  <a:prstClr val="black"/>
                </a:solidFill>
                <a:latin typeface="Calibri" panose="020F0502020204030204"/>
              </a:rPr>
              <a:t> and virtue ethics</a:t>
            </a:r>
          </a:p>
        </p:txBody>
      </p:sp>
      <p:sp>
        <p:nvSpPr>
          <p:cNvPr id="4" name="TextBox 3"/>
          <p:cNvSpPr txBox="1"/>
          <p:nvPr/>
        </p:nvSpPr>
        <p:spPr>
          <a:xfrm>
            <a:off x="4011405" y="1341854"/>
            <a:ext cx="4242217" cy="4801314"/>
          </a:xfrm>
          <a:prstGeom prst="rect">
            <a:avLst/>
          </a:prstGeom>
          <a:solidFill>
            <a:srgbClr val="FFFFCC"/>
          </a:solidFill>
          <a:ln>
            <a:solidFill>
              <a:schemeClr val="accent1"/>
            </a:solidFill>
          </a:ln>
        </p:spPr>
        <p:txBody>
          <a:bodyPr wrap="square" rtlCol="0">
            <a:spAutoFit/>
          </a:bodyPr>
          <a:lstStyle/>
          <a:p>
            <a:pPr defTabSz="457200"/>
            <a:r>
              <a:rPr lang="en-GB" b="1" dirty="0">
                <a:solidFill>
                  <a:prstClr val="black"/>
                </a:solidFill>
                <a:latin typeface="Calibri" panose="020F0502020204030204"/>
              </a:rPr>
              <a:t>Consequentialism</a:t>
            </a:r>
          </a:p>
          <a:p>
            <a:pPr marL="285750" indent="-285750" defTabSz="457200">
              <a:buFont typeface="Arial" panose="020B0604020202020204" pitchFamily="34" charset="0"/>
              <a:buChar char="•"/>
            </a:pPr>
            <a:r>
              <a:rPr lang="en-GB" dirty="0">
                <a:solidFill>
                  <a:prstClr val="black"/>
                </a:solidFill>
                <a:latin typeface="Calibri" panose="020F0502020204030204"/>
              </a:rPr>
              <a:t>Is used in the UK by the National Institute for Health and Care Excellence (NICE).  </a:t>
            </a:r>
          </a:p>
          <a:p>
            <a:pPr marL="285750" indent="-285750" defTabSz="457200">
              <a:buFont typeface="Arial" panose="020B0604020202020204" pitchFamily="34" charset="0"/>
              <a:buChar char="•"/>
            </a:pPr>
            <a:r>
              <a:rPr lang="en-GB" dirty="0">
                <a:solidFill>
                  <a:prstClr val="black"/>
                </a:solidFill>
                <a:latin typeface="Calibri" panose="020F0502020204030204"/>
              </a:rPr>
              <a:t>Part of their work involves deciding what drugs, treatments and procedures can be provided by the NHS.</a:t>
            </a:r>
          </a:p>
          <a:p>
            <a:pPr marL="285750" indent="-285750" defTabSz="457200">
              <a:buFont typeface="Arial" panose="020B0604020202020204" pitchFamily="34" charset="0"/>
              <a:buChar char="•"/>
            </a:pPr>
            <a:r>
              <a:rPr lang="en-GB" dirty="0">
                <a:solidFill>
                  <a:prstClr val="black"/>
                </a:solidFill>
                <a:latin typeface="Calibri" panose="020F0502020204030204"/>
              </a:rPr>
              <a:t>NICE weighs up the costs and benefits of a drug or treatment to inform the decision about whether it is effective enough to be funded by the NHS. </a:t>
            </a:r>
          </a:p>
          <a:p>
            <a:pPr marL="285750" indent="-285750" defTabSz="457200">
              <a:buFont typeface="Arial" panose="020B0604020202020204" pitchFamily="34" charset="0"/>
              <a:buChar char="•"/>
            </a:pPr>
            <a:r>
              <a:rPr lang="en-GB" dirty="0">
                <a:solidFill>
                  <a:prstClr val="black"/>
                </a:solidFill>
                <a:latin typeface="Calibri" panose="020F0502020204030204"/>
              </a:rPr>
              <a:t>NICE has to look at the greatest benefit for the greatest number of people.  </a:t>
            </a:r>
          </a:p>
          <a:p>
            <a:pPr marL="285750" indent="-285750" defTabSz="457200">
              <a:buFont typeface="Arial" panose="020B0604020202020204" pitchFamily="34" charset="0"/>
              <a:buChar char="•"/>
            </a:pPr>
            <a:r>
              <a:rPr lang="en-GB" dirty="0">
                <a:solidFill>
                  <a:prstClr val="black"/>
                </a:solidFill>
                <a:latin typeface="Calibri" panose="020F0502020204030204"/>
              </a:rPr>
              <a:t>This can result in treatments being withheld because the expense outweighs the number of people who would benefit.</a:t>
            </a:r>
          </a:p>
        </p:txBody>
      </p:sp>
      <p:sp>
        <p:nvSpPr>
          <p:cNvPr id="5" name="TextBox 4"/>
          <p:cNvSpPr txBox="1"/>
          <p:nvPr/>
        </p:nvSpPr>
        <p:spPr>
          <a:xfrm>
            <a:off x="1524001" y="6625651"/>
            <a:ext cx="3222885" cy="246221"/>
          </a:xfrm>
          <a:prstGeom prst="rect">
            <a:avLst/>
          </a:prstGeom>
          <a:noFill/>
        </p:spPr>
        <p:txBody>
          <a:bodyPr wrap="square" rtlCol="0">
            <a:spAutoFit/>
          </a:bodyPr>
          <a:lstStyle/>
          <a:p>
            <a:pPr defTabSz="457200"/>
            <a:r>
              <a:rPr lang="en-GB" sz="1000" dirty="0">
                <a:solidFill>
                  <a:prstClr val="white">
                    <a:lumMod val="65000"/>
                  </a:prstClr>
                </a:solidFill>
                <a:latin typeface="Calibri" panose="020F0502020204030204"/>
              </a:rPr>
              <a:t>©Outstanding Resources 2017</a:t>
            </a:r>
          </a:p>
        </p:txBody>
      </p:sp>
    </p:spTree>
    <p:extLst>
      <p:ext uri="{BB962C8B-B14F-4D97-AF65-F5344CB8AC3E}">
        <p14:creationId xmlns:p14="http://schemas.microsoft.com/office/powerpoint/2010/main" val="108844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83961" y="962154"/>
            <a:ext cx="4444585" cy="830997"/>
          </a:xfrm>
          <a:prstGeom prst="rect">
            <a:avLst/>
          </a:prstGeom>
          <a:solidFill>
            <a:srgbClr val="FFFFCC"/>
          </a:solidFill>
          <a:ln>
            <a:solidFill>
              <a:schemeClr val="accent1"/>
            </a:solidFill>
          </a:ln>
        </p:spPr>
        <p:txBody>
          <a:bodyPr wrap="square">
            <a:spAutoFit/>
          </a:bodyPr>
          <a:lstStyle/>
          <a:p>
            <a:pPr defTabSz="457200"/>
            <a:r>
              <a:rPr lang="en-GB" sz="1200" dirty="0">
                <a:solidFill>
                  <a:prstClr val="black"/>
                </a:solidFill>
                <a:latin typeface="Calibri" panose="020F0502020204030204"/>
                <a:hlinkClick r:id="rId3"/>
              </a:rPr>
              <a:t>https://www.youtube.com/watch?v=8bIys6JoEDw</a:t>
            </a:r>
            <a:endParaRPr lang="en-GB" sz="1200" dirty="0">
              <a:solidFill>
                <a:prstClr val="black"/>
              </a:solidFill>
              <a:latin typeface="Calibri" panose="020F0502020204030204"/>
            </a:endParaRPr>
          </a:p>
          <a:p>
            <a:pPr defTabSz="457200"/>
            <a:r>
              <a:rPr lang="en-GB" sz="1200" dirty="0">
                <a:solidFill>
                  <a:prstClr val="black"/>
                </a:solidFill>
                <a:latin typeface="Calibri" panose="020F0502020204030204"/>
              </a:rPr>
              <a:t>Kant &amp; Categorical Imperatives: Crash Course Philosophy #35</a:t>
            </a:r>
          </a:p>
          <a:p>
            <a:pPr defTabSz="457200"/>
            <a:endParaRPr lang="en-GB" sz="1200" dirty="0">
              <a:solidFill>
                <a:prstClr val="black"/>
              </a:solidFill>
              <a:latin typeface="Calibri" panose="020F0502020204030204"/>
            </a:endParaRPr>
          </a:p>
          <a:p>
            <a:pPr defTabSz="457200"/>
            <a:r>
              <a:rPr lang="en-GB" sz="1200" dirty="0">
                <a:solidFill>
                  <a:prstClr val="black"/>
                </a:solidFill>
                <a:latin typeface="Calibri" panose="020F0502020204030204"/>
              </a:rPr>
              <a:t>Deontology</a:t>
            </a:r>
          </a:p>
        </p:txBody>
      </p:sp>
      <p:sp>
        <p:nvSpPr>
          <p:cNvPr id="7" name="TextBox 6"/>
          <p:cNvSpPr txBox="1"/>
          <p:nvPr/>
        </p:nvSpPr>
        <p:spPr>
          <a:xfrm>
            <a:off x="1553981" y="2066327"/>
            <a:ext cx="4444585" cy="4247317"/>
          </a:xfrm>
          <a:prstGeom prst="rect">
            <a:avLst/>
          </a:prstGeom>
          <a:solidFill>
            <a:srgbClr val="FFFFCC"/>
          </a:solidFill>
          <a:ln>
            <a:solidFill>
              <a:schemeClr val="accent1"/>
            </a:solidFill>
          </a:ln>
        </p:spPr>
        <p:txBody>
          <a:bodyPr wrap="square" rtlCol="0">
            <a:spAutoFit/>
          </a:bodyPr>
          <a:lstStyle/>
          <a:p>
            <a:pPr marL="285750" indent="-285750" defTabSz="457200">
              <a:buFont typeface="Arial" panose="020B0604020202020204" pitchFamily="34" charset="0"/>
              <a:buChar char="•"/>
            </a:pPr>
            <a:r>
              <a:rPr lang="en-GB" b="1" dirty="0">
                <a:solidFill>
                  <a:prstClr val="black"/>
                </a:solidFill>
                <a:latin typeface="Calibri" panose="020F0502020204030204"/>
              </a:rPr>
              <a:t>Deontolog</a:t>
            </a:r>
            <a:r>
              <a:rPr lang="en-GB" dirty="0">
                <a:solidFill>
                  <a:prstClr val="black"/>
                </a:solidFill>
                <a:latin typeface="Calibri" panose="020F0502020204030204"/>
              </a:rPr>
              <a:t>y is the opposite of consequentialism. </a:t>
            </a:r>
          </a:p>
          <a:p>
            <a:pPr marL="285750" indent="-285750" defTabSz="457200">
              <a:buFont typeface="Arial" panose="020B0604020202020204" pitchFamily="34" charset="0"/>
              <a:buChar char="•"/>
            </a:pPr>
            <a:r>
              <a:rPr lang="en-GB" dirty="0">
                <a:solidFill>
                  <a:prstClr val="black"/>
                </a:solidFill>
                <a:latin typeface="Calibri" panose="020F0502020204030204"/>
              </a:rPr>
              <a:t>This is concerned with what people do and not the results.  So killing someone is always wrong regardless of the situation.</a:t>
            </a:r>
          </a:p>
          <a:p>
            <a:pPr marL="285750" indent="-285750" defTabSz="457200">
              <a:buFont typeface="Arial" panose="020B0604020202020204" pitchFamily="34" charset="0"/>
              <a:buChar char="•"/>
            </a:pPr>
            <a:r>
              <a:rPr lang="en-GB" dirty="0">
                <a:solidFill>
                  <a:prstClr val="black"/>
                </a:solidFill>
                <a:latin typeface="Calibri" panose="020F0502020204030204"/>
              </a:rPr>
              <a:t>It focuses on rules, obligations and duties.</a:t>
            </a:r>
          </a:p>
          <a:p>
            <a:pPr marL="285750" indent="-285750" defTabSz="457200">
              <a:buFont typeface="Arial" panose="020B0604020202020204" pitchFamily="34" charset="0"/>
              <a:buChar char="•"/>
            </a:pPr>
            <a:r>
              <a:rPr lang="en-GB" dirty="0">
                <a:solidFill>
                  <a:prstClr val="black"/>
                </a:solidFill>
                <a:latin typeface="Calibri" panose="020F0502020204030204"/>
              </a:rPr>
              <a:t>One of the key criticisms in healthcare is that applying a strictly deontological approach to healthcare can lead to conflicts of interest between equally entitled individuals which can be difficult or even seemingly impossible to resolve.</a:t>
            </a:r>
          </a:p>
          <a:p>
            <a:pPr marL="285750" indent="-285750" defTabSz="457200">
              <a:buFont typeface="Arial" panose="020B0604020202020204" pitchFamily="34" charset="0"/>
              <a:buChar char="•"/>
            </a:pPr>
            <a:r>
              <a:rPr lang="en-GB" dirty="0">
                <a:solidFill>
                  <a:prstClr val="black"/>
                </a:solidFill>
                <a:latin typeface="Calibri" panose="020F0502020204030204"/>
              </a:rPr>
              <a:t>Basically any rules about spending money on treatment should be the same for everyone.</a:t>
            </a:r>
          </a:p>
        </p:txBody>
      </p:sp>
      <p:sp>
        <p:nvSpPr>
          <p:cNvPr id="8" name="Rectangle 7"/>
          <p:cNvSpPr/>
          <p:nvPr/>
        </p:nvSpPr>
        <p:spPr>
          <a:xfrm>
            <a:off x="6200933" y="962153"/>
            <a:ext cx="4460533" cy="5755422"/>
          </a:xfrm>
          <a:prstGeom prst="rect">
            <a:avLst/>
          </a:prstGeom>
          <a:solidFill>
            <a:srgbClr val="FFFFCC"/>
          </a:solidFill>
          <a:ln>
            <a:solidFill>
              <a:schemeClr val="accent1"/>
            </a:solidFill>
          </a:ln>
        </p:spPr>
        <p:txBody>
          <a:bodyPr wrap="square">
            <a:spAutoFit/>
          </a:bodyPr>
          <a:lstStyle/>
          <a:p>
            <a:pPr defTabSz="457200"/>
            <a:r>
              <a:rPr lang="en-GB" sz="1600" b="1" dirty="0" err="1">
                <a:solidFill>
                  <a:prstClr val="black"/>
                </a:solidFill>
                <a:latin typeface="Calibri" panose="020F0502020204030204"/>
              </a:rPr>
              <a:t>Principlism</a:t>
            </a:r>
            <a:endParaRPr lang="en-GB" sz="1600" b="1" dirty="0">
              <a:solidFill>
                <a:prstClr val="black"/>
              </a:solidFill>
              <a:latin typeface="Calibri" panose="020F0502020204030204"/>
            </a:endParaRPr>
          </a:p>
          <a:p>
            <a:pPr defTabSz="457200"/>
            <a:r>
              <a:rPr lang="en-GB" sz="1600" dirty="0">
                <a:solidFill>
                  <a:prstClr val="black"/>
                </a:solidFill>
                <a:latin typeface="Calibri" panose="020F0502020204030204"/>
              </a:rPr>
              <a:t>commonly used ethical approach in healthcare.  </a:t>
            </a:r>
          </a:p>
          <a:p>
            <a:pPr defTabSz="457200"/>
            <a:r>
              <a:rPr lang="en-GB" sz="1600" dirty="0">
                <a:solidFill>
                  <a:prstClr val="black"/>
                </a:solidFill>
                <a:latin typeface="Calibri" panose="020F0502020204030204"/>
              </a:rPr>
              <a:t>It emphasises four key ethical principles (autonomy, beneficence, non-maleficence, and justice) which most ethical theories share and blends these with virtues and practical wisdom. </a:t>
            </a:r>
          </a:p>
          <a:p>
            <a:pPr defTabSz="457200"/>
            <a:r>
              <a:rPr lang="en-GB" sz="1600" b="1" dirty="0">
                <a:solidFill>
                  <a:prstClr val="black"/>
                </a:solidFill>
                <a:latin typeface="Calibri" panose="020F0502020204030204"/>
              </a:rPr>
              <a:t>Autonomy</a:t>
            </a:r>
            <a:r>
              <a:rPr lang="en-GB" sz="1600" dirty="0">
                <a:solidFill>
                  <a:prstClr val="black"/>
                </a:solidFill>
                <a:latin typeface="Calibri" panose="020F0502020204030204"/>
              </a:rPr>
              <a:t> – A person’s right to choose how they live their life.</a:t>
            </a:r>
          </a:p>
          <a:p>
            <a:pPr defTabSz="457200"/>
            <a:r>
              <a:rPr lang="en-GB" sz="1600" b="1" dirty="0">
                <a:solidFill>
                  <a:prstClr val="black"/>
                </a:solidFill>
                <a:latin typeface="Calibri" panose="020F0502020204030204"/>
              </a:rPr>
              <a:t>Beneficence</a:t>
            </a:r>
            <a:r>
              <a:rPr lang="en-GB" sz="1600" dirty="0">
                <a:solidFill>
                  <a:prstClr val="black"/>
                </a:solidFill>
                <a:latin typeface="Calibri" panose="020F0502020204030204"/>
              </a:rPr>
              <a:t> – when a person is unable to make choices for themselves, health professionals have a duty to act in the best interests of that person.</a:t>
            </a:r>
          </a:p>
          <a:p>
            <a:pPr defTabSz="457200"/>
            <a:r>
              <a:rPr lang="en-GB" sz="1600" b="1" dirty="0">
                <a:solidFill>
                  <a:prstClr val="black"/>
                </a:solidFill>
                <a:latin typeface="Calibri" panose="020F0502020204030204"/>
              </a:rPr>
              <a:t>Non-Maleficence</a:t>
            </a:r>
            <a:r>
              <a:rPr lang="en-GB" sz="1600" dirty="0">
                <a:solidFill>
                  <a:prstClr val="black"/>
                </a:solidFill>
                <a:latin typeface="Calibri" panose="020F0502020204030204"/>
              </a:rPr>
              <a:t> – means not causing harm</a:t>
            </a:r>
          </a:p>
          <a:p>
            <a:pPr defTabSz="457200"/>
            <a:r>
              <a:rPr lang="en-GB" sz="1600" b="1" dirty="0">
                <a:solidFill>
                  <a:prstClr val="black"/>
                </a:solidFill>
                <a:latin typeface="Calibri" panose="020F0502020204030204"/>
              </a:rPr>
              <a:t>Justice</a:t>
            </a:r>
            <a:r>
              <a:rPr lang="en-GB" sz="1600" dirty="0">
                <a:solidFill>
                  <a:prstClr val="black"/>
                </a:solidFill>
                <a:latin typeface="Calibri" panose="020F0502020204030204"/>
              </a:rPr>
              <a:t> – moral obligation to act fairly.</a:t>
            </a:r>
          </a:p>
          <a:p>
            <a:pPr defTabSz="457200"/>
            <a:endParaRPr lang="en-GB" sz="1600" dirty="0">
              <a:solidFill>
                <a:prstClr val="black"/>
              </a:solidFill>
              <a:latin typeface="Calibri" panose="020F0502020204030204"/>
            </a:endParaRPr>
          </a:p>
          <a:p>
            <a:pPr defTabSz="457200"/>
            <a:r>
              <a:rPr lang="en-GB" sz="1600" dirty="0">
                <a:solidFill>
                  <a:prstClr val="black"/>
                </a:solidFill>
                <a:latin typeface="Calibri" panose="020F0502020204030204"/>
              </a:rPr>
              <a:t>This is an attempt to bring together the best elements of ethical theories which are compatible with most societal, individual or religious belief systems</a:t>
            </a:r>
          </a:p>
          <a:p>
            <a:pPr defTabSz="457200"/>
            <a:endParaRPr lang="en-GB" sz="1600" dirty="0">
              <a:solidFill>
                <a:prstClr val="black"/>
              </a:solidFill>
              <a:latin typeface="Calibri" panose="020F0502020204030204"/>
            </a:endParaRPr>
          </a:p>
          <a:p>
            <a:pPr defTabSz="457200"/>
            <a:r>
              <a:rPr lang="en-GB" sz="1600" dirty="0">
                <a:solidFill>
                  <a:prstClr val="black"/>
                </a:solidFill>
                <a:latin typeface="Calibri" panose="020F0502020204030204"/>
                <a:hlinkClick r:id="rId4"/>
              </a:rPr>
              <a:t>https://www.youtube.com/watch?v=fy2NUALX4Bg</a:t>
            </a:r>
            <a:endParaRPr lang="en-GB" sz="1600" dirty="0">
              <a:solidFill>
                <a:prstClr val="black"/>
              </a:solidFill>
              <a:latin typeface="Calibri" panose="020F0502020204030204"/>
            </a:endParaRPr>
          </a:p>
          <a:p>
            <a:pPr defTabSz="457200"/>
            <a:r>
              <a:rPr lang="en-GB" sz="1600" dirty="0">
                <a:solidFill>
                  <a:prstClr val="black"/>
                </a:solidFill>
                <a:latin typeface="Calibri" panose="020F0502020204030204"/>
              </a:rPr>
              <a:t>The four ethical principles: should we prioritise autonomy?</a:t>
            </a:r>
          </a:p>
          <a:p>
            <a:pPr defTabSz="457200"/>
            <a:r>
              <a:rPr lang="en-GB" sz="1600" dirty="0">
                <a:solidFill>
                  <a:prstClr val="black"/>
                </a:solidFill>
                <a:latin typeface="Calibri" panose="020F0502020204030204"/>
              </a:rPr>
              <a:t>(Watch the clip, make notes and discuss)</a:t>
            </a:r>
          </a:p>
        </p:txBody>
      </p:sp>
      <p:sp>
        <p:nvSpPr>
          <p:cNvPr id="9" name="Rectangle 8"/>
          <p:cNvSpPr/>
          <p:nvPr/>
        </p:nvSpPr>
        <p:spPr>
          <a:xfrm>
            <a:off x="1524000" y="0"/>
            <a:ext cx="3313408" cy="369332"/>
          </a:xfrm>
          <a:prstGeom prst="rect">
            <a:avLst/>
          </a:prstGeom>
          <a:solidFill>
            <a:schemeClr val="accent1">
              <a:lumMod val="20000"/>
              <a:lumOff val="80000"/>
            </a:schemeClr>
          </a:solidFill>
        </p:spPr>
        <p:txBody>
          <a:bodyPr wrap="none">
            <a:spAutoFit/>
          </a:bodyPr>
          <a:lstStyle/>
          <a:p>
            <a:pPr defTabSz="457200"/>
            <a:r>
              <a:rPr lang="en-GB" dirty="0">
                <a:solidFill>
                  <a:prstClr val="black"/>
                </a:solidFill>
                <a:latin typeface="Calibri" panose="020F0502020204030204"/>
              </a:rPr>
              <a:t>B1 Ethical issues and approaches </a:t>
            </a:r>
          </a:p>
        </p:txBody>
      </p:sp>
      <p:sp>
        <p:nvSpPr>
          <p:cNvPr id="10" name="Rectangle 9"/>
          <p:cNvSpPr/>
          <p:nvPr/>
        </p:nvSpPr>
        <p:spPr>
          <a:xfrm>
            <a:off x="1524000" y="369332"/>
            <a:ext cx="8244590" cy="369332"/>
          </a:xfrm>
          <a:prstGeom prst="rect">
            <a:avLst/>
          </a:prstGeom>
          <a:solidFill>
            <a:schemeClr val="accent1">
              <a:lumMod val="20000"/>
              <a:lumOff val="80000"/>
            </a:schemeClr>
          </a:solidFill>
        </p:spPr>
        <p:txBody>
          <a:bodyPr wrap="square">
            <a:spAutoFit/>
          </a:bodyPr>
          <a:lstStyle/>
          <a:p>
            <a:pPr defTabSz="457200"/>
            <a:r>
              <a:rPr lang="en-GB" dirty="0">
                <a:solidFill>
                  <a:prstClr val="black"/>
                </a:solidFill>
                <a:latin typeface="Calibri" panose="020F0502020204030204"/>
              </a:rPr>
              <a:t>Ethical theories, to include consequentialism, deontology, </a:t>
            </a:r>
            <a:r>
              <a:rPr lang="en-GB" dirty="0" err="1">
                <a:solidFill>
                  <a:prstClr val="black"/>
                </a:solidFill>
                <a:latin typeface="Calibri" panose="020F0502020204030204"/>
              </a:rPr>
              <a:t>principlism</a:t>
            </a:r>
            <a:r>
              <a:rPr lang="en-GB" dirty="0">
                <a:solidFill>
                  <a:prstClr val="black"/>
                </a:solidFill>
                <a:latin typeface="Calibri" panose="020F0502020204030204"/>
              </a:rPr>
              <a:t> and virtue ethics</a:t>
            </a:r>
          </a:p>
        </p:txBody>
      </p:sp>
      <p:sp>
        <p:nvSpPr>
          <p:cNvPr id="11" name="TextBox 10"/>
          <p:cNvSpPr txBox="1"/>
          <p:nvPr/>
        </p:nvSpPr>
        <p:spPr>
          <a:xfrm>
            <a:off x="1524001" y="6625651"/>
            <a:ext cx="3222885" cy="246221"/>
          </a:xfrm>
          <a:prstGeom prst="rect">
            <a:avLst/>
          </a:prstGeom>
          <a:noFill/>
        </p:spPr>
        <p:txBody>
          <a:bodyPr wrap="square" rtlCol="0">
            <a:spAutoFit/>
          </a:bodyPr>
          <a:lstStyle/>
          <a:p>
            <a:pPr defTabSz="457200"/>
            <a:r>
              <a:rPr lang="en-GB" sz="1000" dirty="0">
                <a:solidFill>
                  <a:prstClr val="white">
                    <a:lumMod val="65000"/>
                  </a:prstClr>
                </a:solidFill>
                <a:latin typeface="Calibri" panose="020F0502020204030204"/>
              </a:rPr>
              <a:t>©Outstanding Resources 2017</a:t>
            </a:r>
          </a:p>
        </p:txBody>
      </p:sp>
    </p:spTree>
    <p:extLst>
      <p:ext uri="{BB962C8B-B14F-4D97-AF65-F5344CB8AC3E}">
        <p14:creationId xmlns:p14="http://schemas.microsoft.com/office/powerpoint/2010/main" val="1212912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87421" y="3763561"/>
            <a:ext cx="3964898" cy="2031325"/>
          </a:xfrm>
          <a:prstGeom prst="rect">
            <a:avLst/>
          </a:prstGeom>
          <a:solidFill>
            <a:srgbClr val="FFFFCC"/>
          </a:solidFill>
          <a:ln>
            <a:solidFill>
              <a:schemeClr val="accent1"/>
            </a:solidFill>
          </a:ln>
        </p:spPr>
        <p:txBody>
          <a:bodyPr wrap="square">
            <a:spAutoFit/>
          </a:bodyPr>
          <a:lstStyle/>
          <a:p>
            <a:pPr defTabSz="457200"/>
            <a:r>
              <a:rPr lang="en-GB" dirty="0">
                <a:solidFill>
                  <a:prstClr val="black"/>
                </a:solidFill>
                <a:latin typeface="Calibri" panose="020F0502020204030204"/>
                <a:hlinkClick r:id="rId3"/>
              </a:rPr>
              <a:t>https://www.youtube.com/watch?v=pVYSMeGioeQ</a:t>
            </a:r>
            <a:endParaRPr lang="en-GB" dirty="0">
              <a:solidFill>
                <a:prstClr val="black"/>
              </a:solidFill>
              <a:latin typeface="Calibri" panose="020F0502020204030204"/>
            </a:endParaRPr>
          </a:p>
          <a:p>
            <a:pPr defTabSz="457200"/>
            <a:r>
              <a:rPr lang="en-GB" dirty="0">
                <a:solidFill>
                  <a:prstClr val="black"/>
                </a:solidFill>
                <a:latin typeface="Calibri" panose="020F0502020204030204"/>
              </a:rPr>
              <a:t>Love AND Death</a:t>
            </a:r>
          </a:p>
          <a:p>
            <a:pPr defTabSz="457200"/>
            <a:r>
              <a:rPr lang="en-GB" dirty="0">
                <a:solidFill>
                  <a:prstClr val="black"/>
                </a:solidFill>
                <a:latin typeface="Calibri" panose="020F0502020204030204"/>
                <a:hlinkClick r:id="rId4"/>
              </a:rPr>
              <a:t>https://www.youtube.com/watch?v=96kN76PfSe0</a:t>
            </a:r>
            <a:endParaRPr lang="en-GB" dirty="0">
              <a:solidFill>
                <a:prstClr val="black"/>
              </a:solidFill>
              <a:latin typeface="Calibri" panose="020F0502020204030204"/>
            </a:endParaRPr>
          </a:p>
          <a:p>
            <a:pPr defTabSz="457200"/>
            <a:r>
              <a:rPr lang="en-GB" dirty="0">
                <a:solidFill>
                  <a:prstClr val="black"/>
                </a:solidFill>
                <a:latin typeface="Calibri" panose="020F0502020204030204"/>
              </a:rPr>
              <a:t>Tony Nicklinson interview: Why I want to end my life</a:t>
            </a:r>
          </a:p>
        </p:txBody>
      </p:sp>
      <p:sp>
        <p:nvSpPr>
          <p:cNvPr id="3" name="TextBox 2"/>
          <p:cNvSpPr txBox="1"/>
          <p:nvPr/>
        </p:nvSpPr>
        <p:spPr>
          <a:xfrm>
            <a:off x="5870918" y="4630812"/>
            <a:ext cx="4248443" cy="1477328"/>
          </a:xfrm>
          <a:prstGeom prst="rect">
            <a:avLst/>
          </a:prstGeom>
          <a:solidFill>
            <a:srgbClr val="FFFF66"/>
          </a:solidFill>
          <a:ln>
            <a:solidFill>
              <a:schemeClr val="accent1"/>
            </a:solidFill>
          </a:ln>
        </p:spPr>
        <p:txBody>
          <a:bodyPr wrap="square" rtlCol="0">
            <a:spAutoFit/>
          </a:bodyPr>
          <a:lstStyle/>
          <a:p>
            <a:pPr defTabSz="457200"/>
            <a:r>
              <a:rPr lang="en-GB" dirty="0">
                <a:solidFill>
                  <a:prstClr val="black"/>
                </a:solidFill>
                <a:latin typeface="Calibri" panose="020F0502020204030204"/>
              </a:rPr>
              <a:t>Watch the two clips opposite.</a:t>
            </a:r>
          </a:p>
          <a:p>
            <a:pPr defTabSz="457200"/>
            <a:r>
              <a:rPr lang="en-GB" dirty="0">
                <a:solidFill>
                  <a:prstClr val="black"/>
                </a:solidFill>
                <a:latin typeface="Calibri" panose="020F0502020204030204"/>
              </a:rPr>
              <a:t>Assisted suicide is an ethical dilemma for all concerned.  What are your thoughts?  How does this affect your morals and your own values?</a:t>
            </a:r>
          </a:p>
        </p:txBody>
      </p:sp>
      <p:sp>
        <p:nvSpPr>
          <p:cNvPr id="5" name="TextBox 4"/>
          <p:cNvSpPr txBox="1"/>
          <p:nvPr/>
        </p:nvSpPr>
        <p:spPr>
          <a:xfrm>
            <a:off x="5870917" y="3787592"/>
            <a:ext cx="4114800" cy="584775"/>
          </a:xfrm>
          <a:prstGeom prst="rect">
            <a:avLst/>
          </a:prstGeom>
          <a:solidFill>
            <a:srgbClr val="FFFFCC"/>
          </a:solidFill>
          <a:ln>
            <a:solidFill>
              <a:schemeClr val="accent1"/>
            </a:solidFill>
          </a:ln>
        </p:spPr>
        <p:txBody>
          <a:bodyPr wrap="square" rtlCol="0">
            <a:spAutoFit/>
          </a:bodyPr>
          <a:lstStyle/>
          <a:p>
            <a:pPr defTabSz="457200"/>
            <a:r>
              <a:rPr lang="en-GB" sz="1600" dirty="0">
                <a:solidFill>
                  <a:prstClr val="black"/>
                </a:solidFill>
                <a:latin typeface="Calibri" panose="020F0502020204030204"/>
              </a:rPr>
              <a:t>The Suicide Act England and Wales states that it is wrong to assist anyone to commit suicide.   </a:t>
            </a:r>
          </a:p>
        </p:txBody>
      </p:sp>
      <p:sp>
        <p:nvSpPr>
          <p:cNvPr id="6" name="Rectangle 5"/>
          <p:cNvSpPr/>
          <p:nvPr/>
        </p:nvSpPr>
        <p:spPr>
          <a:xfrm>
            <a:off x="1787421" y="827789"/>
            <a:ext cx="4234722" cy="738664"/>
          </a:xfrm>
          <a:prstGeom prst="rect">
            <a:avLst/>
          </a:prstGeom>
          <a:solidFill>
            <a:srgbClr val="FFFFCC"/>
          </a:solidFill>
          <a:ln>
            <a:solidFill>
              <a:schemeClr val="accent1"/>
            </a:solidFill>
          </a:ln>
        </p:spPr>
        <p:txBody>
          <a:bodyPr wrap="square">
            <a:spAutoFit/>
          </a:bodyPr>
          <a:lstStyle/>
          <a:p>
            <a:pPr defTabSz="457200"/>
            <a:r>
              <a:rPr lang="en-GB" sz="1400" dirty="0">
                <a:solidFill>
                  <a:prstClr val="black"/>
                </a:solidFill>
                <a:latin typeface="Calibri" panose="020F0502020204030204"/>
                <a:hlinkClick r:id="rId5"/>
              </a:rPr>
              <a:t>https://www.youtube.com/watch?v=PrvtOWEXDIQ</a:t>
            </a:r>
            <a:endParaRPr lang="en-GB" sz="1400" dirty="0">
              <a:solidFill>
                <a:prstClr val="black"/>
              </a:solidFill>
              <a:latin typeface="Calibri" panose="020F0502020204030204"/>
            </a:endParaRPr>
          </a:p>
          <a:p>
            <a:pPr defTabSz="457200"/>
            <a:r>
              <a:rPr lang="en-GB" sz="1400" dirty="0">
                <a:solidFill>
                  <a:prstClr val="black"/>
                </a:solidFill>
                <a:latin typeface="Calibri" panose="020F0502020204030204"/>
              </a:rPr>
              <a:t>Aristotle &amp; Virtue Theory: Crash Course Philosophy #38</a:t>
            </a:r>
          </a:p>
          <a:p>
            <a:pPr defTabSz="457200"/>
            <a:r>
              <a:rPr lang="en-GB" sz="1400" dirty="0">
                <a:solidFill>
                  <a:prstClr val="black"/>
                </a:solidFill>
                <a:latin typeface="Calibri" panose="020F0502020204030204"/>
              </a:rPr>
              <a:t>Make notes on the clip above</a:t>
            </a:r>
          </a:p>
        </p:txBody>
      </p:sp>
      <p:sp>
        <p:nvSpPr>
          <p:cNvPr id="4" name="Rectangle 3"/>
          <p:cNvSpPr/>
          <p:nvPr/>
        </p:nvSpPr>
        <p:spPr>
          <a:xfrm>
            <a:off x="1787422" y="1774819"/>
            <a:ext cx="8497233" cy="1754326"/>
          </a:xfrm>
          <a:prstGeom prst="rect">
            <a:avLst/>
          </a:prstGeom>
          <a:solidFill>
            <a:srgbClr val="FFFFCC"/>
          </a:solidFill>
          <a:ln>
            <a:solidFill>
              <a:schemeClr val="accent1"/>
            </a:solidFill>
          </a:ln>
        </p:spPr>
        <p:txBody>
          <a:bodyPr wrap="square">
            <a:spAutoFit/>
          </a:bodyPr>
          <a:lstStyle/>
          <a:p>
            <a:pPr marL="285750" indent="-285750" defTabSz="457200">
              <a:buFont typeface="Arial" panose="020B0604020202020204" pitchFamily="34" charset="0"/>
              <a:buChar char="•"/>
            </a:pPr>
            <a:r>
              <a:rPr lang="en-GB" dirty="0">
                <a:solidFill>
                  <a:prstClr val="black"/>
                </a:solidFill>
                <a:latin typeface="Calibri" panose="020F0502020204030204"/>
              </a:rPr>
              <a:t>Work of Plato and Aristotle</a:t>
            </a:r>
          </a:p>
          <a:p>
            <a:pPr marL="285750" indent="-285750" defTabSz="457200">
              <a:buFont typeface="Arial" panose="020B0604020202020204" pitchFamily="34" charset="0"/>
              <a:buChar char="•"/>
            </a:pPr>
            <a:r>
              <a:rPr lang="en-GB" dirty="0">
                <a:solidFill>
                  <a:prstClr val="black"/>
                </a:solidFill>
                <a:latin typeface="Calibri" panose="020F0502020204030204"/>
              </a:rPr>
              <a:t>Focuses on the moral character, or virtues, of the individuals.</a:t>
            </a:r>
          </a:p>
          <a:p>
            <a:pPr marL="285750" indent="-285750" defTabSz="457200">
              <a:buFont typeface="Arial" panose="020B0604020202020204" pitchFamily="34" charset="0"/>
              <a:buChar char="•"/>
            </a:pPr>
            <a:r>
              <a:rPr lang="en-GB" dirty="0">
                <a:solidFill>
                  <a:prstClr val="black"/>
                </a:solidFill>
                <a:latin typeface="Calibri" panose="020F0502020204030204"/>
              </a:rPr>
              <a:t>Example: as a health or social care professional, you would make decisions based on your morals and what you feel is the right way to behave towards patients and colleagues. For example you may have to break bad news to someone but you would do this in a caring way.</a:t>
            </a:r>
          </a:p>
        </p:txBody>
      </p:sp>
      <p:sp>
        <p:nvSpPr>
          <p:cNvPr id="9" name="Rectangle 8"/>
          <p:cNvSpPr/>
          <p:nvPr/>
        </p:nvSpPr>
        <p:spPr>
          <a:xfrm>
            <a:off x="1524000" y="0"/>
            <a:ext cx="3313408" cy="369332"/>
          </a:xfrm>
          <a:prstGeom prst="rect">
            <a:avLst/>
          </a:prstGeom>
          <a:solidFill>
            <a:schemeClr val="accent1">
              <a:lumMod val="20000"/>
              <a:lumOff val="80000"/>
            </a:schemeClr>
          </a:solidFill>
        </p:spPr>
        <p:txBody>
          <a:bodyPr wrap="none">
            <a:spAutoFit/>
          </a:bodyPr>
          <a:lstStyle/>
          <a:p>
            <a:pPr defTabSz="457200"/>
            <a:r>
              <a:rPr lang="en-GB" dirty="0">
                <a:solidFill>
                  <a:prstClr val="black"/>
                </a:solidFill>
                <a:latin typeface="Calibri" panose="020F0502020204030204"/>
              </a:rPr>
              <a:t>B1 Ethical issues and approaches </a:t>
            </a:r>
          </a:p>
        </p:txBody>
      </p:sp>
      <p:sp>
        <p:nvSpPr>
          <p:cNvPr id="10" name="Rectangle 9"/>
          <p:cNvSpPr/>
          <p:nvPr/>
        </p:nvSpPr>
        <p:spPr>
          <a:xfrm>
            <a:off x="1524000" y="369332"/>
            <a:ext cx="8244590" cy="369332"/>
          </a:xfrm>
          <a:prstGeom prst="rect">
            <a:avLst/>
          </a:prstGeom>
          <a:solidFill>
            <a:schemeClr val="accent1">
              <a:lumMod val="20000"/>
              <a:lumOff val="80000"/>
            </a:schemeClr>
          </a:solidFill>
        </p:spPr>
        <p:txBody>
          <a:bodyPr wrap="square">
            <a:spAutoFit/>
          </a:bodyPr>
          <a:lstStyle/>
          <a:p>
            <a:pPr defTabSz="457200"/>
            <a:r>
              <a:rPr lang="en-GB" dirty="0">
                <a:solidFill>
                  <a:prstClr val="black"/>
                </a:solidFill>
                <a:latin typeface="Calibri" panose="020F0502020204030204"/>
              </a:rPr>
              <a:t>Ethical theories, to include consequentialism, deontology, </a:t>
            </a:r>
            <a:r>
              <a:rPr lang="en-GB" dirty="0" err="1">
                <a:solidFill>
                  <a:prstClr val="black"/>
                </a:solidFill>
                <a:latin typeface="Calibri" panose="020F0502020204030204"/>
              </a:rPr>
              <a:t>principlism</a:t>
            </a:r>
            <a:r>
              <a:rPr lang="en-GB" dirty="0">
                <a:solidFill>
                  <a:prstClr val="black"/>
                </a:solidFill>
                <a:latin typeface="Calibri" panose="020F0502020204030204"/>
              </a:rPr>
              <a:t> and virtue ethics</a:t>
            </a:r>
          </a:p>
        </p:txBody>
      </p:sp>
      <p:sp>
        <p:nvSpPr>
          <p:cNvPr id="11" name="TextBox 10"/>
          <p:cNvSpPr txBox="1"/>
          <p:nvPr/>
        </p:nvSpPr>
        <p:spPr>
          <a:xfrm>
            <a:off x="1524001" y="6625651"/>
            <a:ext cx="3222885" cy="246221"/>
          </a:xfrm>
          <a:prstGeom prst="rect">
            <a:avLst/>
          </a:prstGeom>
          <a:noFill/>
        </p:spPr>
        <p:txBody>
          <a:bodyPr wrap="square" rtlCol="0">
            <a:spAutoFit/>
          </a:bodyPr>
          <a:lstStyle/>
          <a:p>
            <a:pPr defTabSz="457200"/>
            <a:r>
              <a:rPr lang="en-GB" sz="1000" dirty="0">
                <a:solidFill>
                  <a:prstClr val="white">
                    <a:lumMod val="65000"/>
                  </a:prstClr>
                </a:solidFill>
                <a:latin typeface="Calibri" panose="020F0502020204030204"/>
              </a:rPr>
              <a:t>©Outstanding Resources 2017</a:t>
            </a:r>
          </a:p>
        </p:txBody>
      </p:sp>
    </p:spTree>
    <p:extLst>
      <p:ext uri="{BB962C8B-B14F-4D97-AF65-F5344CB8AC3E}">
        <p14:creationId xmlns:p14="http://schemas.microsoft.com/office/powerpoint/2010/main" val="1570266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0"/>
            <a:ext cx="3313408" cy="369332"/>
          </a:xfrm>
          <a:prstGeom prst="rect">
            <a:avLst/>
          </a:prstGeom>
          <a:solidFill>
            <a:schemeClr val="accent1">
              <a:lumMod val="20000"/>
              <a:lumOff val="80000"/>
            </a:schemeClr>
          </a:solidFill>
        </p:spPr>
        <p:txBody>
          <a:bodyPr wrap="none">
            <a:spAutoFit/>
          </a:bodyPr>
          <a:lstStyle/>
          <a:p>
            <a:pPr defTabSz="457200"/>
            <a:r>
              <a:rPr lang="en-GB" dirty="0">
                <a:solidFill>
                  <a:prstClr val="black"/>
                </a:solidFill>
                <a:latin typeface="Calibri" panose="020F0502020204030204"/>
              </a:rPr>
              <a:t>B1 Ethical issues and approaches </a:t>
            </a:r>
          </a:p>
        </p:txBody>
      </p:sp>
      <p:sp>
        <p:nvSpPr>
          <p:cNvPr id="3" name="Rectangle 2"/>
          <p:cNvSpPr/>
          <p:nvPr/>
        </p:nvSpPr>
        <p:spPr>
          <a:xfrm>
            <a:off x="1524000" y="369332"/>
            <a:ext cx="6925456" cy="369332"/>
          </a:xfrm>
          <a:prstGeom prst="rect">
            <a:avLst/>
          </a:prstGeom>
          <a:solidFill>
            <a:schemeClr val="accent1">
              <a:lumMod val="20000"/>
              <a:lumOff val="80000"/>
            </a:schemeClr>
          </a:solidFill>
        </p:spPr>
        <p:txBody>
          <a:bodyPr wrap="square">
            <a:spAutoFit/>
          </a:bodyPr>
          <a:lstStyle/>
          <a:p>
            <a:pPr defTabSz="457200"/>
            <a:r>
              <a:rPr lang="en-GB" dirty="0">
                <a:solidFill>
                  <a:prstClr val="black"/>
                </a:solidFill>
                <a:latin typeface="Calibri" panose="020F0502020204030204"/>
              </a:rPr>
              <a:t>Managing conflict with service users, carers and/or families, colleagues.</a:t>
            </a:r>
          </a:p>
        </p:txBody>
      </p:sp>
      <p:sp>
        <p:nvSpPr>
          <p:cNvPr id="4" name="TextBox 3"/>
          <p:cNvSpPr txBox="1"/>
          <p:nvPr/>
        </p:nvSpPr>
        <p:spPr>
          <a:xfrm>
            <a:off x="1816309" y="1259175"/>
            <a:ext cx="4122295" cy="2585323"/>
          </a:xfrm>
          <a:prstGeom prst="rect">
            <a:avLst/>
          </a:prstGeom>
          <a:solidFill>
            <a:srgbClr val="FFFF66"/>
          </a:solidFill>
          <a:ln>
            <a:solidFill>
              <a:schemeClr val="tx1"/>
            </a:solidFill>
          </a:ln>
        </p:spPr>
        <p:txBody>
          <a:bodyPr wrap="square" rtlCol="0">
            <a:spAutoFit/>
          </a:bodyPr>
          <a:lstStyle/>
          <a:p>
            <a:pPr defTabSz="457200"/>
            <a:r>
              <a:rPr lang="en-GB" dirty="0">
                <a:solidFill>
                  <a:prstClr val="black"/>
                </a:solidFill>
                <a:latin typeface="Calibri" panose="020F0502020204030204"/>
              </a:rPr>
              <a:t>Working in small groups, and thinking about any placements you have been on or any jobs you have had in the past, create a scenario which involves conflict.   You will need to act this out.  Once you have acted out your scenario we will discuss which ways this conflict could be avoided or what things could be done to resolve the situation.</a:t>
            </a:r>
          </a:p>
        </p:txBody>
      </p:sp>
      <p:sp>
        <p:nvSpPr>
          <p:cNvPr id="5" name="Rectangle 4"/>
          <p:cNvSpPr/>
          <p:nvPr/>
        </p:nvSpPr>
        <p:spPr>
          <a:xfrm>
            <a:off x="6238406" y="1538645"/>
            <a:ext cx="4099810" cy="2308324"/>
          </a:xfrm>
          <a:prstGeom prst="rect">
            <a:avLst/>
          </a:prstGeom>
          <a:solidFill>
            <a:srgbClr val="FFFFCC"/>
          </a:solidFill>
          <a:ln>
            <a:solidFill>
              <a:schemeClr val="tx1"/>
            </a:solidFill>
          </a:ln>
        </p:spPr>
        <p:txBody>
          <a:bodyPr wrap="square">
            <a:spAutoFit/>
          </a:bodyPr>
          <a:lstStyle/>
          <a:p>
            <a:pPr defTabSz="457200"/>
            <a:r>
              <a:rPr lang="en-GB" dirty="0">
                <a:solidFill>
                  <a:prstClr val="black"/>
                </a:solidFill>
                <a:latin typeface="Calibri" panose="020F0502020204030204"/>
              </a:rPr>
              <a:t>Conflict happens with service users, carers and/or families for reasons such as disagreement over care decisions, concern about the quality or cost of care, or the behaviour of staff.</a:t>
            </a:r>
          </a:p>
          <a:p>
            <a:pPr defTabSz="457200"/>
            <a:r>
              <a:rPr lang="en-GB" dirty="0">
                <a:solidFill>
                  <a:prstClr val="black"/>
                </a:solidFill>
                <a:latin typeface="Calibri" panose="020F0502020204030204"/>
              </a:rPr>
              <a:t>Conflict can also occur between colleagues, maybe over decisions made based on different ethical theories</a:t>
            </a:r>
          </a:p>
        </p:txBody>
      </p:sp>
      <p:sp>
        <p:nvSpPr>
          <p:cNvPr id="6" name="TextBox 5"/>
          <p:cNvSpPr txBox="1"/>
          <p:nvPr/>
        </p:nvSpPr>
        <p:spPr>
          <a:xfrm>
            <a:off x="2048656" y="4242217"/>
            <a:ext cx="7914806" cy="1200329"/>
          </a:xfrm>
          <a:prstGeom prst="rect">
            <a:avLst/>
          </a:prstGeom>
          <a:solidFill>
            <a:srgbClr val="FFFF66"/>
          </a:solidFill>
          <a:ln>
            <a:solidFill>
              <a:schemeClr val="tx1"/>
            </a:solidFill>
          </a:ln>
        </p:spPr>
        <p:txBody>
          <a:bodyPr wrap="square" rtlCol="0">
            <a:spAutoFit/>
          </a:bodyPr>
          <a:lstStyle/>
          <a:p>
            <a:pPr defTabSz="457200"/>
            <a:r>
              <a:rPr lang="en-GB" dirty="0">
                <a:solidFill>
                  <a:prstClr val="black"/>
                </a:solidFill>
                <a:latin typeface="Calibri" panose="020F0502020204030204"/>
              </a:rPr>
              <a:t>Create a list of things that you could do to avoid or resolve conflict and a list of things that you shouldn’t do.  For example you should address people using their name or title.  You shouldn’t try to do another task whilst someone is talking to you as this looks like you are not interested and don’t care.</a:t>
            </a:r>
          </a:p>
        </p:txBody>
      </p:sp>
      <p:sp>
        <p:nvSpPr>
          <p:cNvPr id="7" name="TextBox 6"/>
          <p:cNvSpPr txBox="1"/>
          <p:nvPr/>
        </p:nvSpPr>
        <p:spPr>
          <a:xfrm>
            <a:off x="1524001" y="6625651"/>
            <a:ext cx="3222885" cy="246221"/>
          </a:xfrm>
          <a:prstGeom prst="rect">
            <a:avLst/>
          </a:prstGeom>
          <a:noFill/>
        </p:spPr>
        <p:txBody>
          <a:bodyPr wrap="square" rtlCol="0">
            <a:spAutoFit/>
          </a:bodyPr>
          <a:lstStyle/>
          <a:p>
            <a:pPr defTabSz="457200"/>
            <a:r>
              <a:rPr lang="en-GB" sz="1000" dirty="0">
                <a:solidFill>
                  <a:prstClr val="white">
                    <a:lumMod val="65000"/>
                  </a:prstClr>
                </a:solidFill>
                <a:latin typeface="Calibri" panose="020F0502020204030204"/>
              </a:rPr>
              <a:t>©Outstanding Resources 2017</a:t>
            </a:r>
          </a:p>
        </p:txBody>
      </p:sp>
    </p:spTree>
    <p:extLst>
      <p:ext uri="{BB962C8B-B14F-4D97-AF65-F5344CB8AC3E}">
        <p14:creationId xmlns:p14="http://schemas.microsoft.com/office/powerpoint/2010/main" val="2920497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0"/>
            <a:ext cx="3313408" cy="369332"/>
          </a:xfrm>
          <a:prstGeom prst="rect">
            <a:avLst/>
          </a:prstGeom>
          <a:solidFill>
            <a:schemeClr val="accent1">
              <a:lumMod val="20000"/>
              <a:lumOff val="80000"/>
            </a:schemeClr>
          </a:solidFill>
        </p:spPr>
        <p:txBody>
          <a:bodyPr wrap="none">
            <a:spAutoFit/>
          </a:bodyPr>
          <a:lstStyle/>
          <a:p>
            <a:pPr defTabSz="457200"/>
            <a:r>
              <a:rPr lang="en-GB" dirty="0">
                <a:solidFill>
                  <a:prstClr val="black"/>
                </a:solidFill>
                <a:latin typeface="Calibri" panose="020F0502020204030204"/>
              </a:rPr>
              <a:t>B1 Ethical issues and approaches </a:t>
            </a:r>
          </a:p>
        </p:txBody>
      </p:sp>
      <p:sp>
        <p:nvSpPr>
          <p:cNvPr id="3" name="Rectangle 2"/>
          <p:cNvSpPr/>
          <p:nvPr/>
        </p:nvSpPr>
        <p:spPr>
          <a:xfrm>
            <a:off x="1524000" y="369332"/>
            <a:ext cx="3024546" cy="369332"/>
          </a:xfrm>
          <a:prstGeom prst="rect">
            <a:avLst/>
          </a:prstGeom>
          <a:solidFill>
            <a:schemeClr val="accent1">
              <a:lumMod val="20000"/>
              <a:lumOff val="80000"/>
            </a:schemeClr>
          </a:solidFill>
        </p:spPr>
        <p:txBody>
          <a:bodyPr wrap="none">
            <a:spAutoFit/>
          </a:bodyPr>
          <a:lstStyle/>
          <a:p>
            <a:pPr defTabSz="457200"/>
            <a:r>
              <a:rPr lang="en-GB" dirty="0">
                <a:solidFill>
                  <a:prstClr val="black"/>
                </a:solidFill>
                <a:latin typeface="Calibri" panose="020F0502020204030204"/>
              </a:rPr>
              <a:t>Managing conflict of interests.</a:t>
            </a:r>
          </a:p>
        </p:txBody>
      </p:sp>
      <p:sp>
        <p:nvSpPr>
          <p:cNvPr id="4" name="Rectangle 3"/>
          <p:cNvSpPr/>
          <p:nvPr/>
        </p:nvSpPr>
        <p:spPr>
          <a:xfrm>
            <a:off x="1816308" y="1018056"/>
            <a:ext cx="8342026" cy="1477328"/>
          </a:xfrm>
          <a:prstGeom prst="rect">
            <a:avLst/>
          </a:prstGeom>
          <a:solidFill>
            <a:srgbClr val="FFFFCC"/>
          </a:solidFill>
          <a:ln>
            <a:solidFill>
              <a:schemeClr val="tx1"/>
            </a:solidFill>
          </a:ln>
        </p:spPr>
        <p:txBody>
          <a:bodyPr wrap="square">
            <a:spAutoFit/>
          </a:bodyPr>
          <a:lstStyle/>
          <a:p>
            <a:pPr defTabSz="457200"/>
            <a:r>
              <a:rPr lang="en-GB" dirty="0">
                <a:solidFill>
                  <a:prstClr val="black"/>
                </a:solidFill>
                <a:latin typeface="Calibri" panose="020F0502020204030204"/>
              </a:rPr>
              <a:t>When working with groups of vulnerable people in health and social care settings, there are times when care workers are faced with a conflict of interest for which they will need to find an ethical solution. Often, ethical dilemmas will not have a ‘correct’ answer and the solution will depend on a number of considerations. Nevertheless, the care worker is faced with a dilemma and is expected to make a decision. </a:t>
            </a:r>
          </a:p>
        </p:txBody>
      </p:sp>
      <p:sp>
        <p:nvSpPr>
          <p:cNvPr id="5" name="TextBox 4"/>
          <p:cNvSpPr txBox="1"/>
          <p:nvPr/>
        </p:nvSpPr>
        <p:spPr>
          <a:xfrm>
            <a:off x="1992443" y="2820943"/>
            <a:ext cx="7989757" cy="646331"/>
          </a:xfrm>
          <a:prstGeom prst="rect">
            <a:avLst/>
          </a:prstGeom>
          <a:solidFill>
            <a:srgbClr val="FFFF66"/>
          </a:solidFill>
          <a:ln>
            <a:solidFill>
              <a:schemeClr val="tx1"/>
            </a:solidFill>
          </a:ln>
        </p:spPr>
        <p:txBody>
          <a:bodyPr wrap="square" rtlCol="0">
            <a:spAutoFit/>
          </a:bodyPr>
          <a:lstStyle/>
          <a:p>
            <a:pPr defTabSz="457200"/>
            <a:r>
              <a:rPr lang="en-GB" dirty="0">
                <a:solidFill>
                  <a:prstClr val="black"/>
                </a:solidFill>
                <a:latin typeface="Calibri" panose="020F0502020204030204"/>
              </a:rPr>
              <a:t>What type of things would a care worker need to consider before making their decision?</a:t>
            </a:r>
          </a:p>
        </p:txBody>
      </p:sp>
      <p:sp>
        <p:nvSpPr>
          <p:cNvPr id="6" name="Rectangle 5"/>
          <p:cNvSpPr/>
          <p:nvPr/>
        </p:nvSpPr>
        <p:spPr>
          <a:xfrm>
            <a:off x="3607632" y="3772260"/>
            <a:ext cx="4572000" cy="2031325"/>
          </a:xfrm>
          <a:prstGeom prst="rect">
            <a:avLst/>
          </a:prstGeom>
          <a:solidFill>
            <a:srgbClr val="FFFFCC"/>
          </a:solidFill>
          <a:ln>
            <a:solidFill>
              <a:schemeClr val="tx1"/>
            </a:solidFill>
          </a:ln>
        </p:spPr>
        <p:txBody>
          <a:bodyPr>
            <a:spAutoFit/>
          </a:bodyPr>
          <a:lstStyle/>
          <a:p>
            <a:pPr defTabSz="457200"/>
            <a:r>
              <a:rPr lang="en-GB" b="1" dirty="0">
                <a:solidFill>
                  <a:prstClr val="black"/>
                </a:solidFill>
                <a:latin typeface="Calibri" panose="020F0502020204030204"/>
              </a:rPr>
              <a:t>Things to consider:</a:t>
            </a:r>
          </a:p>
          <a:p>
            <a:pPr defTabSz="457200"/>
            <a:r>
              <a:rPr lang="en-GB" dirty="0">
                <a:solidFill>
                  <a:prstClr val="black"/>
                </a:solidFill>
                <a:latin typeface="Calibri" panose="020F0502020204030204"/>
              </a:rPr>
              <a:t>What are the risks to the individual and any other people? </a:t>
            </a:r>
          </a:p>
          <a:p>
            <a:pPr defTabSz="457200"/>
            <a:r>
              <a:rPr lang="en-GB" dirty="0">
                <a:solidFill>
                  <a:prstClr val="black"/>
                </a:solidFill>
                <a:latin typeface="Calibri" panose="020F0502020204030204"/>
              </a:rPr>
              <a:t>What are the professional and legal responsibilities? </a:t>
            </a:r>
          </a:p>
          <a:p>
            <a:pPr defTabSz="457200"/>
            <a:r>
              <a:rPr lang="en-GB" dirty="0">
                <a:solidFill>
                  <a:prstClr val="black"/>
                </a:solidFill>
                <a:latin typeface="Calibri" panose="020F0502020204030204"/>
              </a:rPr>
              <a:t>What are the policies of the organisation? Have I got all the facts of the case?</a:t>
            </a:r>
          </a:p>
        </p:txBody>
      </p:sp>
      <p:sp>
        <p:nvSpPr>
          <p:cNvPr id="7" name="TextBox 6"/>
          <p:cNvSpPr txBox="1"/>
          <p:nvPr/>
        </p:nvSpPr>
        <p:spPr>
          <a:xfrm>
            <a:off x="1524001" y="6625651"/>
            <a:ext cx="3222885" cy="246221"/>
          </a:xfrm>
          <a:prstGeom prst="rect">
            <a:avLst/>
          </a:prstGeom>
          <a:noFill/>
        </p:spPr>
        <p:txBody>
          <a:bodyPr wrap="square" rtlCol="0">
            <a:spAutoFit/>
          </a:bodyPr>
          <a:lstStyle/>
          <a:p>
            <a:pPr defTabSz="457200"/>
            <a:r>
              <a:rPr lang="en-GB" sz="1000" dirty="0">
                <a:solidFill>
                  <a:prstClr val="white">
                    <a:lumMod val="65000"/>
                  </a:prstClr>
                </a:solidFill>
                <a:latin typeface="Calibri" panose="020F0502020204030204"/>
              </a:rPr>
              <a:t>©Outstanding Resources 2017</a:t>
            </a:r>
          </a:p>
        </p:txBody>
      </p:sp>
    </p:spTree>
    <p:extLst>
      <p:ext uri="{BB962C8B-B14F-4D97-AF65-F5344CB8AC3E}">
        <p14:creationId xmlns:p14="http://schemas.microsoft.com/office/powerpoint/2010/main" val="1830017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0"/>
            <a:ext cx="3313408" cy="369332"/>
          </a:xfrm>
          <a:prstGeom prst="rect">
            <a:avLst/>
          </a:prstGeom>
          <a:solidFill>
            <a:schemeClr val="accent1">
              <a:lumMod val="20000"/>
              <a:lumOff val="80000"/>
            </a:schemeClr>
          </a:solidFill>
        </p:spPr>
        <p:txBody>
          <a:bodyPr wrap="none">
            <a:spAutoFit/>
          </a:bodyPr>
          <a:lstStyle/>
          <a:p>
            <a:pPr defTabSz="457200"/>
            <a:r>
              <a:rPr lang="en-GB" dirty="0">
                <a:solidFill>
                  <a:prstClr val="black"/>
                </a:solidFill>
                <a:latin typeface="Calibri" panose="020F0502020204030204"/>
              </a:rPr>
              <a:t>B1 Ethical issues and approaches </a:t>
            </a:r>
          </a:p>
        </p:txBody>
      </p:sp>
      <p:sp>
        <p:nvSpPr>
          <p:cNvPr id="3" name="Rectangle 2"/>
          <p:cNvSpPr/>
          <p:nvPr/>
        </p:nvSpPr>
        <p:spPr>
          <a:xfrm>
            <a:off x="1524001" y="369332"/>
            <a:ext cx="3253327" cy="369332"/>
          </a:xfrm>
          <a:prstGeom prst="rect">
            <a:avLst/>
          </a:prstGeom>
          <a:solidFill>
            <a:schemeClr val="accent1">
              <a:lumMod val="20000"/>
              <a:lumOff val="80000"/>
            </a:schemeClr>
          </a:solidFill>
        </p:spPr>
        <p:txBody>
          <a:bodyPr wrap="none">
            <a:spAutoFit/>
          </a:bodyPr>
          <a:lstStyle/>
          <a:p>
            <a:pPr defTabSz="457200"/>
            <a:r>
              <a:rPr lang="en-GB" dirty="0">
                <a:solidFill>
                  <a:prstClr val="black"/>
                </a:solidFill>
                <a:latin typeface="Calibri" panose="020F0502020204030204"/>
              </a:rPr>
              <a:t>Balancing services and resources</a:t>
            </a:r>
          </a:p>
        </p:txBody>
      </p:sp>
      <p:sp>
        <p:nvSpPr>
          <p:cNvPr id="5" name="Rectangle 4"/>
          <p:cNvSpPr/>
          <p:nvPr/>
        </p:nvSpPr>
        <p:spPr>
          <a:xfrm>
            <a:off x="1868775" y="1542711"/>
            <a:ext cx="8454451" cy="2862322"/>
          </a:xfrm>
          <a:prstGeom prst="rect">
            <a:avLst/>
          </a:prstGeom>
          <a:solidFill>
            <a:srgbClr val="FFFFCC"/>
          </a:solidFill>
          <a:ln>
            <a:solidFill>
              <a:schemeClr val="tx1"/>
            </a:solidFill>
          </a:ln>
        </p:spPr>
        <p:txBody>
          <a:bodyPr wrap="square">
            <a:spAutoFit/>
          </a:bodyPr>
          <a:lstStyle/>
          <a:p>
            <a:pPr marL="285750" indent="-285750" defTabSz="457200" fontAlgn="t">
              <a:buFont typeface="Arial" panose="020B0604020202020204" pitchFamily="34" charset="0"/>
              <a:buChar char="•"/>
            </a:pPr>
            <a:r>
              <a:rPr lang="en-GB" dirty="0">
                <a:solidFill>
                  <a:prstClr val="black"/>
                </a:solidFill>
                <a:latin typeface="Calibri" panose="020F0502020204030204"/>
              </a:rPr>
              <a:t>Disagreement between patients/families and health care professionals about treatment decisions</a:t>
            </a:r>
          </a:p>
          <a:p>
            <a:pPr marL="285750" indent="-285750" defTabSz="457200" fontAlgn="t">
              <a:buFont typeface="Arial" panose="020B0604020202020204" pitchFamily="34" charset="0"/>
              <a:buChar char="•"/>
            </a:pPr>
            <a:r>
              <a:rPr lang="en-GB" dirty="0">
                <a:solidFill>
                  <a:prstClr val="black"/>
                </a:solidFill>
                <a:latin typeface="Calibri" panose="020F0502020204030204"/>
              </a:rPr>
              <a:t>Waiting lists</a:t>
            </a:r>
          </a:p>
          <a:p>
            <a:pPr marL="285750" indent="-285750" defTabSz="457200" fontAlgn="t">
              <a:buFont typeface="Arial" panose="020B0604020202020204" pitchFamily="34" charset="0"/>
              <a:buChar char="•"/>
            </a:pPr>
            <a:r>
              <a:rPr lang="en-GB" dirty="0">
                <a:solidFill>
                  <a:prstClr val="black"/>
                </a:solidFill>
                <a:latin typeface="Calibri" panose="020F0502020204030204"/>
              </a:rPr>
              <a:t>Access to needed health care resources for the aged, chronically ill and mentally ill</a:t>
            </a:r>
          </a:p>
          <a:p>
            <a:pPr marL="285750" indent="-285750" defTabSz="457200" fontAlgn="t">
              <a:buFont typeface="Arial" panose="020B0604020202020204" pitchFamily="34" charset="0"/>
              <a:buChar char="•"/>
            </a:pPr>
            <a:r>
              <a:rPr lang="en-GB" dirty="0">
                <a:solidFill>
                  <a:prstClr val="black"/>
                </a:solidFill>
                <a:latin typeface="Calibri" panose="020F0502020204030204"/>
              </a:rPr>
              <a:t>Shortage of family physicians or primary care teams in both rural and urban settings</a:t>
            </a:r>
          </a:p>
          <a:p>
            <a:pPr marL="285750" indent="-285750" defTabSz="457200" fontAlgn="t">
              <a:buFont typeface="Arial" panose="020B0604020202020204" pitchFamily="34" charset="0"/>
              <a:buChar char="•"/>
            </a:pPr>
            <a:r>
              <a:rPr lang="en-GB" dirty="0">
                <a:solidFill>
                  <a:prstClr val="black"/>
                </a:solidFill>
                <a:latin typeface="Calibri" panose="020F0502020204030204"/>
              </a:rPr>
              <a:t>The ethics of surgical innovation and incorporating new technologies for patient care</a:t>
            </a:r>
          </a:p>
          <a:p>
            <a:pPr marL="285750" indent="-285750" defTabSz="457200" fontAlgn="t">
              <a:buFont typeface="Arial" panose="020B0604020202020204" pitchFamily="34" charset="0"/>
              <a:buChar char="•"/>
            </a:pPr>
            <a:r>
              <a:rPr lang="en-GB" dirty="0">
                <a:solidFill>
                  <a:prstClr val="black"/>
                </a:solidFill>
                <a:latin typeface="Calibri" panose="020F0502020204030204"/>
              </a:rPr>
              <a:t>Withholding/withdrawing life sustaining treatment in the context of terminal or serious illness</a:t>
            </a:r>
          </a:p>
          <a:p>
            <a:pPr marL="285750" indent="-285750" defTabSz="457200" fontAlgn="t">
              <a:buFont typeface="Arial" panose="020B0604020202020204" pitchFamily="34" charset="0"/>
              <a:buChar char="•"/>
            </a:pPr>
            <a:r>
              <a:rPr lang="en-GB" dirty="0">
                <a:solidFill>
                  <a:prstClr val="black"/>
                </a:solidFill>
                <a:latin typeface="Calibri" panose="020F0502020204030204"/>
              </a:rPr>
              <a:t>Ethical issues related to subject participation in research</a:t>
            </a:r>
          </a:p>
          <a:p>
            <a:pPr marL="285750" indent="-285750" defTabSz="457200" fontAlgn="t">
              <a:buFont typeface="Arial" panose="020B0604020202020204" pitchFamily="34" charset="0"/>
              <a:buChar char="•"/>
            </a:pPr>
            <a:r>
              <a:rPr lang="en-GB" dirty="0">
                <a:solidFill>
                  <a:prstClr val="black"/>
                </a:solidFill>
                <a:latin typeface="Calibri" panose="020F0502020204030204"/>
              </a:rPr>
              <a:t>Medical error</a:t>
            </a:r>
          </a:p>
        </p:txBody>
      </p:sp>
      <p:sp>
        <p:nvSpPr>
          <p:cNvPr id="15" name="TextBox 14"/>
          <p:cNvSpPr txBox="1"/>
          <p:nvPr/>
        </p:nvSpPr>
        <p:spPr>
          <a:xfrm>
            <a:off x="2108615" y="974361"/>
            <a:ext cx="7734926" cy="369332"/>
          </a:xfrm>
          <a:prstGeom prst="rect">
            <a:avLst/>
          </a:prstGeom>
          <a:solidFill>
            <a:srgbClr val="FFFFCC"/>
          </a:solidFill>
          <a:ln>
            <a:solidFill>
              <a:schemeClr val="tx1"/>
            </a:solidFill>
          </a:ln>
        </p:spPr>
        <p:txBody>
          <a:bodyPr wrap="square" rtlCol="0">
            <a:spAutoFit/>
          </a:bodyPr>
          <a:lstStyle/>
          <a:p>
            <a:pPr defTabSz="457200"/>
            <a:r>
              <a:rPr lang="en-GB" dirty="0">
                <a:solidFill>
                  <a:prstClr val="black"/>
                </a:solidFill>
                <a:latin typeface="Calibri" panose="020F0502020204030204"/>
              </a:rPr>
              <a:t>Some ethical issues people may face in a health/social care environment</a:t>
            </a:r>
          </a:p>
        </p:txBody>
      </p:sp>
      <p:sp>
        <p:nvSpPr>
          <p:cNvPr id="16" name="Rectangle 15"/>
          <p:cNvSpPr/>
          <p:nvPr/>
        </p:nvSpPr>
        <p:spPr>
          <a:xfrm>
            <a:off x="1868774" y="4732027"/>
            <a:ext cx="3642610" cy="954107"/>
          </a:xfrm>
          <a:prstGeom prst="rect">
            <a:avLst/>
          </a:prstGeom>
        </p:spPr>
        <p:txBody>
          <a:bodyPr wrap="square">
            <a:spAutoFit/>
          </a:bodyPr>
          <a:lstStyle/>
          <a:p>
            <a:pPr defTabSz="457200"/>
            <a:r>
              <a:rPr lang="en-GB" sz="1400" dirty="0">
                <a:solidFill>
                  <a:prstClr val="black"/>
                </a:solidFill>
                <a:latin typeface="Calibri" panose="020F0502020204030204"/>
                <a:hlinkClick r:id="rId3"/>
              </a:rPr>
              <a:t>https://www.youtube.com/watch?v=kl1yp1FabDg</a:t>
            </a:r>
            <a:endParaRPr lang="en-GB" sz="1400" dirty="0">
              <a:solidFill>
                <a:prstClr val="black"/>
              </a:solidFill>
              <a:latin typeface="Calibri" panose="020F0502020204030204"/>
            </a:endParaRPr>
          </a:p>
          <a:p>
            <a:pPr defTabSz="457200"/>
            <a:r>
              <a:rPr lang="en-GB" sz="1400" dirty="0">
                <a:solidFill>
                  <a:prstClr val="black"/>
                </a:solidFill>
                <a:latin typeface="Calibri" panose="020F0502020204030204"/>
              </a:rPr>
              <a:t>Charlie Gard: "He'll fight till the very end“</a:t>
            </a:r>
          </a:p>
          <a:p>
            <a:pPr defTabSz="457200"/>
            <a:r>
              <a:rPr lang="en-GB" sz="1400" dirty="0">
                <a:solidFill>
                  <a:prstClr val="black"/>
                </a:solidFill>
                <a:latin typeface="Calibri" panose="020F0502020204030204"/>
              </a:rPr>
              <a:t>5 News</a:t>
            </a:r>
          </a:p>
        </p:txBody>
      </p:sp>
      <p:sp>
        <p:nvSpPr>
          <p:cNvPr id="17" name="TextBox 16"/>
          <p:cNvSpPr txBox="1"/>
          <p:nvPr/>
        </p:nvSpPr>
        <p:spPr>
          <a:xfrm>
            <a:off x="5976078" y="5209079"/>
            <a:ext cx="4017364" cy="369332"/>
          </a:xfrm>
          <a:prstGeom prst="rect">
            <a:avLst/>
          </a:prstGeom>
          <a:solidFill>
            <a:srgbClr val="FFFFCC"/>
          </a:solidFill>
          <a:ln>
            <a:solidFill>
              <a:schemeClr val="tx1"/>
            </a:solidFill>
          </a:ln>
        </p:spPr>
        <p:txBody>
          <a:bodyPr wrap="square" rtlCol="0">
            <a:spAutoFit/>
          </a:bodyPr>
          <a:lstStyle/>
          <a:p>
            <a:pPr defTabSz="457200"/>
            <a:r>
              <a:rPr lang="en-GB" dirty="0">
                <a:solidFill>
                  <a:prstClr val="black"/>
                </a:solidFill>
                <a:latin typeface="Calibri" panose="020F0502020204030204"/>
              </a:rPr>
              <a:t>What are the ethical issues in this case?</a:t>
            </a:r>
          </a:p>
        </p:txBody>
      </p:sp>
      <p:sp>
        <p:nvSpPr>
          <p:cNvPr id="18" name="Rectangle 17"/>
          <p:cNvSpPr/>
          <p:nvPr/>
        </p:nvSpPr>
        <p:spPr>
          <a:xfrm>
            <a:off x="1868774" y="5751516"/>
            <a:ext cx="4107304" cy="738664"/>
          </a:xfrm>
          <a:prstGeom prst="rect">
            <a:avLst/>
          </a:prstGeom>
        </p:spPr>
        <p:txBody>
          <a:bodyPr wrap="square">
            <a:spAutoFit/>
          </a:bodyPr>
          <a:lstStyle/>
          <a:p>
            <a:pPr defTabSz="457200"/>
            <a:r>
              <a:rPr lang="en-GB" sz="1400" dirty="0">
                <a:solidFill>
                  <a:prstClr val="black"/>
                </a:solidFill>
                <a:latin typeface="Calibri" panose="020F0502020204030204"/>
                <a:hlinkClick r:id="rId4"/>
              </a:rPr>
              <a:t>https://www.youtube.com/watch?v=44XexltvaI0</a:t>
            </a:r>
            <a:endParaRPr lang="en-GB" sz="1400" dirty="0">
              <a:solidFill>
                <a:prstClr val="black"/>
              </a:solidFill>
              <a:latin typeface="Calibri" panose="020F0502020204030204"/>
            </a:endParaRPr>
          </a:p>
          <a:p>
            <a:pPr defTabSz="457200"/>
            <a:r>
              <a:rPr lang="en-GB" sz="1400" dirty="0">
                <a:solidFill>
                  <a:prstClr val="black"/>
                </a:solidFill>
                <a:latin typeface="Calibri" panose="020F0502020204030204"/>
              </a:rPr>
              <a:t>Charlie Gard's parents lose Supreme Court battle</a:t>
            </a:r>
          </a:p>
          <a:p>
            <a:pPr defTabSz="457200"/>
            <a:r>
              <a:rPr lang="en-GB" sz="1400" dirty="0">
                <a:solidFill>
                  <a:prstClr val="black"/>
                </a:solidFill>
                <a:latin typeface="Calibri" panose="020F0502020204030204"/>
              </a:rPr>
              <a:t>5 Fast Facts</a:t>
            </a:r>
          </a:p>
        </p:txBody>
      </p:sp>
      <p:sp>
        <p:nvSpPr>
          <p:cNvPr id="9" name="TextBox 8"/>
          <p:cNvSpPr txBox="1"/>
          <p:nvPr/>
        </p:nvSpPr>
        <p:spPr>
          <a:xfrm>
            <a:off x="1524001" y="6625651"/>
            <a:ext cx="3222885" cy="246221"/>
          </a:xfrm>
          <a:prstGeom prst="rect">
            <a:avLst/>
          </a:prstGeom>
          <a:noFill/>
        </p:spPr>
        <p:txBody>
          <a:bodyPr wrap="square" rtlCol="0">
            <a:spAutoFit/>
          </a:bodyPr>
          <a:lstStyle/>
          <a:p>
            <a:pPr defTabSz="457200"/>
            <a:r>
              <a:rPr lang="en-GB" sz="1000" dirty="0">
                <a:solidFill>
                  <a:prstClr val="white">
                    <a:lumMod val="65000"/>
                  </a:prstClr>
                </a:solidFill>
                <a:latin typeface="Calibri" panose="020F0502020204030204"/>
              </a:rPr>
              <a:t>©Outstanding Resources 2017</a:t>
            </a:r>
          </a:p>
        </p:txBody>
      </p:sp>
    </p:spTree>
    <p:extLst>
      <p:ext uri="{BB962C8B-B14F-4D97-AF65-F5344CB8AC3E}">
        <p14:creationId xmlns:p14="http://schemas.microsoft.com/office/powerpoint/2010/main" val="2728137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1916742" y="659567"/>
          <a:ext cx="8426548" cy="5913120"/>
        </p:xfrm>
        <a:graphic>
          <a:graphicData uri="http://schemas.openxmlformats.org/drawingml/2006/table">
            <a:tbl>
              <a:tblPr firstRow="1" bandRow="1">
                <a:tableStyleId>{5C22544A-7EE6-4342-B048-85BDC9FD1C3A}</a:tableStyleId>
              </a:tblPr>
              <a:tblGrid>
                <a:gridCol w="2307102">
                  <a:extLst>
                    <a:ext uri="{9D8B030D-6E8A-4147-A177-3AD203B41FA5}">
                      <a16:colId xmlns:a16="http://schemas.microsoft.com/office/drawing/2014/main" val="4188840039"/>
                    </a:ext>
                  </a:extLst>
                </a:gridCol>
                <a:gridCol w="6119446">
                  <a:extLst>
                    <a:ext uri="{9D8B030D-6E8A-4147-A177-3AD203B41FA5}">
                      <a16:colId xmlns:a16="http://schemas.microsoft.com/office/drawing/2014/main" val="771320375"/>
                    </a:ext>
                  </a:extLst>
                </a:gridCol>
              </a:tblGrid>
              <a:tr h="463431">
                <a:tc>
                  <a:txBody>
                    <a:bodyPr/>
                    <a:lstStyle/>
                    <a:p>
                      <a:r>
                        <a:rPr lang="en-GB" sz="1600" b="0" dirty="0">
                          <a:solidFill>
                            <a:schemeClr val="tx1"/>
                          </a:solidFill>
                        </a:rPr>
                        <a:t>Examples of ethical dilemmas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GB" sz="1600" b="0" dirty="0">
                          <a:solidFill>
                            <a:schemeClr val="tx1"/>
                          </a:solidFill>
                        </a:rPr>
                        <a:t>Scenario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622338405"/>
                  </a:ext>
                </a:extLst>
              </a:tr>
              <a:tr h="370840">
                <a:tc>
                  <a:txBody>
                    <a:bodyPr/>
                    <a:lstStyle/>
                    <a:p>
                      <a:r>
                        <a:rPr lang="en-GB" sz="1600" b="0" dirty="0">
                          <a:solidFill>
                            <a:schemeClr val="tx1"/>
                          </a:solidFill>
                        </a:rPr>
                        <a:t>Right to independence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GB" sz="1600" b="0" dirty="0">
                          <a:solidFill>
                            <a:schemeClr val="tx1"/>
                          </a:solidFill>
                        </a:rPr>
                        <a:t>Laura</a:t>
                      </a:r>
                      <a:r>
                        <a:rPr lang="en-GB" sz="1600" b="0" baseline="0" dirty="0">
                          <a:solidFill>
                            <a:schemeClr val="tx1"/>
                          </a:solidFill>
                        </a:rPr>
                        <a:t> has dementia and gets confused and disorientated when out.  She wants to continue with her weekly visits to her daughters house who lives 3 miles away.  Laura’s carer is concerned about Laura’s safety and the fact that she gets lost, sometimes for long periods of time.</a:t>
                      </a:r>
                      <a:endParaRPr lang="en-GB"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665803131"/>
                  </a:ext>
                </a:extLst>
              </a:tr>
              <a:tr h="370840">
                <a:tc>
                  <a:txBody>
                    <a:bodyPr/>
                    <a:lstStyle/>
                    <a:p>
                      <a:r>
                        <a:rPr lang="en-GB" sz="1600" b="0" dirty="0">
                          <a:solidFill>
                            <a:schemeClr val="tx1"/>
                          </a:solidFill>
                        </a:rPr>
                        <a:t>Right to choice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GB" sz="1600" b="0" dirty="0">
                          <a:solidFill>
                            <a:schemeClr val="tx1"/>
                          </a:solidFill>
                        </a:rPr>
                        <a:t>Sam has</a:t>
                      </a:r>
                      <a:r>
                        <a:rPr lang="en-GB" sz="1600" b="0" baseline="0" dirty="0">
                          <a:solidFill>
                            <a:schemeClr val="tx1"/>
                          </a:solidFill>
                        </a:rPr>
                        <a:t> depression and lives alone.  He prefers to stay in bed all day and chooses not to get up until 6pm.  Sam’s mental health support worker is concerned about his well-being and lack of activity.</a:t>
                      </a:r>
                      <a:endParaRPr lang="en-GB"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278167600"/>
                  </a:ext>
                </a:extLst>
              </a:tr>
              <a:tr h="370840">
                <a:tc>
                  <a:txBody>
                    <a:bodyPr/>
                    <a:lstStyle/>
                    <a:p>
                      <a:r>
                        <a:rPr lang="en-GB" sz="1600" b="0" dirty="0">
                          <a:solidFill>
                            <a:schemeClr val="tx1"/>
                          </a:solidFill>
                        </a:rPr>
                        <a:t>Right</a:t>
                      </a:r>
                      <a:r>
                        <a:rPr lang="en-GB" sz="1600" b="0" baseline="0" dirty="0">
                          <a:solidFill>
                            <a:schemeClr val="tx1"/>
                          </a:solidFill>
                        </a:rPr>
                        <a:t> to confidentiality</a:t>
                      </a:r>
                      <a:endParaRPr lang="en-GB"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GB" sz="1600" b="0" dirty="0">
                          <a:solidFill>
                            <a:schemeClr val="tx1"/>
                          </a:solidFill>
                        </a:rPr>
                        <a:t>Barbra is 75 and has a good relationship</a:t>
                      </a:r>
                      <a:r>
                        <a:rPr lang="en-GB" sz="1600" b="0" baseline="0" dirty="0">
                          <a:solidFill>
                            <a:schemeClr val="tx1"/>
                          </a:solidFill>
                        </a:rPr>
                        <a:t> with her son who visits her daily.  She tells her home carer that her son has asked her for money again and so she thought she had better give it to him.  She tells her home carer not to tell anyone about it as she doesn’t want her son to find out.</a:t>
                      </a:r>
                      <a:endParaRPr lang="en-GB"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716465726"/>
                  </a:ext>
                </a:extLst>
              </a:tr>
              <a:tr h="370840">
                <a:tc>
                  <a:txBody>
                    <a:bodyPr/>
                    <a:lstStyle/>
                    <a:p>
                      <a:r>
                        <a:rPr lang="en-GB" sz="1600" b="0" dirty="0">
                          <a:solidFill>
                            <a:schemeClr val="tx1"/>
                          </a:solidFill>
                        </a:rPr>
                        <a:t>Right to respect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GB" sz="1600" b="0" dirty="0">
                          <a:solidFill>
                            <a:schemeClr val="tx1"/>
                          </a:solidFill>
                        </a:rPr>
                        <a:t>Jackie</a:t>
                      </a:r>
                      <a:r>
                        <a:rPr lang="en-GB" sz="1600" b="0" baseline="0" dirty="0">
                          <a:solidFill>
                            <a:schemeClr val="tx1"/>
                          </a:solidFill>
                        </a:rPr>
                        <a:t> is 20 and has a learning disability.  She has found out that she is pregnant and wants to have a termination.  She asks her support worker to accompany her to the hospital.  Her support worker holds religious beliefs that do not agree with terminations.</a:t>
                      </a:r>
                      <a:endParaRPr lang="en-GB"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236572107"/>
                  </a:ext>
                </a:extLst>
              </a:tr>
              <a:tr h="370840">
                <a:tc>
                  <a:txBody>
                    <a:bodyPr/>
                    <a:lstStyle/>
                    <a:p>
                      <a:r>
                        <a:rPr lang="en-GB" sz="1600" b="0" dirty="0">
                          <a:solidFill>
                            <a:schemeClr val="tx1"/>
                          </a:solidFill>
                        </a:rPr>
                        <a:t>Right to dignity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GB" sz="1600" b="0" dirty="0">
                          <a:solidFill>
                            <a:schemeClr val="tx1"/>
                          </a:solidFill>
                        </a:rPr>
                        <a:t>Frank is 85 and lives with</a:t>
                      </a:r>
                      <a:r>
                        <a:rPr lang="en-GB" sz="1600" b="0" baseline="0" dirty="0">
                          <a:solidFill>
                            <a:schemeClr val="tx1"/>
                          </a:solidFill>
                        </a:rPr>
                        <a:t> his wife who is his sole carer.  The social worker visits and notices that Frank is only partly clothed and not wearing any trousers.  Frank’s wife explains that this is because it is easier for her to support him when she helps him go to the toilet. </a:t>
                      </a:r>
                      <a:endParaRPr lang="en-GB"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265880587"/>
                  </a:ext>
                </a:extLst>
              </a:tr>
            </a:tbl>
          </a:graphicData>
        </a:graphic>
      </p:graphicFrame>
      <p:sp>
        <p:nvSpPr>
          <p:cNvPr id="3" name="TextBox 2"/>
          <p:cNvSpPr txBox="1"/>
          <p:nvPr/>
        </p:nvSpPr>
        <p:spPr>
          <a:xfrm>
            <a:off x="2338773" y="159556"/>
            <a:ext cx="7582486" cy="369332"/>
          </a:xfrm>
          <a:prstGeom prst="rect">
            <a:avLst/>
          </a:prstGeom>
          <a:solidFill>
            <a:srgbClr val="FFFFCC"/>
          </a:solidFill>
          <a:ln>
            <a:solidFill>
              <a:schemeClr val="accent1"/>
            </a:solidFill>
          </a:ln>
        </p:spPr>
        <p:txBody>
          <a:bodyPr wrap="square" rtlCol="0">
            <a:spAutoFit/>
          </a:bodyPr>
          <a:lstStyle/>
          <a:p>
            <a:pPr defTabSz="457200"/>
            <a:r>
              <a:rPr lang="en-GB" dirty="0">
                <a:solidFill>
                  <a:prstClr val="black"/>
                </a:solidFill>
                <a:latin typeface="Calibri" panose="020F0502020204030204"/>
              </a:rPr>
              <a:t>Discuss why these are ethical issues and conflicts that could arise.</a:t>
            </a:r>
          </a:p>
        </p:txBody>
      </p:sp>
      <p:sp>
        <p:nvSpPr>
          <p:cNvPr id="4" name="TextBox 3"/>
          <p:cNvSpPr txBox="1"/>
          <p:nvPr/>
        </p:nvSpPr>
        <p:spPr>
          <a:xfrm>
            <a:off x="1524001" y="6625651"/>
            <a:ext cx="3222885" cy="246221"/>
          </a:xfrm>
          <a:prstGeom prst="rect">
            <a:avLst/>
          </a:prstGeom>
          <a:noFill/>
        </p:spPr>
        <p:txBody>
          <a:bodyPr wrap="square" rtlCol="0">
            <a:spAutoFit/>
          </a:bodyPr>
          <a:lstStyle/>
          <a:p>
            <a:pPr defTabSz="457200"/>
            <a:r>
              <a:rPr lang="en-GB" sz="1000" dirty="0">
                <a:solidFill>
                  <a:prstClr val="white">
                    <a:lumMod val="65000"/>
                  </a:prstClr>
                </a:solidFill>
                <a:latin typeface="Calibri" panose="020F0502020204030204"/>
              </a:rPr>
              <a:t>©Outstanding Resources 2017</a:t>
            </a:r>
          </a:p>
        </p:txBody>
      </p:sp>
    </p:spTree>
    <p:extLst>
      <p:ext uri="{BB962C8B-B14F-4D97-AF65-F5344CB8AC3E}">
        <p14:creationId xmlns:p14="http://schemas.microsoft.com/office/powerpoint/2010/main" val="22927422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03f541c2-7b2c-4d2e-b13a-8b66fa83136b"/>
</p:tagLst>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4304</Words>
  <Application>Microsoft Office PowerPoint</Application>
  <PresentationFormat>Widescreen</PresentationFormat>
  <Paragraphs>323</Paragraphs>
  <Slides>24</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Prescott</dc:creator>
  <cp:lastModifiedBy>Claire Prescott</cp:lastModifiedBy>
  <cp:revision>1</cp:revision>
  <dcterms:created xsi:type="dcterms:W3CDTF">2017-12-27T15:40:44Z</dcterms:created>
  <dcterms:modified xsi:type="dcterms:W3CDTF">2017-12-27T15:41:13Z</dcterms:modified>
</cp:coreProperties>
</file>