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4"/>
    <p:sldMasterId id="2147483745" r:id="rId5"/>
  </p:sldMasterIdLst>
  <p:notesMasterIdLst>
    <p:notesMasterId r:id="rId76"/>
  </p:notesMasterIdLst>
  <p:handoutMasterIdLst>
    <p:handoutMasterId r:id="rId77"/>
  </p:handoutMasterIdLst>
  <p:sldIdLst>
    <p:sldId id="288" r:id="rId6"/>
    <p:sldId id="284" r:id="rId7"/>
    <p:sldId id="274" r:id="rId8"/>
    <p:sldId id="285" r:id="rId9"/>
    <p:sldId id="289" r:id="rId10"/>
    <p:sldId id="290" r:id="rId11"/>
    <p:sldId id="291" r:id="rId12"/>
    <p:sldId id="345" r:id="rId13"/>
    <p:sldId id="292" r:id="rId14"/>
    <p:sldId id="293" r:id="rId15"/>
    <p:sldId id="294" r:id="rId16"/>
    <p:sldId id="257" r:id="rId17"/>
    <p:sldId id="258" r:id="rId18"/>
    <p:sldId id="295" r:id="rId19"/>
    <p:sldId id="296" r:id="rId20"/>
    <p:sldId id="297" r:id="rId21"/>
    <p:sldId id="298" r:id="rId22"/>
    <p:sldId id="299" r:id="rId23"/>
    <p:sldId id="347" r:id="rId24"/>
    <p:sldId id="348" r:id="rId25"/>
    <p:sldId id="349" r:id="rId26"/>
    <p:sldId id="350" r:id="rId27"/>
    <p:sldId id="300" r:id="rId28"/>
    <p:sldId id="301" r:id="rId29"/>
    <p:sldId id="346"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259" r:id="rId44"/>
    <p:sldId id="260"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261" r:id="rId71"/>
    <p:sldId id="341" r:id="rId72"/>
    <p:sldId id="342" r:id="rId73"/>
    <p:sldId id="344" r:id="rId74"/>
    <p:sldId id="343" r:id="rId75"/>
  </p:sldIdLst>
  <p:sldSz cx="9144000" cy="6858000" type="screen4x3"/>
  <p:notesSz cx="6797675" cy="9926638"/>
  <p:custDataLst>
    <p:tags r:id="rId7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A5D84-372C-44A1-930A-8DBD2B23F3CC}" v="3" dt="2019-01-12T10:40:50.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147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742227A-520A-4EC1-8EB6-2F11EB9F330E}" type="datetimeFigureOut">
              <a:rPr lang="en-GB" smtClean="0"/>
              <a:t>12/01/2019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BEAD934-B660-41A8-851A-272E511D6B9C}" type="slidenum">
              <a:rPr lang="en-GB" smtClean="0"/>
              <a:t>‹#›</a:t>
            </a:fld>
            <a:endParaRPr lang="en-GB"/>
          </a:p>
        </p:txBody>
      </p:sp>
    </p:spTree>
    <p:extLst>
      <p:ext uri="{BB962C8B-B14F-4D97-AF65-F5344CB8AC3E}">
        <p14:creationId xmlns:p14="http://schemas.microsoft.com/office/powerpoint/2010/main" val="390893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59D3642-A950-42BD-A29C-54306E465878}" type="datetimeFigureOut">
              <a:rPr lang="en-GB" smtClean="0"/>
              <a:t>12/01/2019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91B1657-8601-4CFF-AB1A-5C8211890AB6}" type="slidenum">
              <a:rPr lang="en-GB" smtClean="0"/>
              <a:t>‹#›</a:t>
            </a:fld>
            <a:endParaRPr lang="en-GB"/>
          </a:p>
        </p:txBody>
      </p:sp>
    </p:spTree>
    <p:extLst>
      <p:ext uri="{BB962C8B-B14F-4D97-AF65-F5344CB8AC3E}">
        <p14:creationId xmlns:p14="http://schemas.microsoft.com/office/powerpoint/2010/main" val="243443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t>1</a:t>
            </a:fld>
            <a:endParaRPr lang="en-US"/>
          </a:p>
        </p:txBody>
      </p:sp>
    </p:spTree>
    <p:extLst>
      <p:ext uri="{BB962C8B-B14F-4D97-AF65-F5344CB8AC3E}">
        <p14:creationId xmlns:p14="http://schemas.microsoft.com/office/powerpoint/2010/main" val="426391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BDF68E2-58F2-4D09-BE8B-E3BD06533059}" type="datetimeFigureOut">
              <a:rPr lang="en-US" smtClean="0"/>
              <a:t>1/12/2019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07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052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3389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1073283866"/>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3" y="2196000"/>
            <a:ext cx="8207375" cy="3878436"/>
          </a:xfrm>
          <a:prstGeom prst="rect">
            <a:avLst/>
          </a:prstGeom>
        </p:spPr>
        <p:txBody>
          <a:bodyPr/>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3747583824"/>
      </p:ext>
    </p:extLst>
  </p:cSld>
  <p:clrMapOvr>
    <a:masterClrMapping/>
  </p:clrMapOvr>
  <p:transition>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1107150224"/>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2196000"/>
            <a:ext cx="4027487" cy="4024100"/>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196000"/>
            <a:ext cx="4027488" cy="4024100"/>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4102581875"/>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Always Learning"/>
          <p:cNvPicPr>
            <a:picLocks noChangeAspect="1" noChangeArrowheads="1"/>
          </p:cNvPicPr>
          <p:nvPr userDrawn="1"/>
        </p:nvPicPr>
        <p:blipFill>
          <a:blip r:embed="rId3" cstate="print"/>
          <a:srcRect/>
          <a:stretch>
            <a:fillRect/>
          </a:stretch>
        </p:blipFill>
        <p:spPr bwMode="auto">
          <a:xfrm>
            <a:off x="0" y="6356350"/>
            <a:ext cx="1762125" cy="493713"/>
          </a:xfrm>
          <a:prstGeom prst="rect">
            <a:avLst/>
          </a:prstGeom>
          <a:noFill/>
          <a:ln w="9525">
            <a:noFill/>
            <a:miter lim="800000"/>
            <a:headEnd/>
            <a:tailEnd/>
          </a:ln>
        </p:spPr>
      </p:pic>
      <p:sp>
        <p:nvSpPr>
          <p:cNvPr id="2" name="Title 1"/>
          <p:cNvSpPr>
            <a:spLocks noGrp="1"/>
          </p:cNvSpPr>
          <p:nvPr>
            <p:ph type="title"/>
          </p:nvPr>
        </p:nvSpPr>
        <p:spPr>
          <a:xfrm>
            <a:off x="457200" y="1195200"/>
            <a:ext cx="8229600" cy="864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196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32601"/>
            <a:ext cx="4040188" cy="3193562"/>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196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32601"/>
            <a:ext cx="4041775" cy="3193562"/>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6"/>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612209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2737184093"/>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237431677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3008313" cy="865648"/>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0" y="2132856"/>
            <a:ext cx="3008313" cy="39933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1195200"/>
            <a:ext cx="5111750" cy="4785395"/>
          </a:xfrm>
          <a:prstGeom prst="rect">
            <a:avLst/>
          </a:prstGeom>
        </p:spPr>
        <p:txBody>
          <a:bodyPr/>
          <a:lstStyle>
            <a:lvl1pPr>
              <a:buFont typeface="Wingdings" pitchFamily="2" charset="2"/>
              <a:buChar char="§"/>
              <a:defRPr sz="2400">
                <a:latin typeface="Arial" panose="020B0604020202020204" pitchFamily="34" charset="0"/>
                <a:cs typeface="Arial" panose="020B0604020202020204" pitchFamily="34" charset="0"/>
              </a:defRPr>
            </a:lvl1pPr>
            <a:lvl2pPr>
              <a:buFont typeface="Wingdings" pitchFamily="2" charset="2"/>
              <a:buChar char="§"/>
              <a:defRPr sz="2400">
                <a:latin typeface="Arial" panose="020B0604020202020204" pitchFamily="34" charset="0"/>
                <a:cs typeface="Arial" panose="020B0604020202020204" pitchFamily="34" charset="0"/>
              </a:defRPr>
            </a:lvl2pPr>
            <a:lvl3pPr>
              <a:buFont typeface="Wingdings" pitchFamily="2" charset="2"/>
              <a:buChar char="§"/>
              <a:defRPr sz="2400">
                <a:latin typeface="Arial" panose="020B0604020202020204" pitchFamily="34" charset="0"/>
                <a:cs typeface="Arial" panose="020B0604020202020204" pitchFamily="34" charset="0"/>
              </a:defRPr>
            </a:lvl3pPr>
            <a:lvl4pPr>
              <a:buFont typeface="Wingdings" pitchFamily="2" charset="2"/>
              <a:buChar char="§"/>
              <a:defRPr sz="2400">
                <a:latin typeface="Arial" panose="020B0604020202020204" pitchFamily="34" charset="0"/>
                <a:cs typeface="Arial" panose="020B0604020202020204" pitchFamily="34" charset="0"/>
              </a:defRPr>
            </a:lvl4pPr>
            <a:lvl5pPr>
              <a:buFont typeface="Wingdings" pitchFamily="2" charset="2"/>
              <a:buChar cha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1605484084"/>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548726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96751"/>
            <a:ext cx="5486400" cy="353082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5440362"/>
            <a:ext cx="5486400" cy="7318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3738276790"/>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3" y="2196000"/>
            <a:ext cx="8207375" cy="3950444"/>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3144444621"/>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5200"/>
            <a:ext cx="2057400" cy="4814540"/>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195200"/>
            <a:ext cx="6019800" cy="4814540"/>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2410569927"/>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00"/>
            <a:ext cx="8229600" cy="864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79425" y="2196000"/>
            <a:ext cx="8207375" cy="4041312"/>
          </a:xfrm>
          <a:prstGeom prst="rect">
            <a:avLst/>
          </a:prstGeom>
        </p:spPr>
        <p:txBody>
          <a:bodyPr rtlCol="0">
            <a:normAutofit/>
          </a:bodyPr>
          <a:lstStyle/>
          <a:p>
            <a:pPr lvl="0"/>
            <a:endParaRPr lang="en-GB" noProof="0" dirty="0"/>
          </a:p>
        </p:txBody>
      </p:sp>
      <p:sp>
        <p:nvSpPr>
          <p:cNvPr id="4" name="Footer Placeholder 3"/>
          <p:cNvSpPr>
            <a:spLocks noGrp="1"/>
          </p:cNvSpPr>
          <p:nvPr>
            <p:ph type="ftr" sz="quarter" idx="10"/>
          </p:nvPr>
        </p:nvSpPr>
        <p:spPr/>
        <p:txBody>
          <a:bodyPr/>
          <a:lstStyle>
            <a:lvl1pPr>
              <a:defRPr/>
            </a:lvl1pPr>
          </a:lstStyle>
          <a:p>
            <a:pPr>
              <a:defRPr/>
            </a:pPr>
            <a:r>
              <a:rPr lang="en-GB" dirty="0"/>
              <a:t>© Pearson Education Ltd 2015. Copying permitted for purchasing institution only.</a:t>
            </a:r>
            <a:r>
              <a:rPr lang="en-GB" dirty="0">
                <a:solidFill>
                  <a:schemeClr val="tx1"/>
                </a:solidFill>
                <a:latin typeface="Arial" charset="0"/>
              </a:rPr>
              <a:t> </a:t>
            </a:r>
          </a:p>
        </p:txBody>
      </p:sp>
    </p:spTree>
    <p:extLst>
      <p:ext uri="{BB962C8B-B14F-4D97-AF65-F5344CB8AC3E}">
        <p14:creationId xmlns:p14="http://schemas.microsoft.com/office/powerpoint/2010/main" val="964776529"/>
      </p:ext>
    </p:extLst>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37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706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946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321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522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533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94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8624D31-43A5-475A-80CF-332C9F6DCF35}" type="datetimeFigureOut">
              <a:rPr lang="en-US" smtClean="0"/>
              <a:t>1/12/2019</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2278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BTEC Nationals Health and Social Care"/>
          <p:cNvPicPr>
            <a:picLocks noChangeAspect="1"/>
          </p:cNvPicPr>
          <p:nvPr userDrawn="1"/>
        </p:nvPicPr>
        <p:blipFill>
          <a:blip r:embed="rId15" cstate="print"/>
          <a:srcRect/>
          <a:stretch>
            <a:fillRect/>
          </a:stretch>
        </p:blipFill>
        <p:spPr bwMode="auto">
          <a:xfrm>
            <a:off x="0" y="0"/>
            <a:ext cx="9144000" cy="1449388"/>
          </a:xfrm>
          <a:prstGeom prst="rect">
            <a:avLst/>
          </a:prstGeom>
          <a:noFill/>
          <a:ln w="9525">
            <a:noFill/>
            <a:miter lim="800000"/>
            <a:headEnd/>
            <a:tailEnd/>
          </a:ln>
        </p:spPr>
      </p:pic>
      <p:sp>
        <p:nvSpPr>
          <p:cNvPr id="2056" name="TextBox 4"/>
          <p:cNvSpPr txBox="1">
            <a:spLocks noChangeArrowheads="1"/>
          </p:cNvSpPr>
          <p:nvPr userDrawn="1"/>
        </p:nvSpPr>
        <p:spPr bwMode="auto">
          <a:xfrm>
            <a:off x="252413" y="723900"/>
            <a:ext cx="7199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100" b="1" dirty="0">
                <a:solidFill>
                  <a:schemeClr val="bg1"/>
                </a:solidFill>
              </a:rPr>
              <a:t>Unit 14: Physiological Disorders and their Care</a:t>
            </a:r>
          </a:p>
        </p:txBody>
      </p:sp>
      <p:sp>
        <p:nvSpPr>
          <p:cNvPr id="2052" name="Title Placeholder 1"/>
          <p:cNvSpPr>
            <a:spLocks noGrp="1"/>
          </p:cNvSpPr>
          <p:nvPr>
            <p:ph type="title"/>
          </p:nvPr>
        </p:nvSpPr>
        <p:spPr bwMode="auto">
          <a:xfrm>
            <a:off x="457200" y="1196975"/>
            <a:ext cx="82296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Text Placeholder 2"/>
          <p:cNvSpPr>
            <a:spLocks noGrp="1"/>
          </p:cNvSpPr>
          <p:nvPr>
            <p:ph type="body" idx="1"/>
          </p:nvPr>
        </p:nvSpPr>
        <p:spPr bwMode="auto">
          <a:xfrm>
            <a:off x="457200" y="2060575"/>
            <a:ext cx="8229600" cy="361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2" name="Rectangle 2"/>
          <p:cNvSpPr>
            <a:spLocks noChangeArrowheads="1"/>
          </p:cNvSpPr>
          <p:nvPr userDrawn="1"/>
        </p:nvSpPr>
        <p:spPr bwMode="gray">
          <a:xfrm>
            <a:off x="0" y="6381750"/>
            <a:ext cx="9144000" cy="476250"/>
          </a:xfrm>
          <a:prstGeom prst="rect">
            <a:avLst/>
          </a:prstGeom>
          <a:solidFill>
            <a:srgbClr val="5057A7"/>
          </a:solidFill>
          <a:ln>
            <a:noFill/>
          </a:ln>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p>
        </p:txBody>
      </p:sp>
      <p:sp>
        <p:nvSpPr>
          <p:cNvPr id="10" name="Footer Placeholder 3"/>
          <p:cNvSpPr>
            <a:spLocks noGrp="1"/>
          </p:cNvSpPr>
          <p:nvPr>
            <p:ph type="ftr" sz="quarter" idx="3"/>
          </p:nvPr>
        </p:nvSpPr>
        <p:spPr>
          <a:xfrm>
            <a:off x="468313" y="6453188"/>
            <a:ext cx="6911975" cy="287337"/>
          </a:xfrm>
          <a:prstGeom prst="rect">
            <a:avLst/>
          </a:prstGeom>
        </p:spPr>
        <p:txBody>
          <a:bodyPr/>
          <a:lstStyle>
            <a:lvl1pPr eaLnBrk="1" hangingPunct="1">
              <a:defRPr sz="1100">
                <a:solidFill>
                  <a:schemeClr val="bg1"/>
                </a:solidFill>
                <a:latin typeface="+mj-lt"/>
                <a:cs typeface="Arial" charset="0"/>
              </a:defRPr>
            </a:lvl1pPr>
          </a:lstStyle>
          <a:p>
            <a:pPr>
              <a:defRPr/>
            </a:pPr>
            <a:r>
              <a:rPr lang="en-GB" dirty="0"/>
              <a:t>© Pearson Education Ltd 2016. Copying permitted for purchasing institution only. </a:t>
            </a:r>
          </a:p>
        </p:txBody>
      </p:sp>
      <p:pic>
        <p:nvPicPr>
          <p:cNvPr id="3" name="Picture 10" descr="Pearson"/>
          <p:cNvPicPr>
            <a:picLocks noChangeAspect="1" noChangeArrowheads="1"/>
          </p:cNvPicPr>
          <p:nvPr userDrawn="1"/>
        </p:nvPicPr>
        <p:blipFill>
          <a:blip r:embed="rId16" cstate="print"/>
          <a:srcRect/>
          <a:stretch>
            <a:fillRect/>
          </a:stretch>
        </p:blipFill>
        <p:spPr bwMode="auto">
          <a:xfrm>
            <a:off x="7615238" y="6364288"/>
            <a:ext cx="1528762" cy="493712"/>
          </a:xfrm>
          <a:prstGeom prst="rect">
            <a:avLst/>
          </a:prstGeom>
          <a:noFill/>
          <a:ln w="9525">
            <a:noFill/>
            <a:miter lim="800000"/>
            <a:headEnd/>
            <a:tailEnd/>
          </a:ln>
        </p:spPr>
      </p:pic>
    </p:spTree>
    <p:extLst>
      <p:ext uri="{BB962C8B-B14F-4D97-AF65-F5344CB8AC3E}">
        <p14:creationId xmlns:p14="http://schemas.microsoft.com/office/powerpoint/2010/main" val="30801982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sndAc>
      <p:stSnd>
        <p:snd r:embed="rId14" name="click.wav"/>
      </p:stSnd>
    </p:sndAc>
  </p:transition>
  <p:hf sldNum="0" hdr="0" dt="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cs typeface="Arial" panose="020B060402020202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Arial" panose="020B0604020202020204" pitchFamily="34" charset="0"/>
        </a:defRPr>
      </a:lvl3pPr>
      <a:lvl4pPr marL="1600200" indent="-228600" algn="l" rtl="0" eaLnBrk="0" fontAlgn="base" hangingPunct="0">
        <a:spcBef>
          <a:spcPct val="20000"/>
        </a:spcBef>
        <a:spcAft>
          <a:spcPct val="0"/>
        </a:spcAft>
        <a:buFont typeface="Wingdings" pitchFamily="2" charset="2"/>
        <a:buChar char="§"/>
        <a:defRPr sz="2400">
          <a:solidFill>
            <a:schemeClr val="tx1"/>
          </a:solidFill>
          <a:latin typeface="+mn-lt"/>
          <a:cs typeface="Arial" panose="020B0604020202020204" pitchFamily="34" charset="0"/>
        </a:defRPr>
      </a:lvl4pPr>
      <a:lvl5pPr marL="2057400" indent="-228600" algn="l" rtl="0" eaLnBrk="0" fontAlgn="base" hangingPunct="0">
        <a:spcBef>
          <a:spcPct val="20000"/>
        </a:spcBef>
        <a:spcAft>
          <a:spcPct val="0"/>
        </a:spcAft>
        <a:buFont typeface="Wingdings" pitchFamily="2" charset="2"/>
        <a:buChar char="»"/>
        <a:defRPr sz="2400">
          <a:solidFill>
            <a:schemeClr val="tx1"/>
          </a:solidFill>
          <a:latin typeface="+mn-lt"/>
          <a:cs typeface="Arial" panose="020B0604020202020204" pitchFamily="34" charset="0"/>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nBJN7DH83HA&amp;safe=activ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liveholycrossac.sharepoint.com/upload.wikimedia.org/wikipedia/commons/5/58/Athlete's_Foot_Fungus_microscope.jpg" TargetMode="External"/><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UqZFiUWrZaE" TargetMode="External"/><Relationship Id="rId2" Type="http://schemas.openxmlformats.org/officeDocument/2006/relationships/hyperlink" Target="http://www.youtube.com/watch?v=Rpj0emEGShQ"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42.gif"/></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090092" y="1151797"/>
            <a:ext cx="6477000" cy="1447800"/>
          </a:xfrm>
        </p:spPr>
        <p:txBody>
          <a:bodyPr>
            <a:normAutofit fontScale="90000"/>
          </a:bodyPr>
          <a:lstStyle/>
          <a:p>
            <a:r>
              <a:rPr lang="en-US" sz="3600" dirty="0"/>
              <a:t>Unit 14</a:t>
            </a:r>
            <a:br>
              <a:rPr lang="en-US" sz="3600" dirty="0"/>
            </a:br>
            <a:r>
              <a:rPr lang="en-US" sz="3600" dirty="0"/>
              <a:t>Physiological disorders</a:t>
            </a:r>
            <a:endParaRPr lang="en-US" dirty="0"/>
          </a:p>
        </p:txBody>
      </p:sp>
      <p:sp>
        <p:nvSpPr>
          <p:cNvPr id="3" name="Rectangle 2"/>
          <p:cNvSpPr>
            <a:spLocks noGrp="1"/>
          </p:cNvSpPr>
          <p:nvPr>
            <p:ph type="subTitle" idx="1"/>
          </p:nvPr>
        </p:nvSpPr>
        <p:spPr>
          <a:xfrm>
            <a:off x="609600" y="332656"/>
            <a:ext cx="7147992" cy="1655762"/>
          </a:xfrm>
        </p:spPr>
        <p:txBody>
          <a:bodyPr>
            <a:normAutofit/>
          </a:bodyPr>
          <a:lstStyle/>
          <a:p>
            <a:pPr algn="l"/>
            <a:r>
              <a:rPr lang="en-US" sz="2800" dirty="0"/>
              <a:t>                Introduction and LA A</a:t>
            </a:r>
            <a:endParaRPr lang="en-US" dirty="0"/>
          </a:p>
        </p:txBody>
      </p:sp>
      <p:pic>
        <p:nvPicPr>
          <p:cNvPr id="4" name="Picture 3"/>
          <p:cNvPicPr>
            <a:picLocks noChangeAspect="1"/>
          </p:cNvPicPr>
          <p:nvPr/>
        </p:nvPicPr>
        <p:blipFill>
          <a:blip r:embed="rId3"/>
          <a:stretch>
            <a:fillRect/>
          </a:stretch>
        </p:blipFill>
        <p:spPr>
          <a:xfrm>
            <a:off x="79797" y="2751000"/>
            <a:ext cx="2440421" cy="1829349"/>
          </a:xfrm>
          <a:prstGeom prst="rect">
            <a:avLst/>
          </a:prstGeom>
        </p:spPr>
      </p:pic>
      <p:pic>
        <p:nvPicPr>
          <p:cNvPr id="5" name="Picture 4"/>
          <p:cNvPicPr>
            <a:picLocks noChangeAspect="1"/>
          </p:cNvPicPr>
          <p:nvPr/>
        </p:nvPicPr>
        <p:blipFill>
          <a:blip r:embed="rId4"/>
          <a:stretch>
            <a:fillRect/>
          </a:stretch>
        </p:blipFill>
        <p:spPr>
          <a:xfrm>
            <a:off x="6479070" y="2741902"/>
            <a:ext cx="2546561" cy="1492812"/>
          </a:xfrm>
          <a:prstGeom prst="rect">
            <a:avLst/>
          </a:prstGeom>
        </p:spPr>
      </p:pic>
      <p:pic>
        <p:nvPicPr>
          <p:cNvPr id="6" name="Picture 5"/>
          <p:cNvPicPr>
            <a:picLocks noChangeAspect="1"/>
          </p:cNvPicPr>
          <p:nvPr/>
        </p:nvPicPr>
        <p:blipFill>
          <a:blip r:embed="rId5"/>
          <a:stretch>
            <a:fillRect/>
          </a:stretch>
        </p:blipFill>
        <p:spPr>
          <a:xfrm>
            <a:off x="6300204" y="4593313"/>
            <a:ext cx="2725427" cy="2015915"/>
          </a:xfrm>
          <a:prstGeom prst="rect">
            <a:avLst/>
          </a:prstGeom>
        </p:spPr>
      </p:pic>
      <p:pic>
        <p:nvPicPr>
          <p:cNvPr id="7" name="Picture 6"/>
          <p:cNvPicPr>
            <a:picLocks noChangeAspect="1"/>
          </p:cNvPicPr>
          <p:nvPr/>
        </p:nvPicPr>
        <p:blipFill>
          <a:blip r:embed="rId6"/>
          <a:stretch>
            <a:fillRect/>
          </a:stretch>
        </p:blipFill>
        <p:spPr>
          <a:xfrm>
            <a:off x="192539" y="483976"/>
            <a:ext cx="2093258" cy="1504441"/>
          </a:xfrm>
          <a:prstGeom prst="rect">
            <a:avLst/>
          </a:prstGeom>
        </p:spPr>
      </p:pic>
      <p:pic>
        <p:nvPicPr>
          <p:cNvPr id="9" name="Picture 8"/>
          <p:cNvPicPr>
            <a:picLocks noChangeAspect="1"/>
          </p:cNvPicPr>
          <p:nvPr/>
        </p:nvPicPr>
        <p:blipFill>
          <a:blip r:embed="rId7"/>
          <a:stretch>
            <a:fillRect/>
          </a:stretch>
        </p:blipFill>
        <p:spPr>
          <a:xfrm>
            <a:off x="115681" y="4807852"/>
            <a:ext cx="2628412" cy="1609829"/>
          </a:xfrm>
          <a:prstGeom prst="rect">
            <a:avLst/>
          </a:prstGeom>
        </p:spPr>
      </p:pic>
      <p:pic>
        <p:nvPicPr>
          <p:cNvPr id="10" name="Picture 9"/>
          <p:cNvPicPr>
            <a:picLocks noChangeAspect="1"/>
          </p:cNvPicPr>
          <p:nvPr/>
        </p:nvPicPr>
        <p:blipFill>
          <a:blip r:embed="rId8"/>
          <a:stretch>
            <a:fillRect/>
          </a:stretch>
        </p:blipFill>
        <p:spPr>
          <a:xfrm>
            <a:off x="6388195" y="398313"/>
            <a:ext cx="2266950" cy="164782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70595" y="2947727"/>
            <a:ext cx="3147113" cy="3147113"/>
          </a:xfrm>
          <a:prstGeom prst="rect">
            <a:avLst/>
          </a:prstGeom>
        </p:spPr>
      </p:pic>
    </p:spTree>
    <p:extLst>
      <p:ext uri="{BB962C8B-B14F-4D97-AF65-F5344CB8AC3E}">
        <p14:creationId xmlns:p14="http://schemas.microsoft.com/office/powerpoint/2010/main" val="171852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CC"/>
          </a:solidFill>
        </p:spPr>
        <p:txBody>
          <a:bodyPr/>
          <a:lstStyle/>
          <a:p>
            <a:r>
              <a:rPr lang="en-GB" dirty="0">
                <a:solidFill>
                  <a:schemeClr val="tx1"/>
                </a:solidFill>
              </a:rPr>
              <a:t>Types of Physiological Disorders</a:t>
            </a:r>
          </a:p>
        </p:txBody>
      </p:sp>
      <p:sp>
        <p:nvSpPr>
          <p:cNvPr id="3" name="Content Placeholder 2"/>
          <p:cNvSpPr>
            <a:spLocks noGrp="1"/>
          </p:cNvSpPr>
          <p:nvPr>
            <p:ph idx="1"/>
          </p:nvPr>
        </p:nvSpPr>
        <p:spPr/>
        <p:txBody>
          <a:bodyPr>
            <a:normAutofit/>
          </a:bodyPr>
          <a:lstStyle/>
          <a:p>
            <a:pPr>
              <a:lnSpc>
                <a:spcPct val="100000"/>
              </a:lnSpc>
            </a:pPr>
            <a:r>
              <a:rPr lang="en-GB" sz="2400" dirty="0">
                <a:solidFill>
                  <a:schemeClr val="tx1"/>
                </a:solidFill>
              </a:rPr>
              <a:t>Diabetes</a:t>
            </a:r>
          </a:p>
          <a:p>
            <a:pPr>
              <a:lnSpc>
                <a:spcPct val="100000"/>
              </a:lnSpc>
            </a:pPr>
            <a:r>
              <a:rPr lang="en-GB" sz="2400" dirty="0">
                <a:solidFill>
                  <a:schemeClr val="tx1"/>
                </a:solidFill>
              </a:rPr>
              <a:t>Nervous system disorders (Parkinson's/Alzheimer’s)</a:t>
            </a:r>
          </a:p>
          <a:p>
            <a:pPr>
              <a:lnSpc>
                <a:spcPct val="100000"/>
              </a:lnSpc>
            </a:pPr>
            <a:r>
              <a:rPr lang="en-GB" sz="2400" dirty="0" err="1">
                <a:solidFill>
                  <a:schemeClr val="tx1"/>
                </a:solidFill>
              </a:rPr>
              <a:t>Musculo</a:t>
            </a:r>
            <a:r>
              <a:rPr lang="en-GB" sz="2400" dirty="0">
                <a:solidFill>
                  <a:schemeClr val="tx1"/>
                </a:solidFill>
              </a:rPr>
              <a:t>-skeletal system disorders (e.g. arthritis/osteoporosis) </a:t>
            </a:r>
          </a:p>
          <a:p>
            <a:pPr>
              <a:lnSpc>
                <a:spcPct val="100000"/>
              </a:lnSpc>
            </a:pPr>
            <a:r>
              <a:rPr lang="en-GB" sz="2400" dirty="0">
                <a:solidFill>
                  <a:schemeClr val="tx1"/>
                </a:solidFill>
              </a:rPr>
              <a:t>Respiratory System Disorders (e.g. asthma)</a:t>
            </a:r>
          </a:p>
          <a:p>
            <a:pPr>
              <a:lnSpc>
                <a:spcPct val="100000"/>
              </a:lnSpc>
            </a:pPr>
            <a:r>
              <a:rPr lang="en-GB" sz="2400" dirty="0">
                <a:solidFill>
                  <a:schemeClr val="tx1"/>
                </a:solidFill>
              </a:rPr>
              <a:t>Circulatory System Disorders (e.g. CHD/Leukaemia/variation of cancers)</a:t>
            </a:r>
          </a:p>
          <a:p>
            <a:endParaRPr lang="en-GB" dirty="0"/>
          </a:p>
          <a:p>
            <a:endParaRPr lang="en-GB" dirty="0"/>
          </a:p>
        </p:txBody>
      </p:sp>
      <p:pic>
        <p:nvPicPr>
          <p:cNvPr id="2055" name="Picture 7" descr="C:\Users\rroberts7.SCHOOLS\AppData\Local\Microsoft\Windows\Temporary Internet Files\Content.IE5\EAP9D4Z4\logo[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6047" y="4149080"/>
            <a:ext cx="1286842" cy="167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593574"/>
          </a:xfrm>
          <a:solidFill>
            <a:srgbClr val="FF66CC"/>
          </a:solidFill>
        </p:spPr>
        <p:txBody>
          <a:bodyPr/>
          <a:lstStyle/>
          <a:p>
            <a:r>
              <a:rPr lang="en-GB" dirty="0">
                <a:solidFill>
                  <a:schemeClr val="tx1"/>
                </a:solidFill>
              </a:rPr>
              <a:t>Causes</a:t>
            </a:r>
          </a:p>
        </p:txBody>
      </p:sp>
      <p:sp>
        <p:nvSpPr>
          <p:cNvPr id="3" name="Content Placeholder 2"/>
          <p:cNvSpPr>
            <a:spLocks noGrp="1"/>
          </p:cNvSpPr>
          <p:nvPr>
            <p:ph idx="1"/>
          </p:nvPr>
        </p:nvSpPr>
        <p:spPr>
          <a:xfrm>
            <a:off x="1009443" y="1296865"/>
            <a:ext cx="7125112" cy="4561934"/>
          </a:xfrm>
        </p:spPr>
        <p:txBody>
          <a:bodyPr>
            <a:normAutofit/>
          </a:bodyPr>
          <a:lstStyle/>
          <a:p>
            <a:pPr marL="0" indent="0">
              <a:buNone/>
            </a:pPr>
            <a:endParaRPr lang="en-GB" b="1" i="1" dirty="0">
              <a:solidFill>
                <a:schemeClr val="tx1"/>
              </a:solidFill>
            </a:endParaRPr>
          </a:p>
          <a:p>
            <a:pPr marL="0" indent="0">
              <a:buNone/>
            </a:pPr>
            <a:r>
              <a:rPr lang="en-GB" b="1" i="1" dirty="0">
                <a:solidFill>
                  <a:schemeClr val="tx1"/>
                </a:solidFill>
              </a:rPr>
              <a:t>Identify causes of physiological disorders:</a:t>
            </a:r>
          </a:p>
          <a:p>
            <a:pPr marL="0" indent="0">
              <a:buNone/>
            </a:pPr>
            <a:endParaRPr lang="en-GB" dirty="0"/>
          </a:p>
          <a:p>
            <a:endParaRPr lang="en-GB" dirty="0"/>
          </a:p>
        </p:txBody>
      </p:sp>
      <p:sp>
        <p:nvSpPr>
          <p:cNvPr id="4" name="5-Point Star 3"/>
          <p:cNvSpPr/>
          <p:nvPr/>
        </p:nvSpPr>
        <p:spPr>
          <a:xfrm>
            <a:off x="654527" y="2636912"/>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5-Point Star 4"/>
          <p:cNvSpPr/>
          <p:nvPr/>
        </p:nvSpPr>
        <p:spPr>
          <a:xfrm>
            <a:off x="655948" y="3288527"/>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a:off x="628347" y="3927823"/>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654527" y="4610337"/>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628347" y="5373216"/>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rroberts7.SCHOOLS\AppData\Local\Microsoft\Windows\Temporary Internet Files\Content.IE5\TMPRA5JM\r3_03_human-physiolog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17356" y="166103"/>
            <a:ext cx="547439" cy="820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roberts7.SCHOOLS\AppData\Local\Microsoft\Windows\Temporary Internet Files\Content.IE5\TMPRA5JM\r3_03_human-physiolog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32749" y="66576"/>
            <a:ext cx="547439" cy="82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4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67" y="685585"/>
            <a:ext cx="8778133" cy="756849"/>
          </a:xfrm>
        </p:spPr>
        <p:txBody>
          <a:bodyPr>
            <a:normAutofit/>
          </a:bodyPr>
          <a:lstStyle/>
          <a:p>
            <a:r>
              <a:rPr lang="en-GB" sz="3200" b="1" dirty="0">
                <a:solidFill>
                  <a:srgbClr val="0070C0"/>
                </a:solidFill>
              </a:rPr>
              <a:t>TYPES OF PHYSIOLOGICAL DISORDERS</a:t>
            </a:r>
          </a:p>
        </p:txBody>
      </p:sp>
      <p:sp>
        <p:nvSpPr>
          <p:cNvPr id="3" name="Content Placeholder 2"/>
          <p:cNvSpPr>
            <a:spLocks noGrp="1"/>
          </p:cNvSpPr>
          <p:nvPr>
            <p:ph idx="1"/>
          </p:nvPr>
        </p:nvSpPr>
        <p:spPr>
          <a:xfrm>
            <a:off x="546700" y="1442434"/>
            <a:ext cx="8114221" cy="4653566"/>
          </a:xfrm>
        </p:spPr>
        <p:txBody>
          <a:bodyPr>
            <a:noAutofit/>
          </a:bodyPr>
          <a:lstStyle/>
          <a:p>
            <a:pPr marL="34290" indent="0">
              <a:buNone/>
            </a:pPr>
            <a:r>
              <a:rPr lang="en-GB" sz="2200" dirty="0">
                <a:solidFill>
                  <a:schemeClr val="tx1"/>
                </a:solidFill>
              </a:rPr>
              <a:t>A physiological disorder is when </a:t>
            </a:r>
            <a:r>
              <a:rPr lang="en-US" sz="2200" dirty="0"/>
              <a:t>something in the body fails to function as it should,</a:t>
            </a:r>
            <a:r>
              <a:rPr lang="en-GB" sz="2200" dirty="0">
                <a:solidFill>
                  <a:schemeClr val="tx1"/>
                </a:solidFill>
              </a:rPr>
              <a:t> usually having several effects on the body systems and how they operate.</a:t>
            </a:r>
          </a:p>
          <a:p>
            <a:pPr marL="34290" indent="0">
              <a:buNone/>
            </a:pPr>
            <a:r>
              <a:rPr lang="en-GB" sz="2200" b="1" i="1" dirty="0">
                <a:solidFill>
                  <a:srgbClr val="0070C0"/>
                </a:solidFill>
              </a:rPr>
              <a:t>For example:</a:t>
            </a:r>
          </a:p>
          <a:p>
            <a:pPr marL="491490" indent="-457200">
              <a:buFont typeface="+mj-lt"/>
              <a:buAutoNum type="arabicPeriod"/>
            </a:pPr>
            <a:r>
              <a:rPr lang="en-GB" sz="2200" b="1" dirty="0">
                <a:solidFill>
                  <a:schemeClr val="tx1"/>
                </a:solidFill>
              </a:rPr>
              <a:t>Cancer</a:t>
            </a:r>
            <a:r>
              <a:rPr lang="en-GB" sz="2200" dirty="0">
                <a:solidFill>
                  <a:schemeClr val="tx1"/>
                </a:solidFill>
              </a:rPr>
              <a:t> – diseases caused by groups of cells multiplying out of control to form invasive growths and tumours</a:t>
            </a:r>
            <a:br>
              <a:rPr lang="en-GB" sz="2200" dirty="0">
                <a:solidFill>
                  <a:schemeClr val="tx1"/>
                </a:solidFill>
              </a:rPr>
            </a:br>
            <a:r>
              <a:rPr lang="en-GB" sz="2200" b="1" dirty="0">
                <a:solidFill>
                  <a:srgbClr val="0070C0"/>
                </a:solidFill>
              </a:rPr>
              <a:t>Examples</a:t>
            </a:r>
            <a:r>
              <a:rPr lang="en-GB" sz="2200" dirty="0">
                <a:solidFill>
                  <a:srgbClr val="0070C0"/>
                </a:solidFill>
              </a:rPr>
              <a:t>:  Breast, lung and bowel</a:t>
            </a:r>
          </a:p>
          <a:p>
            <a:pPr marL="491490" indent="-457200">
              <a:lnSpc>
                <a:spcPct val="100000"/>
              </a:lnSpc>
              <a:buFont typeface="+mj-lt"/>
              <a:buAutoNum type="arabicPeriod"/>
            </a:pPr>
            <a:r>
              <a:rPr lang="en-GB" sz="2200" b="1" dirty="0">
                <a:solidFill>
                  <a:schemeClr val="tx1"/>
                </a:solidFill>
              </a:rPr>
              <a:t>Endocrine system disorders </a:t>
            </a:r>
            <a:r>
              <a:rPr lang="en-GB" sz="2200" dirty="0">
                <a:solidFill>
                  <a:schemeClr val="tx1"/>
                </a:solidFill>
              </a:rPr>
              <a:t>– diseases involving the issues with the glands which secrete hormones into the blood system</a:t>
            </a:r>
            <a:br>
              <a:rPr lang="en-GB" sz="2200" dirty="0">
                <a:solidFill>
                  <a:schemeClr val="tx1"/>
                </a:solidFill>
              </a:rPr>
            </a:br>
            <a:r>
              <a:rPr lang="en-GB" sz="2200" b="1" dirty="0">
                <a:solidFill>
                  <a:srgbClr val="0070C0"/>
                </a:solidFill>
              </a:rPr>
              <a:t>Examples</a:t>
            </a:r>
            <a:r>
              <a:rPr lang="en-GB" sz="2200" dirty="0">
                <a:solidFill>
                  <a:srgbClr val="0070C0"/>
                </a:solidFill>
              </a:rPr>
              <a:t>: diabetes, hypo and hyperthyroidism </a:t>
            </a:r>
          </a:p>
          <a:p>
            <a:pPr marL="491490" indent="-457200">
              <a:buFont typeface="+mj-lt"/>
              <a:buAutoNum type="arabicPeriod"/>
            </a:pPr>
            <a:r>
              <a:rPr lang="en-GB" sz="2200" b="1" dirty="0">
                <a:solidFill>
                  <a:schemeClr val="tx1"/>
                </a:solidFill>
              </a:rPr>
              <a:t>Circulatory system disorders </a:t>
            </a:r>
            <a:r>
              <a:rPr lang="en-GB" sz="2200" dirty="0">
                <a:solidFill>
                  <a:schemeClr val="tx1"/>
                </a:solidFill>
              </a:rPr>
              <a:t>– problems involving the heart and blood vessels circulating the body.</a:t>
            </a:r>
            <a:br>
              <a:rPr lang="en-GB" sz="2200" dirty="0">
                <a:solidFill>
                  <a:schemeClr val="tx1"/>
                </a:solidFill>
              </a:rPr>
            </a:br>
            <a:r>
              <a:rPr lang="en-GB" sz="2200" b="1" dirty="0">
                <a:solidFill>
                  <a:srgbClr val="0070C0"/>
                </a:solidFill>
              </a:rPr>
              <a:t>Examples</a:t>
            </a:r>
            <a:r>
              <a:rPr lang="en-GB" sz="2200" dirty="0">
                <a:solidFill>
                  <a:srgbClr val="0070C0"/>
                </a:solidFill>
              </a:rPr>
              <a:t>: Coronary Heart Disease, leukaemia </a:t>
            </a:r>
          </a:p>
          <a:p>
            <a:pPr marL="491490" indent="-457200">
              <a:buFont typeface="+mj-lt"/>
              <a:buAutoNum type="arabicPeriod"/>
            </a:pPr>
            <a:endParaRPr lang="en-GB" sz="2200" dirty="0">
              <a:solidFill>
                <a:schemeClr val="tx1"/>
              </a:solidFill>
            </a:endParaRPr>
          </a:p>
        </p:txBody>
      </p:sp>
      <p:sp>
        <p:nvSpPr>
          <p:cNvPr id="4" name="Rounded Rectangle 3"/>
          <p:cNvSpPr/>
          <p:nvPr/>
        </p:nvSpPr>
        <p:spPr>
          <a:xfrm>
            <a:off x="7340958" y="228384"/>
            <a:ext cx="1555283" cy="5795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t>P1</a:t>
            </a:r>
          </a:p>
        </p:txBody>
      </p:sp>
    </p:spTree>
    <p:extLst>
      <p:ext uri="{BB962C8B-B14F-4D97-AF65-F5344CB8AC3E}">
        <p14:creationId xmlns:p14="http://schemas.microsoft.com/office/powerpoint/2010/main" val="317123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4" y="495403"/>
            <a:ext cx="7406640" cy="756849"/>
          </a:xfrm>
        </p:spPr>
        <p:txBody>
          <a:bodyPr>
            <a:normAutofit/>
          </a:bodyPr>
          <a:lstStyle/>
          <a:p>
            <a:r>
              <a:rPr lang="en-GB" b="1" dirty="0">
                <a:solidFill>
                  <a:srgbClr val="0070C0"/>
                </a:solidFill>
              </a:rPr>
              <a:t>CAUSES</a:t>
            </a:r>
          </a:p>
        </p:txBody>
      </p:sp>
      <p:sp>
        <p:nvSpPr>
          <p:cNvPr id="3" name="Content Placeholder 2"/>
          <p:cNvSpPr>
            <a:spLocks noGrp="1"/>
          </p:cNvSpPr>
          <p:nvPr>
            <p:ph idx="1"/>
          </p:nvPr>
        </p:nvSpPr>
        <p:spPr>
          <a:xfrm>
            <a:off x="377883" y="1252252"/>
            <a:ext cx="8361402" cy="5148548"/>
          </a:xfrm>
        </p:spPr>
        <p:txBody>
          <a:bodyPr>
            <a:normAutofit fontScale="92500" lnSpcReduction="10000"/>
          </a:bodyPr>
          <a:lstStyle/>
          <a:p>
            <a:pPr marL="34290" indent="0">
              <a:lnSpc>
                <a:spcPct val="100000"/>
              </a:lnSpc>
              <a:buNone/>
            </a:pPr>
            <a:r>
              <a:rPr lang="en-GB" sz="2400" b="1" i="1" dirty="0">
                <a:solidFill>
                  <a:schemeClr val="tx1"/>
                </a:solidFill>
              </a:rPr>
              <a:t>What causes of physiological diseases can you think of?</a:t>
            </a:r>
          </a:p>
          <a:p>
            <a:pPr marL="34290" indent="0">
              <a:lnSpc>
                <a:spcPct val="100000"/>
              </a:lnSpc>
              <a:buNone/>
            </a:pPr>
            <a:endParaRPr lang="en-GB" sz="1050" b="1" i="1" dirty="0">
              <a:solidFill>
                <a:srgbClr val="0070C0"/>
              </a:solidFill>
            </a:endParaRPr>
          </a:p>
          <a:p>
            <a:pPr>
              <a:lnSpc>
                <a:spcPct val="100000"/>
              </a:lnSpc>
            </a:pPr>
            <a:r>
              <a:rPr lang="en-GB" sz="2400" b="1" dirty="0">
                <a:solidFill>
                  <a:schemeClr val="tx1"/>
                </a:solidFill>
              </a:rPr>
              <a:t>Inherited traits </a:t>
            </a:r>
            <a:r>
              <a:rPr lang="en-GB" sz="2400" dirty="0">
                <a:solidFill>
                  <a:schemeClr val="tx1"/>
                </a:solidFill>
              </a:rPr>
              <a:t>– disorders caused by genetics run in the family </a:t>
            </a:r>
            <a:r>
              <a:rPr lang="en-GB" sz="2400" dirty="0">
                <a:solidFill>
                  <a:srgbClr val="0070C0"/>
                </a:solidFill>
              </a:rPr>
              <a:t>e.g. sickle cell anaemia, downs syndrome</a:t>
            </a:r>
          </a:p>
          <a:p>
            <a:pPr marL="34290" indent="0">
              <a:lnSpc>
                <a:spcPct val="100000"/>
              </a:lnSpc>
              <a:buNone/>
            </a:pPr>
            <a:endParaRPr lang="en-GB" sz="1200" dirty="0">
              <a:solidFill>
                <a:schemeClr val="tx1"/>
              </a:solidFill>
            </a:endParaRPr>
          </a:p>
          <a:p>
            <a:pPr>
              <a:lnSpc>
                <a:spcPct val="100000"/>
              </a:lnSpc>
            </a:pPr>
            <a:r>
              <a:rPr lang="en-GB" sz="2400" b="1" dirty="0">
                <a:solidFill>
                  <a:schemeClr val="tx1"/>
                </a:solidFill>
              </a:rPr>
              <a:t>Lifestyle choices</a:t>
            </a:r>
            <a:r>
              <a:rPr lang="en-GB" sz="2400" dirty="0">
                <a:solidFill>
                  <a:schemeClr val="tx1"/>
                </a:solidFill>
              </a:rPr>
              <a:t> – choices an individual makes about their life</a:t>
            </a:r>
            <a:br>
              <a:rPr lang="en-GB" sz="2400" dirty="0">
                <a:solidFill>
                  <a:schemeClr val="tx1"/>
                </a:solidFill>
              </a:rPr>
            </a:br>
            <a:r>
              <a:rPr lang="en-GB" sz="2400" dirty="0">
                <a:solidFill>
                  <a:srgbClr val="0070C0"/>
                </a:solidFill>
              </a:rPr>
              <a:t>e.g. smoking cigarettes, drug misuse</a:t>
            </a:r>
          </a:p>
          <a:p>
            <a:pPr>
              <a:lnSpc>
                <a:spcPct val="100000"/>
              </a:lnSpc>
            </a:pPr>
            <a:endParaRPr lang="en-GB" sz="1050" dirty="0">
              <a:solidFill>
                <a:schemeClr val="tx1"/>
              </a:solidFill>
            </a:endParaRPr>
          </a:p>
          <a:p>
            <a:pPr>
              <a:lnSpc>
                <a:spcPct val="100000"/>
              </a:lnSpc>
            </a:pPr>
            <a:r>
              <a:rPr lang="en-GB" sz="2400" b="1" dirty="0">
                <a:solidFill>
                  <a:schemeClr val="tx1"/>
                </a:solidFill>
              </a:rPr>
              <a:t>Diet</a:t>
            </a:r>
            <a:r>
              <a:rPr lang="en-GB" sz="2400" dirty="0">
                <a:solidFill>
                  <a:schemeClr val="tx1"/>
                </a:solidFill>
              </a:rPr>
              <a:t> – disorders caused by the consumption or lack of food.</a:t>
            </a:r>
            <a:br>
              <a:rPr lang="en-GB" sz="2400" dirty="0">
                <a:solidFill>
                  <a:schemeClr val="tx1"/>
                </a:solidFill>
              </a:rPr>
            </a:br>
            <a:r>
              <a:rPr lang="en-GB" sz="2400" dirty="0">
                <a:solidFill>
                  <a:srgbClr val="0070C0"/>
                </a:solidFill>
              </a:rPr>
              <a:t>e.g. obesity, dietary deficiency</a:t>
            </a:r>
          </a:p>
          <a:p>
            <a:pPr>
              <a:lnSpc>
                <a:spcPct val="100000"/>
              </a:lnSpc>
            </a:pPr>
            <a:endParaRPr lang="en-GB" sz="1050" dirty="0">
              <a:solidFill>
                <a:schemeClr val="tx1"/>
              </a:solidFill>
            </a:endParaRPr>
          </a:p>
          <a:p>
            <a:pPr>
              <a:lnSpc>
                <a:spcPct val="100000"/>
              </a:lnSpc>
            </a:pPr>
            <a:r>
              <a:rPr lang="en-GB" sz="2400" b="1" dirty="0">
                <a:solidFill>
                  <a:schemeClr val="tx1"/>
                </a:solidFill>
              </a:rPr>
              <a:t>Environment</a:t>
            </a:r>
            <a:r>
              <a:rPr lang="en-GB" sz="2400" dirty="0">
                <a:solidFill>
                  <a:schemeClr val="tx1"/>
                </a:solidFill>
              </a:rPr>
              <a:t>- disorders caused by external factors, often out of human control.</a:t>
            </a:r>
            <a:br>
              <a:rPr lang="en-GB" sz="2400" dirty="0">
                <a:solidFill>
                  <a:schemeClr val="tx1"/>
                </a:solidFill>
              </a:rPr>
            </a:br>
            <a:r>
              <a:rPr lang="en-GB" sz="2400" dirty="0">
                <a:solidFill>
                  <a:srgbClr val="0070C0"/>
                </a:solidFill>
              </a:rPr>
              <a:t>e.g. housing conditions, air pollution</a:t>
            </a:r>
          </a:p>
          <a:p>
            <a:pPr marL="34290" indent="0">
              <a:lnSpc>
                <a:spcPct val="100000"/>
              </a:lnSpc>
              <a:buNone/>
            </a:pPr>
            <a:endParaRPr lang="en-GB" b="1" i="1" dirty="0">
              <a:solidFill>
                <a:srgbClr val="0070C0"/>
              </a:solidFill>
            </a:endParaRPr>
          </a:p>
        </p:txBody>
      </p:sp>
      <p:sp>
        <p:nvSpPr>
          <p:cNvPr id="4" name="Rounded Rectangle 3"/>
          <p:cNvSpPr/>
          <p:nvPr/>
        </p:nvSpPr>
        <p:spPr>
          <a:xfrm>
            <a:off x="7340958" y="228384"/>
            <a:ext cx="1555283" cy="5795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t>P1</a:t>
            </a:r>
          </a:p>
        </p:txBody>
      </p:sp>
    </p:spTree>
    <p:extLst>
      <p:ext uri="{BB962C8B-B14F-4D97-AF65-F5344CB8AC3E}">
        <p14:creationId xmlns:p14="http://schemas.microsoft.com/office/powerpoint/2010/main" val="237167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pPr>
              <a:lnSpc>
                <a:spcPct val="100000"/>
              </a:lnSpc>
            </a:pPr>
            <a:r>
              <a:rPr lang="en-GB" sz="2400" b="1" i="1" dirty="0">
                <a:solidFill>
                  <a:schemeClr val="tx1"/>
                </a:solidFill>
              </a:rPr>
              <a:t>Task!- How do these causes link to different types of physiological disorders in service users? Complete the mind maps in your booklets. </a:t>
            </a:r>
          </a:p>
          <a:p>
            <a:pPr>
              <a:lnSpc>
                <a:spcPct val="100000"/>
              </a:lnSpc>
            </a:pPr>
            <a:r>
              <a:rPr lang="en-GB" sz="2400" b="1" i="1" dirty="0">
                <a:solidFill>
                  <a:schemeClr val="tx1"/>
                </a:solidFill>
              </a:rPr>
              <a:t>Stretch and Challenge! Try to extend your answers by giving reasons for your choices!</a:t>
            </a:r>
          </a:p>
          <a:p>
            <a:pPr>
              <a:lnSpc>
                <a:spcPct val="100000"/>
              </a:lnSpc>
            </a:pPr>
            <a:r>
              <a:rPr lang="en-GB" sz="2400" b="1" i="1" dirty="0">
                <a:solidFill>
                  <a:schemeClr val="tx1"/>
                </a:solidFill>
              </a:rPr>
              <a:t>You have 15 minutes!</a:t>
            </a:r>
          </a:p>
          <a:p>
            <a:endParaRPr lang="en-GB" dirty="0"/>
          </a:p>
        </p:txBody>
      </p:sp>
    </p:spTree>
    <p:extLst>
      <p:ext uri="{BB962C8B-B14F-4D97-AF65-F5344CB8AC3E}">
        <p14:creationId xmlns:p14="http://schemas.microsoft.com/office/powerpoint/2010/main" val="770378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FF66CC"/>
          </a:solidFill>
        </p:spPr>
        <p:txBody>
          <a:bodyPr/>
          <a:lstStyle/>
          <a:p>
            <a:pPr>
              <a:lnSpc>
                <a:spcPct val="100000"/>
              </a:lnSpc>
            </a:pPr>
            <a:r>
              <a:rPr lang="en-GB" dirty="0">
                <a:solidFill>
                  <a:schemeClr val="tx1"/>
                </a:solidFill>
              </a:rPr>
              <a:t>Causes</a:t>
            </a:r>
            <a:br>
              <a:rPr lang="en-GB" dirty="0">
                <a:solidFill>
                  <a:schemeClr val="tx1"/>
                </a:solidFill>
              </a:rPr>
            </a:br>
            <a:endParaRPr lang="en-GB" dirty="0">
              <a:solidFill>
                <a:schemeClr val="tx1"/>
              </a:solidFill>
            </a:endParaRPr>
          </a:p>
        </p:txBody>
      </p:sp>
      <p:sp>
        <p:nvSpPr>
          <p:cNvPr id="5" name="Oval 4"/>
          <p:cNvSpPr/>
          <p:nvPr/>
        </p:nvSpPr>
        <p:spPr>
          <a:xfrm>
            <a:off x="3419872" y="2996952"/>
            <a:ext cx="3096344" cy="14401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Diet</a:t>
            </a:r>
          </a:p>
        </p:txBody>
      </p:sp>
      <p:cxnSp>
        <p:nvCxnSpPr>
          <p:cNvPr id="7" name="Straight Arrow Connector 6"/>
          <p:cNvCxnSpPr>
            <a:cxnSpLocks/>
          </p:cNvCxnSpPr>
          <p:nvPr/>
        </p:nvCxnSpPr>
        <p:spPr>
          <a:xfrm flipV="1">
            <a:off x="6359236" y="2974801"/>
            <a:ext cx="413677"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771800" y="2816932"/>
            <a:ext cx="720080"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131840" y="4293096"/>
            <a:ext cx="86409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5830209" y="4364360"/>
            <a:ext cx="686007" cy="648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48236" y="2168860"/>
            <a:ext cx="1872208" cy="9721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Content Placeholder 14"/>
          <p:cNvSpPr>
            <a:spLocks noGrp="1"/>
          </p:cNvSpPr>
          <p:nvPr>
            <p:ph idx="1"/>
          </p:nvPr>
        </p:nvSpPr>
        <p:spPr>
          <a:xfrm>
            <a:off x="6523558" y="2037238"/>
            <a:ext cx="2194402" cy="1009571"/>
          </a:xfrm>
          <a:prstGeom prst="ellipse">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pPr marL="0" indent="0">
              <a:buNone/>
            </a:pPr>
            <a:r>
              <a:rPr lang="en-GB" sz="2400" dirty="0"/>
              <a:t>Diabetes</a:t>
            </a:r>
          </a:p>
        </p:txBody>
      </p:sp>
      <p:sp>
        <p:nvSpPr>
          <p:cNvPr id="16" name="Oval 15"/>
          <p:cNvSpPr/>
          <p:nvPr/>
        </p:nvSpPr>
        <p:spPr>
          <a:xfrm>
            <a:off x="755576" y="4725144"/>
            <a:ext cx="2376264" cy="15337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Oval 16"/>
          <p:cNvSpPr/>
          <p:nvPr/>
        </p:nvSpPr>
        <p:spPr>
          <a:xfrm>
            <a:off x="4793674" y="5013176"/>
            <a:ext cx="4350326" cy="17281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Shortness of breath/respiratory problems</a:t>
            </a:r>
          </a:p>
        </p:txBody>
      </p:sp>
    </p:spTree>
    <p:extLst>
      <p:ext uri="{BB962C8B-B14F-4D97-AF65-F5344CB8AC3E}">
        <p14:creationId xmlns:p14="http://schemas.microsoft.com/office/powerpoint/2010/main" val="338145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FF66CC"/>
          </a:solidFill>
        </p:spPr>
        <p:txBody>
          <a:bodyPr>
            <a:normAutofit/>
          </a:bodyPr>
          <a:lstStyle/>
          <a:p>
            <a:r>
              <a:rPr lang="en-GB" dirty="0">
                <a:solidFill>
                  <a:schemeClr val="tx1"/>
                </a:solidFill>
              </a:rPr>
              <a:t>Causes</a:t>
            </a:r>
            <a:br>
              <a:rPr lang="en-GB" dirty="0">
                <a:solidFill>
                  <a:schemeClr val="tx1"/>
                </a:solidFill>
              </a:rPr>
            </a:br>
            <a:endParaRPr lang="en-GB" dirty="0">
              <a:solidFill>
                <a:schemeClr val="tx1"/>
              </a:solidFill>
            </a:endParaRPr>
          </a:p>
        </p:txBody>
      </p:sp>
      <p:sp>
        <p:nvSpPr>
          <p:cNvPr id="5" name="Oval 4"/>
          <p:cNvSpPr/>
          <p:nvPr/>
        </p:nvSpPr>
        <p:spPr>
          <a:xfrm>
            <a:off x="3419872" y="2996952"/>
            <a:ext cx="3096344" cy="14401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Lifestyle Choices</a:t>
            </a:r>
          </a:p>
        </p:txBody>
      </p:sp>
      <p:cxnSp>
        <p:nvCxnSpPr>
          <p:cNvPr id="7" name="Straight Arrow Connector 6"/>
          <p:cNvCxnSpPr>
            <a:cxnSpLocks/>
          </p:cNvCxnSpPr>
          <p:nvPr/>
        </p:nvCxnSpPr>
        <p:spPr>
          <a:xfrm flipV="1">
            <a:off x="6148836" y="2816932"/>
            <a:ext cx="382060" cy="299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771800" y="2816932"/>
            <a:ext cx="720080"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131840" y="4293096"/>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0152" y="4437112"/>
            <a:ext cx="468052"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475656" y="1700808"/>
            <a:ext cx="1872208" cy="9721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Content Placeholder 14"/>
          <p:cNvSpPr>
            <a:spLocks noGrp="1"/>
          </p:cNvSpPr>
          <p:nvPr>
            <p:ph idx="1"/>
          </p:nvPr>
        </p:nvSpPr>
        <p:spPr>
          <a:xfrm>
            <a:off x="5796136" y="1700809"/>
            <a:ext cx="2338418" cy="11161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buNone/>
            </a:pPr>
            <a:endParaRPr lang="en-GB" dirty="0"/>
          </a:p>
        </p:txBody>
      </p:sp>
      <p:sp>
        <p:nvSpPr>
          <p:cNvPr id="16" name="Oval 15"/>
          <p:cNvSpPr/>
          <p:nvPr/>
        </p:nvSpPr>
        <p:spPr>
          <a:xfrm>
            <a:off x="1006245" y="4339202"/>
            <a:ext cx="2160240"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Oval 16"/>
          <p:cNvSpPr/>
          <p:nvPr/>
        </p:nvSpPr>
        <p:spPr>
          <a:xfrm>
            <a:off x="5940152" y="4915266"/>
            <a:ext cx="2232248"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00" b="1" dirty="0"/>
          </a:p>
        </p:txBody>
      </p:sp>
      <p:sp>
        <p:nvSpPr>
          <p:cNvPr id="3" name="Rounded Rectangle 2"/>
          <p:cNvSpPr/>
          <p:nvPr/>
        </p:nvSpPr>
        <p:spPr>
          <a:xfrm>
            <a:off x="107504" y="5805264"/>
            <a:ext cx="89289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b="1" i="1" dirty="0"/>
              <a:t>Stretch and Challenge- can you give reasons for your answers?                                               </a:t>
            </a:r>
          </a:p>
          <a:p>
            <a:pPr algn="ctr"/>
            <a:endParaRPr lang="en-GB" sz="1200" b="1" i="1" dirty="0"/>
          </a:p>
          <a:p>
            <a:pPr algn="ctr"/>
            <a:endParaRPr lang="en-GB" sz="1200" b="1" i="1" dirty="0"/>
          </a:p>
          <a:p>
            <a:pPr algn="ctr"/>
            <a:endParaRPr lang="en-GB" sz="1200" b="1" i="1" dirty="0"/>
          </a:p>
        </p:txBody>
      </p:sp>
    </p:spTree>
    <p:extLst>
      <p:ext uri="{BB962C8B-B14F-4D97-AF65-F5344CB8AC3E}">
        <p14:creationId xmlns:p14="http://schemas.microsoft.com/office/powerpoint/2010/main" val="343119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FF66CC"/>
          </a:solidFill>
        </p:spPr>
        <p:txBody>
          <a:bodyPr>
            <a:normAutofit/>
          </a:bodyPr>
          <a:lstStyle/>
          <a:p>
            <a:r>
              <a:rPr lang="en-GB" dirty="0">
                <a:solidFill>
                  <a:schemeClr val="tx1"/>
                </a:solidFill>
              </a:rPr>
              <a:t>Causes</a:t>
            </a:r>
            <a:br>
              <a:rPr lang="en-GB" dirty="0"/>
            </a:br>
            <a:endParaRPr lang="en-GB" dirty="0"/>
          </a:p>
        </p:txBody>
      </p:sp>
      <p:sp>
        <p:nvSpPr>
          <p:cNvPr id="5" name="Oval 4"/>
          <p:cNvSpPr/>
          <p:nvPr/>
        </p:nvSpPr>
        <p:spPr>
          <a:xfrm>
            <a:off x="3419872" y="2996952"/>
            <a:ext cx="3096344" cy="14401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t>Inherited Traits </a:t>
            </a:r>
          </a:p>
        </p:txBody>
      </p:sp>
      <p:cxnSp>
        <p:nvCxnSpPr>
          <p:cNvPr id="7" name="Straight Arrow Connector 6"/>
          <p:cNvCxnSpPr/>
          <p:nvPr/>
        </p:nvCxnSpPr>
        <p:spPr>
          <a:xfrm flipV="1">
            <a:off x="6300192" y="2492896"/>
            <a:ext cx="86409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771800" y="2816932"/>
            <a:ext cx="720080"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131840" y="4293096"/>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0152" y="4437112"/>
            <a:ext cx="468052"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475656" y="1700808"/>
            <a:ext cx="1872208" cy="9721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Content Placeholder 14"/>
          <p:cNvSpPr>
            <a:spLocks noGrp="1"/>
          </p:cNvSpPr>
          <p:nvPr>
            <p:ph idx="1"/>
          </p:nvPr>
        </p:nvSpPr>
        <p:spPr>
          <a:xfrm>
            <a:off x="5796136" y="1700809"/>
            <a:ext cx="2338418" cy="11161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buNone/>
            </a:pPr>
            <a:endParaRPr lang="en-GB" dirty="0"/>
          </a:p>
        </p:txBody>
      </p:sp>
      <p:sp>
        <p:nvSpPr>
          <p:cNvPr id="16" name="Oval 15"/>
          <p:cNvSpPr/>
          <p:nvPr/>
        </p:nvSpPr>
        <p:spPr>
          <a:xfrm>
            <a:off x="1006245" y="4339202"/>
            <a:ext cx="2160240"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Oval 16"/>
          <p:cNvSpPr/>
          <p:nvPr/>
        </p:nvSpPr>
        <p:spPr>
          <a:xfrm>
            <a:off x="5940152" y="4915266"/>
            <a:ext cx="2232248"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00" b="1" dirty="0"/>
          </a:p>
        </p:txBody>
      </p:sp>
      <p:sp>
        <p:nvSpPr>
          <p:cNvPr id="3" name="Rounded Rectangle 2"/>
          <p:cNvSpPr/>
          <p:nvPr/>
        </p:nvSpPr>
        <p:spPr>
          <a:xfrm>
            <a:off x="107504" y="5805264"/>
            <a:ext cx="89289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b="1" i="1" dirty="0"/>
              <a:t>Stretch and Challenge- can you give reasons for your answers?                                                                             </a:t>
            </a:r>
          </a:p>
          <a:p>
            <a:pPr algn="ctr"/>
            <a:endParaRPr lang="en-GB" sz="1200" b="1" i="1" dirty="0"/>
          </a:p>
          <a:p>
            <a:pPr algn="ctr"/>
            <a:endParaRPr lang="en-GB" sz="1200" b="1" i="1" dirty="0"/>
          </a:p>
          <a:p>
            <a:pPr algn="ctr"/>
            <a:endParaRPr lang="en-GB" sz="1200" b="1" i="1" dirty="0"/>
          </a:p>
        </p:txBody>
      </p:sp>
    </p:spTree>
    <p:extLst>
      <p:ext uri="{BB962C8B-B14F-4D97-AF65-F5344CB8AC3E}">
        <p14:creationId xmlns:p14="http://schemas.microsoft.com/office/powerpoint/2010/main" val="261870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FF66CC"/>
          </a:solidFill>
        </p:spPr>
        <p:txBody>
          <a:bodyPr>
            <a:normAutofit/>
          </a:bodyPr>
          <a:lstStyle/>
          <a:p>
            <a:r>
              <a:rPr lang="en-GB" dirty="0">
                <a:solidFill>
                  <a:schemeClr val="tx1"/>
                </a:solidFill>
              </a:rPr>
              <a:t>Causes</a:t>
            </a:r>
            <a:br>
              <a:rPr lang="en-GB" dirty="0">
                <a:solidFill>
                  <a:schemeClr val="tx1"/>
                </a:solidFill>
              </a:rPr>
            </a:br>
            <a:endParaRPr lang="en-GB" dirty="0">
              <a:solidFill>
                <a:schemeClr val="tx1"/>
              </a:solidFill>
            </a:endParaRPr>
          </a:p>
        </p:txBody>
      </p:sp>
      <p:sp>
        <p:nvSpPr>
          <p:cNvPr id="5" name="Oval 4"/>
          <p:cNvSpPr/>
          <p:nvPr/>
        </p:nvSpPr>
        <p:spPr>
          <a:xfrm>
            <a:off x="3034145" y="2996952"/>
            <a:ext cx="3643746" cy="14401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t>Environment </a:t>
            </a:r>
          </a:p>
        </p:txBody>
      </p:sp>
      <p:cxnSp>
        <p:nvCxnSpPr>
          <p:cNvPr id="7" name="Straight Arrow Connector 6"/>
          <p:cNvCxnSpPr>
            <a:cxnSpLocks/>
          </p:cNvCxnSpPr>
          <p:nvPr/>
        </p:nvCxnSpPr>
        <p:spPr>
          <a:xfrm flipV="1">
            <a:off x="6567055" y="2884285"/>
            <a:ext cx="542884" cy="400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771800" y="2816932"/>
            <a:ext cx="720080"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131840" y="4293096"/>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0152" y="4437112"/>
            <a:ext cx="468052"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475656" y="1700808"/>
            <a:ext cx="1872208" cy="9721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Content Placeholder 14"/>
          <p:cNvSpPr>
            <a:spLocks noGrp="1"/>
          </p:cNvSpPr>
          <p:nvPr>
            <p:ph idx="1"/>
          </p:nvPr>
        </p:nvSpPr>
        <p:spPr>
          <a:xfrm>
            <a:off x="5796136" y="1700809"/>
            <a:ext cx="2338418" cy="11161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buNone/>
            </a:pPr>
            <a:endParaRPr lang="en-GB" dirty="0"/>
          </a:p>
        </p:txBody>
      </p:sp>
      <p:sp>
        <p:nvSpPr>
          <p:cNvPr id="16" name="Oval 15"/>
          <p:cNvSpPr/>
          <p:nvPr/>
        </p:nvSpPr>
        <p:spPr>
          <a:xfrm>
            <a:off x="1006245" y="4339202"/>
            <a:ext cx="2160240"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Oval 16"/>
          <p:cNvSpPr/>
          <p:nvPr/>
        </p:nvSpPr>
        <p:spPr>
          <a:xfrm>
            <a:off x="5940152" y="4915266"/>
            <a:ext cx="2232248"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00" b="1" dirty="0"/>
          </a:p>
        </p:txBody>
      </p:sp>
      <p:sp>
        <p:nvSpPr>
          <p:cNvPr id="3" name="Rounded Rectangle 2"/>
          <p:cNvSpPr/>
          <p:nvPr/>
        </p:nvSpPr>
        <p:spPr>
          <a:xfrm>
            <a:off x="107504" y="5805264"/>
            <a:ext cx="892899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b="1" i="1" dirty="0"/>
              <a:t>Stretch and Challenge- can you give reasons for your answers?                                            </a:t>
            </a:r>
          </a:p>
          <a:p>
            <a:pPr algn="ctr"/>
            <a:endParaRPr lang="en-GB" sz="1200" b="1" i="1" dirty="0"/>
          </a:p>
          <a:p>
            <a:pPr algn="ctr"/>
            <a:endParaRPr lang="en-GB" sz="1200" b="1" i="1" dirty="0"/>
          </a:p>
          <a:p>
            <a:pPr algn="ctr"/>
            <a:endParaRPr lang="en-GB" sz="1200" b="1" i="1" dirty="0"/>
          </a:p>
        </p:txBody>
      </p:sp>
    </p:spTree>
    <p:extLst>
      <p:ext uri="{BB962C8B-B14F-4D97-AF65-F5344CB8AC3E}">
        <p14:creationId xmlns:p14="http://schemas.microsoft.com/office/powerpoint/2010/main" val="161839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1268413"/>
            <a:ext cx="8229600" cy="863600"/>
          </a:xfrm>
        </p:spPr>
        <p:txBody>
          <a:bodyPr/>
          <a:lstStyle/>
          <a:p>
            <a:r>
              <a:rPr lang="en-US" altLang="en-US" sz="3200" dirty="0">
                <a:latin typeface="Arial" charset="0"/>
                <a:cs typeface="Arial" charset="0"/>
              </a:rPr>
              <a:t>Causative factors in physiological disorders</a:t>
            </a:r>
            <a:endParaRPr lang="en-GB" altLang="en-US" sz="3200" dirty="0">
              <a:latin typeface="Arial" charset="0"/>
              <a:cs typeface="Arial" charset="0"/>
            </a:endParaRPr>
          </a:p>
        </p:txBody>
      </p:sp>
      <p:sp>
        <p:nvSpPr>
          <p:cNvPr id="28675" name="Content Placeholder 2"/>
          <p:cNvSpPr>
            <a:spLocks noGrp="1"/>
          </p:cNvSpPr>
          <p:nvPr>
            <p:ph idx="1"/>
          </p:nvPr>
        </p:nvSpPr>
        <p:spPr>
          <a:xfrm>
            <a:off x="468313" y="2195513"/>
            <a:ext cx="8207375" cy="3878262"/>
          </a:xfrm>
        </p:spPr>
        <p:txBody>
          <a:bodyPr/>
          <a:lstStyle/>
          <a:p>
            <a:pPr marL="114300" indent="0">
              <a:buFont typeface="Wingdings" pitchFamily="2" charset="2"/>
              <a:buNone/>
              <a:defRPr/>
            </a:pPr>
            <a:r>
              <a:rPr lang="en-US" sz="2000" b="1" i="1" dirty="0">
                <a:solidFill>
                  <a:srgbClr val="0000FF"/>
                </a:solidFill>
              </a:rPr>
              <a:t>Aetiology</a:t>
            </a:r>
            <a:r>
              <a:rPr lang="en-US" sz="2000" dirty="0"/>
              <a:t> is the medical term for the causation of disease or conditions (from the Greek word </a:t>
            </a:r>
            <a:r>
              <a:rPr lang="en-US" sz="2000" i="1" dirty="0"/>
              <a:t>‘aitia’ </a:t>
            </a:r>
            <a:r>
              <a:rPr lang="en-US" sz="2000" dirty="0"/>
              <a:t>meaning ‘a cause’)</a:t>
            </a:r>
          </a:p>
          <a:p>
            <a:pPr marL="114300" indent="0">
              <a:buFont typeface="Wingdings" pitchFamily="2" charset="2"/>
              <a:buNone/>
              <a:defRPr/>
            </a:pPr>
            <a:endParaRPr lang="en-US" sz="2000" dirty="0"/>
          </a:p>
          <a:p>
            <a:pPr marL="114300" indent="0">
              <a:buFont typeface="Wingdings" pitchFamily="2" charset="2"/>
              <a:buNone/>
              <a:defRPr/>
            </a:pPr>
            <a:r>
              <a:rPr lang="en-US" sz="2000" dirty="0"/>
              <a:t>Physiological disorders can be caused by a variety of factors including:</a:t>
            </a:r>
          </a:p>
          <a:p>
            <a:pPr>
              <a:defRPr/>
            </a:pPr>
            <a:r>
              <a:rPr lang="en-US" sz="2000" dirty="0"/>
              <a:t>Inherited traits</a:t>
            </a:r>
          </a:p>
          <a:p>
            <a:pPr>
              <a:defRPr/>
            </a:pPr>
            <a:r>
              <a:rPr lang="en-US" sz="2000" dirty="0"/>
              <a:t>Lifestyle choices</a:t>
            </a:r>
          </a:p>
          <a:p>
            <a:pPr>
              <a:defRPr/>
            </a:pPr>
            <a:r>
              <a:rPr lang="en-US" sz="2000" dirty="0"/>
              <a:t>Diet</a:t>
            </a:r>
          </a:p>
          <a:p>
            <a:pPr>
              <a:defRPr/>
            </a:pPr>
            <a:r>
              <a:rPr lang="en-US" sz="2000" dirty="0"/>
              <a:t>Environment</a:t>
            </a:r>
          </a:p>
          <a:p>
            <a:pPr>
              <a:defRPr/>
            </a:pPr>
            <a:r>
              <a:rPr lang="en-US" sz="2000" dirty="0"/>
              <a:t>Socio-economic factors. </a:t>
            </a:r>
          </a:p>
          <a:p>
            <a:pPr marL="0" indent="0">
              <a:buFont typeface="Wingdings" pitchFamily="2" charset="2"/>
              <a:buNone/>
              <a:defRPr/>
            </a:pP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Arial" charset="0"/>
              </a:rPr>
              <a:t>© Pearson Education Ltd 2016. Copying permitted for purchasing institution only.</a:t>
            </a: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Tree>
  </p:cSld>
  <p:clrMapOvr>
    <a:masterClrMapping/>
  </p:clrMapOvr>
  <p:transition>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623"/>
            <a:ext cx="9144000" cy="762000"/>
          </a:xfrm>
        </p:spPr>
        <p:txBody>
          <a:bodyPr>
            <a:noAutofit/>
          </a:bodyPr>
          <a:lstStyle/>
          <a:p>
            <a:pPr algn="ctr"/>
            <a:r>
              <a:rPr lang="en-GB" b="1" u="sng" dirty="0"/>
              <a:t>Assignment 1</a:t>
            </a:r>
            <a:r>
              <a:rPr lang="en-GB" b="1" dirty="0"/>
              <a:t>: </a:t>
            </a:r>
            <a:br>
              <a:rPr lang="en-GB" b="1" dirty="0"/>
            </a:br>
            <a:r>
              <a:rPr lang="en-GB" dirty="0"/>
              <a:t>Physiological disorders-investigations, treatment and care</a:t>
            </a:r>
            <a:endParaRPr lang="en-GB" b="1" dirty="0"/>
          </a:p>
        </p:txBody>
      </p:sp>
      <p:sp>
        <p:nvSpPr>
          <p:cNvPr id="4" name="Rectangle 3"/>
          <p:cNvSpPr/>
          <p:nvPr/>
        </p:nvSpPr>
        <p:spPr>
          <a:xfrm>
            <a:off x="300793" y="2305615"/>
            <a:ext cx="3296650" cy="2554545"/>
          </a:xfrm>
          <a:prstGeom prst="rect">
            <a:avLst/>
          </a:prstGeom>
          <a:solidFill>
            <a:srgbClr val="FFFF00"/>
          </a:solidFill>
        </p:spPr>
        <p:txBody>
          <a:bodyPr wrap="square">
            <a:spAutoFit/>
          </a:bodyPr>
          <a:lstStyle/>
          <a:p>
            <a:r>
              <a:rPr lang="en-GB" sz="2000" b="1" dirty="0">
                <a:solidFill>
                  <a:sysClr val="windowText" lastClr="000000"/>
                </a:solidFill>
              </a:rPr>
              <a:t>Learning Aim A</a:t>
            </a:r>
            <a:r>
              <a:rPr lang="en-GB" sz="2000" dirty="0">
                <a:solidFill>
                  <a:sysClr val="windowText" lastClr="000000"/>
                </a:solidFill>
              </a:rPr>
              <a:t>: Types of physiological disorders and effects on body systems and functions</a:t>
            </a:r>
          </a:p>
          <a:p>
            <a:pPr marL="342900" indent="-342900">
              <a:buFont typeface="Arial" panose="020B0604020202020204" pitchFamily="34" charset="0"/>
              <a:buChar char="•"/>
            </a:pPr>
            <a:r>
              <a:rPr lang="en-GB" sz="2000" dirty="0">
                <a:solidFill>
                  <a:sysClr val="windowText" lastClr="000000"/>
                </a:solidFill>
              </a:rPr>
              <a:t>Causes of physiological disorders</a:t>
            </a:r>
          </a:p>
          <a:p>
            <a:pPr marL="342900" indent="-342900">
              <a:buFont typeface="Arial" panose="020B0604020202020204" pitchFamily="34" charset="0"/>
              <a:buChar char="•"/>
            </a:pPr>
            <a:r>
              <a:rPr lang="en-GB" sz="2000" dirty="0">
                <a:solidFill>
                  <a:sysClr val="windowText" lastClr="000000"/>
                </a:solidFill>
              </a:rPr>
              <a:t>Signs and symptoms of physiological disorders</a:t>
            </a:r>
          </a:p>
        </p:txBody>
      </p:sp>
      <p:sp>
        <p:nvSpPr>
          <p:cNvPr id="5" name="Rectangle 4"/>
          <p:cNvSpPr/>
          <p:nvPr/>
        </p:nvSpPr>
        <p:spPr>
          <a:xfrm>
            <a:off x="3597443" y="3827276"/>
            <a:ext cx="2863516" cy="2862322"/>
          </a:xfrm>
          <a:prstGeom prst="rect">
            <a:avLst/>
          </a:prstGeom>
          <a:solidFill>
            <a:srgbClr val="00B0F0"/>
          </a:solidFill>
        </p:spPr>
        <p:txBody>
          <a:bodyPr wrap="square">
            <a:spAutoFit/>
          </a:bodyPr>
          <a:lstStyle/>
          <a:p>
            <a:r>
              <a:rPr lang="en-GB" sz="2000" b="1" dirty="0"/>
              <a:t>Learning Aim B: </a:t>
            </a:r>
            <a:r>
              <a:rPr lang="en-GB" sz="2000" dirty="0"/>
              <a:t>Investigative procedures for physiological disorders</a:t>
            </a:r>
          </a:p>
          <a:p>
            <a:pPr marL="342900" indent="-342900">
              <a:buFont typeface="Arial" panose="020B0604020202020204" pitchFamily="34" charset="0"/>
              <a:buChar char="•"/>
            </a:pPr>
            <a:r>
              <a:rPr lang="en-GB" sz="2000" b="1" dirty="0"/>
              <a:t> </a:t>
            </a:r>
            <a:r>
              <a:rPr lang="en-GB" sz="2000" dirty="0"/>
              <a:t>Diagnostic procedures for physiological disorders</a:t>
            </a:r>
          </a:p>
        </p:txBody>
      </p:sp>
      <p:sp>
        <p:nvSpPr>
          <p:cNvPr id="6" name="Rectangle 5"/>
          <p:cNvSpPr/>
          <p:nvPr/>
        </p:nvSpPr>
        <p:spPr>
          <a:xfrm>
            <a:off x="6460959" y="2305615"/>
            <a:ext cx="2430744" cy="2246769"/>
          </a:xfrm>
          <a:prstGeom prst="rect">
            <a:avLst/>
          </a:prstGeom>
          <a:solidFill>
            <a:srgbClr val="FF99FF"/>
          </a:solidFill>
        </p:spPr>
        <p:txBody>
          <a:bodyPr wrap="square">
            <a:spAutoFit/>
          </a:bodyPr>
          <a:lstStyle/>
          <a:p>
            <a:r>
              <a:rPr lang="en-GB" sz="2000" b="1" dirty="0"/>
              <a:t>Learning Aim C: </a:t>
            </a:r>
            <a:r>
              <a:rPr lang="en-GB" sz="2000" dirty="0"/>
              <a:t>Provision of treatment and support</a:t>
            </a:r>
          </a:p>
          <a:p>
            <a:pPr marL="342900" indent="-342900">
              <a:buFont typeface="Arial" panose="020B0604020202020204" pitchFamily="34" charset="0"/>
              <a:buChar char="•"/>
            </a:pPr>
            <a:r>
              <a:rPr lang="en-GB" sz="2000" dirty="0"/>
              <a:t>Types of carers and care settings</a:t>
            </a:r>
          </a:p>
        </p:txBody>
      </p:sp>
    </p:spTree>
    <p:extLst>
      <p:ext uri="{BB962C8B-B14F-4D97-AF65-F5344CB8AC3E}">
        <p14:creationId xmlns:p14="http://schemas.microsoft.com/office/powerpoint/2010/main" val="1787743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195388"/>
            <a:ext cx="8229600" cy="863600"/>
          </a:xfrm>
        </p:spPr>
        <p:txBody>
          <a:bodyPr/>
          <a:lstStyle/>
          <a:p>
            <a:r>
              <a:rPr lang="en-US" altLang="en-US" sz="3200" dirty="0">
                <a:latin typeface="Arial" charset="0"/>
                <a:cs typeface="Arial" charset="0"/>
              </a:rPr>
              <a:t>Causative factors in physiological disorders</a:t>
            </a:r>
            <a:endParaRPr lang="en-GB" altLang="en-US" sz="3200" dirty="0">
              <a:latin typeface="Arial" charset="0"/>
              <a:cs typeface="Arial" charset="0"/>
            </a:endParaRPr>
          </a:p>
        </p:txBody>
      </p:sp>
      <p:sp>
        <p:nvSpPr>
          <p:cNvPr id="3" name="Content Placeholder 2"/>
          <p:cNvSpPr>
            <a:spLocks noGrp="1"/>
          </p:cNvSpPr>
          <p:nvPr>
            <p:ph idx="1"/>
          </p:nvPr>
        </p:nvSpPr>
        <p:spPr>
          <a:xfrm>
            <a:off x="468313" y="2195513"/>
            <a:ext cx="8207375" cy="3878262"/>
          </a:xfrm>
        </p:spPr>
        <p:txBody>
          <a:bodyPr/>
          <a:lstStyle/>
          <a:p>
            <a:pPr marL="114300" indent="0" algn="ctr">
              <a:buFont typeface="Wingdings" pitchFamily="2" charset="2"/>
              <a:buNone/>
              <a:defRPr/>
            </a:pPr>
            <a:r>
              <a:rPr lang="en-US" sz="1800" b="1" i="1" dirty="0"/>
              <a:t>Genetics and inherited traits</a:t>
            </a:r>
          </a:p>
          <a:p>
            <a:pPr marL="114300" indent="0">
              <a:buFont typeface="Wingdings" pitchFamily="2" charset="2"/>
              <a:buNone/>
              <a:defRPr/>
            </a:pPr>
            <a:r>
              <a:rPr lang="en-US" sz="1600" dirty="0"/>
              <a:t>Chromosomes contain the genes you inherit from your parents. </a:t>
            </a:r>
          </a:p>
          <a:p>
            <a:pPr marL="114300" indent="0">
              <a:buFont typeface="Wingdings" pitchFamily="2" charset="2"/>
              <a:buNone/>
              <a:defRPr/>
            </a:pPr>
            <a:r>
              <a:rPr lang="en-US" sz="1600" dirty="0"/>
              <a:t>There are different forms of the same gene – called alleles, and some are more dominant than others. The different forms of genes are caused by mutations (changes) in the DNA code. For example, for the gene that determines eye colour, you may inherit a brown allele from your mother and a blue allele from your father. Then you will have brown eyes because brown is the dominant allele. </a:t>
            </a:r>
          </a:p>
          <a:p>
            <a:pPr marL="114300" indent="0">
              <a:buFont typeface="Wingdings" pitchFamily="2" charset="2"/>
              <a:buNone/>
              <a:defRPr/>
            </a:pPr>
            <a:r>
              <a:rPr lang="en-US" sz="1600" dirty="0"/>
              <a:t>The same is true for medical conditions. There may be a faulty version of a gene that results in a medical condition, and a normal version that may not cause health problems. </a:t>
            </a:r>
          </a:p>
          <a:p>
            <a:pPr marL="114300" indent="0">
              <a:buFont typeface="Wingdings" pitchFamily="2" charset="2"/>
              <a:buNone/>
              <a:defRPr/>
            </a:pPr>
            <a:r>
              <a:rPr lang="en-US" sz="1600" dirty="0"/>
              <a:t>Examples of physiological conditions that can be caused by an inherited trait include:</a:t>
            </a:r>
          </a:p>
          <a:p>
            <a:pPr>
              <a:buFont typeface="Wingdings" charset="2"/>
              <a:buChar char="§"/>
              <a:defRPr/>
            </a:pPr>
            <a:r>
              <a:rPr lang="en-US" sz="1600" dirty="0"/>
              <a:t>Cystic fibrosis</a:t>
            </a:r>
          </a:p>
          <a:p>
            <a:pPr>
              <a:buFont typeface="Wingdings" charset="2"/>
              <a:buChar char="§"/>
              <a:defRPr/>
            </a:pPr>
            <a:r>
              <a:rPr lang="en-US" sz="1600" dirty="0"/>
              <a:t>Sickle cell anaemia</a:t>
            </a:r>
          </a:p>
          <a:p>
            <a:pPr>
              <a:buFont typeface="Wingdings" charset="2"/>
              <a:buChar char="§"/>
              <a:defRPr/>
            </a:pPr>
            <a:r>
              <a:rPr lang="en-US" sz="1600" dirty="0"/>
              <a:t>Thalassaemia.</a:t>
            </a:r>
          </a:p>
          <a:p>
            <a:pPr marL="0" indent="0">
              <a:buFont typeface="Wingdings" pitchFamily="2" charset="2"/>
              <a:buNone/>
              <a:defRPr/>
            </a:pPr>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Arial" charset="0"/>
              </a:rPr>
              <a:t>© Pearson Education Ltd 2016. Copying permitted for purchasing institution only.</a:t>
            </a: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Tree>
  </p:cSld>
  <p:clrMapOvr>
    <a:masterClrMapping/>
  </p:clrMapOvr>
  <p:transition>
    <p:sndAc>
      <p:stSnd>
        <p:snd r:embed="rId2" name="click.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195388"/>
            <a:ext cx="8229600" cy="863600"/>
          </a:xfrm>
        </p:spPr>
        <p:txBody>
          <a:bodyPr/>
          <a:lstStyle/>
          <a:p>
            <a:r>
              <a:rPr lang="en-US" altLang="en-US" sz="3200" dirty="0">
                <a:latin typeface="Arial" charset="0"/>
                <a:cs typeface="Arial" charset="0"/>
              </a:rPr>
              <a:t>Causative factors in physiological disorders</a:t>
            </a:r>
            <a:endParaRPr lang="en-GB" altLang="en-US" dirty="0">
              <a:latin typeface="Arial" charset="0"/>
              <a:cs typeface="Arial" charset="0"/>
            </a:endParaRPr>
          </a:p>
        </p:txBody>
      </p:sp>
      <p:sp>
        <p:nvSpPr>
          <p:cNvPr id="3" name="Content Placeholder 2"/>
          <p:cNvSpPr>
            <a:spLocks noGrp="1"/>
          </p:cNvSpPr>
          <p:nvPr>
            <p:ph idx="1"/>
          </p:nvPr>
        </p:nvSpPr>
        <p:spPr>
          <a:xfrm>
            <a:off x="468313" y="2195513"/>
            <a:ext cx="8207375" cy="3878262"/>
          </a:xfrm>
        </p:spPr>
        <p:txBody>
          <a:bodyPr/>
          <a:lstStyle/>
          <a:p>
            <a:pPr marL="114300" indent="0" algn="ctr">
              <a:buFont typeface="Wingdings" pitchFamily="2" charset="2"/>
              <a:buNone/>
              <a:defRPr/>
            </a:pPr>
            <a:r>
              <a:rPr lang="en-US" sz="2200" b="1" i="1" dirty="0"/>
              <a:t>Lifestyle choices</a:t>
            </a:r>
          </a:p>
          <a:p>
            <a:pPr marL="114300" indent="0">
              <a:buFont typeface="Wingdings" pitchFamily="2" charset="2"/>
              <a:buNone/>
              <a:defRPr/>
            </a:pPr>
            <a:r>
              <a:rPr lang="en-US" sz="2200" dirty="0"/>
              <a:t>Many physiological disorders can be caused or influenced by lifestyle choices. For example:</a:t>
            </a:r>
          </a:p>
          <a:p>
            <a:pPr eaLnBrk="1" fontAlgn="auto" hangingPunct="1">
              <a:spcBef>
                <a:spcPts val="0"/>
              </a:spcBef>
              <a:spcAft>
                <a:spcPts val="0"/>
              </a:spcAft>
              <a:defRPr/>
            </a:pPr>
            <a:r>
              <a:rPr lang="en-US" sz="2200" dirty="0"/>
              <a:t>Smoking cigarettes – associated with coronary heart disease (through </a:t>
            </a:r>
            <a:r>
              <a:rPr lang="en-US" sz="2200" b="1" i="1" dirty="0">
                <a:solidFill>
                  <a:srgbClr val="0000FF"/>
                </a:solidFill>
              </a:rPr>
              <a:t>atherosclerosis</a:t>
            </a:r>
            <a:r>
              <a:rPr lang="en-US" sz="2200" dirty="0"/>
              <a:t>), lung cancer, chronic obstructive pulmonary disease (COPD).</a:t>
            </a:r>
          </a:p>
          <a:p>
            <a:pPr eaLnBrk="1" fontAlgn="auto" hangingPunct="1">
              <a:spcBef>
                <a:spcPts val="0"/>
              </a:spcBef>
              <a:spcAft>
                <a:spcPts val="0"/>
              </a:spcAft>
              <a:defRPr/>
            </a:pPr>
            <a:r>
              <a:rPr lang="en-US" sz="2200" dirty="0"/>
              <a:t>Alcohol misuse - associated with coronary heart disease, liver disease, breast and bowel cancer.</a:t>
            </a:r>
          </a:p>
          <a:p>
            <a:pPr eaLnBrk="1" fontAlgn="auto" hangingPunct="1">
              <a:spcBef>
                <a:spcPts val="0"/>
              </a:spcBef>
              <a:spcAft>
                <a:spcPts val="0"/>
              </a:spcAft>
              <a:defRPr/>
            </a:pPr>
            <a:r>
              <a:rPr lang="en-US" sz="2200" dirty="0"/>
              <a:t>Unhealthy diet (excess fat, salt and sugar) - associated with type 2 diabetes, high blood pressure, and coronary heart disease.</a:t>
            </a:r>
          </a:p>
          <a:p>
            <a:pPr marL="0" indent="0" eaLnBrk="1" fontAlgn="auto" hangingPunct="1">
              <a:spcBef>
                <a:spcPts val="0"/>
              </a:spcBef>
              <a:spcAft>
                <a:spcPts val="0"/>
              </a:spcAft>
              <a:buFont typeface="Wingdings" pitchFamily="2" charset="2"/>
              <a:buNone/>
              <a:defRPr/>
            </a:pPr>
            <a:endParaRPr lang="en-US" dirty="0"/>
          </a:p>
          <a:p>
            <a:pPr marL="0" indent="0" eaLnBrk="1" fontAlgn="auto" hangingPunct="1">
              <a:spcBef>
                <a:spcPts val="0"/>
              </a:spcBef>
              <a:spcAft>
                <a:spcPts val="0"/>
              </a:spcAft>
              <a:buFont typeface="Wingdings" pitchFamily="2" charset="2"/>
              <a:buNone/>
              <a:defRPr/>
            </a:pPr>
            <a:endParaRPr lang="en-US" dirty="0"/>
          </a:p>
          <a:p>
            <a:pPr marL="0" indent="0" eaLnBrk="1" fontAlgn="auto" hangingPunct="1">
              <a:spcBef>
                <a:spcPts val="0"/>
              </a:spcBef>
              <a:spcAft>
                <a:spcPts val="0"/>
              </a:spcAft>
              <a:buFont typeface="Wingdings" pitchFamily="2" charset="2"/>
              <a:buNone/>
              <a:defRPr/>
            </a:pPr>
            <a:endParaRPr lang="en-US" dirty="0"/>
          </a:p>
          <a:p>
            <a:pPr marL="0" indent="0">
              <a:buFont typeface="Wingdings" pitchFamily="2" charset="2"/>
              <a:buNone/>
              <a:defRPr/>
            </a:pPr>
            <a:endParaRPr lang="en-US" dirty="0"/>
          </a:p>
          <a:p>
            <a:pPr marL="0" indent="0">
              <a:buFont typeface="Wingdings" pitchFamily="2" charset="2"/>
              <a:buNone/>
              <a:defRPr/>
            </a:pPr>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Arial" charset="0"/>
              </a:rPr>
              <a:t>© Pearson Education Ltd 2016. Copying permitted for purchasing institution only.</a:t>
            </a: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Tree>
  </p:cSld>
  <p:clrMapOvr>
    <a:masterClrMapping/>
  </p:clrMapOvr>
  <p:transition>
    <p:sndAc>
      <p:stSnd>
        <p:snd r:embed="rId2" name="click.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195388"/>
            <a:ext cx="8229600" cy="863600"/>
          </a:xfrm>
        </p:spPr>
        <p:txBody>
          <a:bodyPr/>
          <a:lstStyle/>
          <a:p>
            <a:r>
              <a:rPr lang="en-US" altLang="en-US" sz="3200" dirty="0">
                <a:latin typeface="Arial" charset="0"/>
                <a:cs typeface="Arial" charset="0"/>
              </a:rPr>
              <a:t>Causative factors in physiological disorders</a:t>
            </a:r>
            <a:endParaRPr lang="en-GB" altLang="en-US" sz="3200" dirty="0">
              <a:latin typeface="Arial" charset="0"/>
              <a:cs typeface="Arial" charset="0"/>
            </a:endParaRPr>
          </a:p>
        </p:txBody>
      </p:sp>
      <p:sp>
        <p:nvSpPr>
          <p:cNvPr id="3" name="Content Placeholder 2"/>
          <p:cNvSpPr>
            <a:spLocks noGrp="1"/>
          </p:cNvSpPr>
          <p:nvPr>
            <p:ph idx="1"/>
          </p:nvPr>
        </p:nvSpPr>
        <p:spPr>
          <a:xfrm>
            <a:off x="468313" y="2195513"/>
            <a:ext cx="8207375" cy="3878262"/>
          </a:xfrm>
        </p:spPr>
        <p:txBody>
          <a:bodyPr/>
          <a:lstStyle/>
          <a:p>
            <a:pPr marL="114300" indent="0" algn="ctr">
              <a:buFont typeface="Wingdings" pitchFamily="2" charset="2"/>
              <a:buNone/>
              <a:defRPr/>
            </a:pPr>
            <a:r>
              <a:rPr lang="en-US" b="1" i="1" dirty="0"/>
              <a:t>Environmental factors</a:t>
            </a:r>
          </a:p>
          <a:p>
            <a:pPr marL="114300" indent="0">
              <a:buFont typeface="Wingdings" pitchFamily="2" charset="2"/>
              <a:buNone/>
              <a:defRPr/>
            </a:pPr>
            <a:r>
              <a:rPr lang="en-US" sz="2200" dirty="0"/>
              <a:t>Many physiological disorders can be caused by or influenced by environmental factors. For example:</a:t>
            </a:r>
          </a:p>
          <a:p>
            <a:pPr marL="457200">
              <a:defRPr/>
            </a:pPr>
            <a:r>
              <a:rPr lang="en-US" sz="2200" dirty="0"/>
              <a:t>Unprotected exposure to UV light (sunlight or sunbeds) – associated with melanoma (skin cancer).</a:t>
            </a:r>
          </a:p>
          <a:p>
            <a:pPr marL="457200">
              <a:defRPr/>
            </a:pPr>
            <a:r>
              <a:rPr lang="en-US" sz="2200" dirty="0"/>
              <a:t>Overcrowded, cold or damp housing conditions – associated with respiratory conditions such as asthma.</a:t>
            </a:r>
          </a:p>
          <a:p>
            <a:pPr marL="457200">
              <a:defRPr/>
            </a:pPr>
            <a:r>
              <a:rPr lang="en-US" sz="2200" dirty="0"/>
              <a:t>Working environment – associated with stress-related conditions, such as anxiety and depression.</a:t>
            </a:r>
          </a:p>
          <a:p>
            <a:pPr marL="114300" indent="0">
              <a:buFont typeface="Wingdings" pitchFamily="2" charset="2"/>
              <a:buNone/>
              <a:defRPr/>
            </a:pPr>
            <a:endParaRPr lang="en-US" sz="2200" dirty="0"/>
          </a:p>
          <a:p>
            <a:pPr marL="114300" indent="0">
              <a:buFont typeface="Wingdings" pitchFamily="2" charset="2"/>
              <a:buNone/>
              <a:defRPr/>
            </a:pPr>
            <a:endParaRPr lang="en-US" dirty="0"/>
          </a:p>
          <a:p>
            <a:pPr marL="114300" indent="0">
              <a:buFont typeface="Wingdings" pitchFamily="2" charset="2"/>
              <a:buNone/>
              <a:defRPr/>
            </a:pPr>
            <a:endParaRPr lang="en-US" dirty="0"/>
          </a:p>
          <a:p>
            <a:pPr marL="114300" indent="0">
              <a:buFont typeface="Wingdings" pitchFamily="2" charset="2"/>
              <a:buNone/>
              <a:defRPr/>
            </a:pPr>
            <a:endParaRPr lang="en-US" dirty="0"/>
          </a:p>
          <a:p>
            <a:pPr marL="0" indent="0">
              <a:buFont typeface="Wingdings" pitchFamily="2" charset="2"/>
              <a:buNone/>
              <a:defRPr/>
            </a:pPr>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Arial" charset="0"/>
              </a:rPr>
              <a:t>© Pearson Education Ltd 2016. Copying permitted for purchasing institution only.</a:t>
            </a: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Tree>
  </p:cSld>
  <p:clrMapOvr>
    <a:masterClrMapping/>
  </p:clrMapOvr>
  <p:transition>
    <p:sndAc>
      <p:stSnd>
        <p:snd r:embed="rId2" name="click.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normAutofit/>
          </a:bodyPr>
          <a:lstStyle/>
          <a:p>
            <a:r>
              <a:rPr lang="en-GB" dirty="0">
                <a:solidFill>
                  <a:schemeClr val="tx1"/>
                </a:solidFill>
              </a:rPr>
              <a:t>Identify Signs and Symptoms of Physiological Disorders</a:t>
            </a:r>
          </a:p>
        </p:txBody>
      </p:sp>
      <p:sp>
        <p:nvSpPr>
          <p:cNvPr id="3" name="Content Placeholder 2"/>
          <p:cNvSpPr>
            <a:spLocks noGrp="1"/>
          </p:cNvSpPr>
          <p:nvPr>
            <p:ph idx="1"/>
          </p:nvPr>
        </p:nvSpPr>
        <p:spPr/>
        <p:txBody>
          <a:bodyPr>
            <a:normAutofit/>
          </a:bodyPr>
          <a:lstStyle/>
          <a:p>
            <a:pPr marL="0" indent="0">
              <a:buNone/>
            </a:pPr>
            <a:r>
              <a:rPr lang="en-GB" sz="2800" b="1" dirty="0"/>
              <a:t>	Signs                      Symptoms </a:t>
            </a:r>
          </a:p>
        </p:txBody>
      </p:sp>
      <p:cxnSp>
        <p:nvCxnSpPr>
          <p:cNvPr id="5" name="Straight Connector 4"/>
          <p:cNvCxnSpPr/>
          <p:nvPr/>
        </p:nvCxnSpPr>
        <p:spPr>
          <a:xfrm>
            <a:off x="4552853" y="1965960"/>
            <a:ext cx="0" cy="489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2450994"/>
            <a:ext cx="8352928"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descr="C:\Users\rroberts7.SCHOOLS\AppData\Local\Microsoft\Windows\Temporary Internet Files\Content.IE5\EAP9D4Z4\200px-Physiology_Norm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266" y="1983402"/>
            <a:ext cx="1853174" cy="8694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roberts7.SCHOOLS\AppData\Local\Microsoft\Windows\Temporary Internet Files\Content.IE5\D3VHZWFC\writing-hand-silhouet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5779851"/>
            <a:ext cx="1056730" cy="105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0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CC"/>
          </a:solidFill>
        </p:spPr>
        <p:txBody>
          <a:bodyPr/>
          <a:lstStyle/>
          <a:p>
            <a:r>
              <a:rPr lang="en-GB" dirty="0">
                <a:solidFill>
                  <a:schemeClr val="tx1"/>
                </a:solidFill>
              </a:rPr>
              <a:t>Signs and Symptoms</a:t>
            </a:r>
          </a:p>
        </p:txBody>
      </p:sp>
      <p:sp>
        <p:nvSpPr>
          <p:cNvPr id="3" name="Content Placeholder 2"/>
          <p:cNvSpPr>
            <a:spLocks noGrp="1"/>
          </p:cNvSpPr>
          <p:nvPr>
            <p:ph idx="1"/>
          </p:nvPr>
        </p:nvSpPr>
        <p:spPr/>
        <p:txBody>
          <a:bodyPr>
            <a:normAutofit/>
          </a:bodyPr>
          <a:lstStyle/>
          <a:p>
            <a:r>
              <a:rPr lang="en-GB" sz="2800" dirty="0"/>
              <a:t>When a diagnosis is made by a doctor; it can be done two ways</a:t>
            </a:r>
          </a:p>
          <a:p>
            <a:r>
              <a:rPr lang="en-GB" sz="2800" dirty="0"/>
              <a:t>When it is based on signs and symptoms it is sometimes called a </a:t>
            </a:r>
            <a:r>
              <a:rPr lang="en-GB" sz="2800" i="1" dirty="0">
                <a:solidFill>
                  <a:srgbClr val="FF0000"/>
                </a:solidFill>
              </a:rPr>
              <a:t>‘clinical diagnosis’</a:t>
            </a:r>
          </a:p>
          <a:p>
            <a:r>
              <a:rPr lang="en-GB" sz="2800" dirty="0"/>
              <a:t>If the signs and symptoms could fit more than one disorder- then a </a:t>
            </a:r>
            <a:r>
              <a:rPr lang="en-GB" sz="2800" i="1" dirty="0">
                <a:solidFill>
                  <a:srgbClr val="FF0000"/>
                </a:solidFill>
              </a:rPr>
              <a:t>‘differential diagnosis’ </a:t>
            </a:r>
            <a:r>
              <a:rPr lang="en-GB" sz="2800" dirty="0"/>
              <a:t>is made</a:t>
            </a:r>
          </a:p>
        </p:txBody>
      </p:sp>
    </p:spTree>
    <p:extLst>
      <p:ext uri="{BB962C8B-B14F-4D97-AF65-F5344CB8AC3E}">
        <p14:creationId xmlns:p14="http://schemas.microsoft.com/office/powerpoint/2010/main" val="42123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195388"/>
            <a:ext cx="8229600" cy="863600"/>
          </a:xfrm>
        </p:spPr>
        <p:txBody>
          <a:bodyPr/>
          <a:lstStyle/>
          <a:p>
            <a:r>
              <a:rPr lang="en-US" altLang="en-US" sz="3200" dirty="0">
                <a:latin typeface="Arial" charset="0"/>
                <a:cs typeface="Arial" charset="0"/>
              </a:rPr>
              <a:t>Signs and symptoms</a:t>
            </a:r>
            <a:endParaRPr lang="en-GB" altLang="en-US" sz="3200" dirty="0">
              <a:latin typeface="Arial" charset="0"/>
              <a:cs typeface="Arial" charset="0"/>
            </a:endParaRPr>
          </a:p>
        </p:txBody>
      </p:sp>
      <p:sp>
        <p:nvSpPr>
          <p:cNvPr id="3" name="Content Placeholder 2"/>
          <p:cNvSpPr>
            <a:spLocks noGrp="1"/>
          </p:cNvSpPr>
          <p:nvPr>
            <p:ph idx="1"/>
          </p:nvPr>
        </p:nvSpPr>
        <p:spPr>
          <a:xfrm>
            <a:off x="468313" y="2195513"/>
            <a:ext cx="8207375" cy="3878262"/>
          </a:xfrm>
        </p:spPr>
        <p:txBody>
          <a:bodyPr/>
          <a:lstStyle/>
          <a:p>
            <a:pPr marL="114300" indent="0">
              <a:buFont typeface="Wingdings" pitchFamily="2" charset="2"/>
              <a:buNone/>
              <a:defRPr/>
            </a:pPr>
            <a:r>
              <a:rPr lang="en-US" sz="2000" dirty="0"/>
              <a:t>Physiological disorders are usually identified through signs and symptoms.</a:t>
            </a:r>
          </a:p>
          <a:p>
            <a:pPr marL="114300" indent="0">
              <a:buFont typeface="Wingdings" pitchFamily="2" charset="2"/>
              <a:buNone/>
              <a:defRPr/>
            </a:pPr>
            <a:endParaRPr lang="en-US" sz="2000" dirty="0"/>
          </a:p>
          <a:p>
            <a:pPr marL="114300" indent="0">
              <a:buFont typeface="Wingdings" pitchFamily="2" charset="2"/>
              <a:buNone/>
              <a:defRPr/>
            </a:pPr>
            <a:r>
              <a:rPr lang="en-US" sz="2000" b="1" i="1" dirty="0">
                <a:solidFill>
                  <a:srgbClr val="0000FF"/>
                </a:solidFill>
              </a:rPr>
              <a:t>Signs </a:t>
            </a:r>
            <a:r>
              <a:rPr lang="en-US" sz="2000" dirty="0"/>
              <a:t>are objective indicators of a condition that can be actually observed. For example:</a:t>
            </a:r>
          </a:p>
          <a:p>
            <a:pPr marL="457200">
              <a:defRPr/>
            </a:pPr>
            <a:r>
              <a:rPr lang="en-US" sz="2000" dirty="0"/>
              <a:t>blood in the stools, a skin rash, swelling, high blood pressure.</a:t>
            </a:r>
          </a:p>
          <a:p>
            <a:pPr marL="114300" indent="0">
              <a:buFont typeface="Wingdings" pitchFamily="2" charset="2"/>
              <a:buNone/>
              <a:defRPr/>
            </a:pPr>
            <a:endParaRPr lang="en-US" sz="2000" dirty="0"/>
          </a:p>
          <a:p>
            <a:pPr marL="114300" indent="0">
              <a:buFont typeface="Wingdings" pitchFamily="2" charset="2"/>
              <a:buNone/>
              <a:defRPr/>
            </a:pPr>
            <a:r>
              <a:rPr lang="en-US" sz="2000" b="1" i="1" dirty="0">
                <a:solidFill>
                  <a:srgbClr val="0000FF"/>
                </a:solidFill>
              </a:rPr>
              <a:t>Symptoms</a:t>
            </a:r>
            <a:r>
              <a:rPr lang="en-US" sz="2000" dirty="0"/>
              <a:t> are subjective indicators of a condition that are experienced by the individual. For  example:</a:t>
            </a:r>
          </a:p>
          <a:p>
            <a:pPr marL="457200">
              <a:defRPr/>
            </a:pPr>
            <a:r>
              <a:rPr lang="en-US" sz="2000" dirty="0"/>
              <a:t>pain, nausea, blurred vision, anxiety, disorientation.</a:t>
            </a:r>
          </a:p>
          <a:p>
            <a:pPr marL="0" indent="0">
              <a:buFont typeface="Wingdings" pitchFamily="2" charset="2"/>
              <a:buNone/>
              <a:defRPr/>
            </a:pPr>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Arial" charset="0"/>
              </a:rPr>
              <a:t>© Pearson Education Ltd 2016. Copying permitted for purchasing institution only.</a:t>
            </a: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Tree>
  </p:cSld>
  <p:clrMapOvr>
    <a:masterClrMapping/>
  </p:clrMapOvr>
  <p:transition>
    <p:sndAc>
      <p:stSnd>
        <p:snd r:embed="rId2" name="click.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955964"/>
          </a:xfrm>
          <a:solidFill>
            <a:srgbClr val="FF66CC"/>
          </a:solidFill>
        </p:spPr>
        <p:txBody>
          <a:bodyPr/>
          <a:lstStyle/>
          <a:p>
            <a:r>
              <a:rPr lang="en-GB" dirty="0">
                <a:solidFill>
                  <a:schemeClr val="tx1"/>
                </a:solidFill>
              </a:rPr>
              <a:t> Signs and Symptoms</a:t>
            </a:r>
          </a:p>
        </p:txBody>
      </p:sp>
      <p:sp>
        <p:nvSpPr>
          <p:cNvPr id="3" name="Content Placeholder 2"/>
          <p:cNvSpPr>
            <a:spLocks noGrp="1"/>
          </p:cNvSpPr>
          <p:nvPr>
            <p:ph idx="1"/>
          </p:nvPr>
        </p:nvSpPr>
        <p:spPr>
          <a:xfrm>
            <a:off x="401782" y="1731818"/>
            <a:ext cx="8285017" cy="4779818"/>
          </a:xfrm>
        </p:spPr>
        <p:txBody>
          <a:bodyPr>
            <a:normAutofit fontScale="25000" lnSpcReduction="20000"/>
          </a:bodyPr>
          <a:lstStyle/>
          <a:p>
            <a:pPr marL="0" indent="0">
              <a:buNone/>
            </a:pPr>
            <a:r>
              <a:rPr lang="en-GB" sz="7200" b="1" u="sng" dirty="0">
                <a:solidFill>
                  <a:schemeClr val="tx1"/>
                </a:solidFill>
              </a:rPr>
              <a:t>Observable Signs</a:t>
            </a:r>
          </a:p>
          <a:p>
            <a:r>
              <a:rPr lang="en-GB" sz="8000" dirty="0">
                <a:solidFill>
                  <a:schemeClr val="tx1"/>
                </a:solidFill>
              </a:rPr>
              <a:t>Rashes</a:t>
            </a:r>
          </a:p>
          <a:p>
            <a:r>
              <a:rPr lang="en-GB" sz="8000" dirty="0">
                <a:solidFill>
                  <a:schemeClr val="tx1"/>
                </a:solidFill>
              </a:rPr>
              <a:t>Swellings</a:t>
            </a:r>
          </a:p>
          <a:p>
            <a:r>
              <a:rPr lang="en-GB" sz="8000" dirty="0">
                <a:solidFill>
                  <a:schemeClr val="tx1"/>
                </a:solidFill>
              </a:rPr>
              <a:t>Sweating/body temperature</a:t>
            </a:r>
          </a:p>
          <a:p>
            <a:r>
              <a:rPr lang="en-GB" sz="8000" dirty="0">
                <a:solidFill>
                  <a:schemeClr val="tx1"/>
                </a:solidFill>
              </a:rPr>
              <a:t>Weight loss/gain</a:t>
            </a:r>
          </a:p>
          <a:p>
            <a:r>
              <a:rPr lang="en-GB" sz="8000" dirty="0">
                <a:solidFill>
                  <a:schemeClr val="tx1"/>
                </a:solidFill>
              </a:rPr>
              <a:t>Changes in skin</a:t>
            </a:r>
          </a:p>
          <a:p>
            <a:pPr marL="0" indent="0">
              <a:buNone/>
            </a:pPr>
            <a:endParaRPr lang="en-GB" sz="8000" dirty="0">
              <a:solidFill>
                <a:schemeClr val="tx1"/>
              </a:solidFill>
            </a:endParaRPr>
          </a:p>
          <a:p>
            <a:pPr marL="0" indent="0">
              <a:buNone/>
            </a:pPr>
            <a:r>
              <a:rPr lang="en-GB" sz="7200" b="1" u="sng" dirty="0">
                <a:solidFill>
                  <a:schemeClr val="tx1"/>
                </a:solidFill>
              </a:rPr>
              <a:t>Symptoms experienced by the individual</a:t>
            </a:r>
          </a:p>
          <a:p>
            <a:r>
              <a:rPr lang="en-GB" sz="8000" dirty="0">
                <a:solidFill>
                  <a:schemeClr val="tx1"/>
                </a:solidFill>
              </a:rPr>
              <a:t>Pain</a:t>
            </a:r>
          </a:p>
          <a:p>
            <a:r>
              <a:rPr lang="en-GB" sz="8000" dirty="0">
                <a:solidFill>
                  <a:schemeClr val="tx1"/>
                </a:solidFill>
              </a:rPr>
              <a:t>Disorientation</a:t>
            </a:r>
          </a:p>
          <a:p>
            <a:r>
              <a:rPr lang="en-GB" sz="8000" dirty="0">
                <a:solidFill>
                  <a:schemeClr val="tx1"/>
                </a:solidFill>
              </a:rPr>
              <a:t>Vomiting</a:t>
            </a:r>
          </a:p>
          <a:p>
            <a:r>
              <a:rPr lang="en-GB" sz="8000" dirty="0">
                <a:solidFill>
                  <a:schemeClr val="tx1"/>
                </a:solidFill>
              </a:rPr>
              <a:t>Changes in bowel habits</a:t>
            </a:r>
          </a:p>
          <a:p>
            <a:r>
              <a:rPr lang="en-GB" sz="8000" dirty="0">
                <a:solidFill>
                  <a:schemeClr val="tx1"/>
                </a:solidFill>
              </a:rPr>
              <a:t>Headaches</a:t>
            </a:r>
          </a:p>
          <a:p>
            <a:r>
              <a:rPr lang="en-GB" sz="8000" dirty="0">
                <a:solidFill>
                  <a:schemeClr val="tx1"/>
                </a:solidFill>
              </a:rPr>
              <a:t>Pins and needles</a:t>
            </a:r>
          </a:p>
          <a:p>
            <a:pPr marL="0" indent="0">
              <a:buNone/>
            </a:pPr>
            <a:endParaRPr lang="en-GB" dirty="0"/>
          </a:p>
          <a:p>
            <a:pPr marL="0" indent="0">
              <a:buNone/>
            </a:pPr>
            <a:endParaRPr lang="en-GB" dirty="0"/>
          </a:p>
          <a:p>
            <a:endParaRPr lang="en-GB" dirty="0"/>
          </a:p>
        </p:txBody>
      </p:sp>
      <p:pic>
        <p:nvPicPr>
          <p:cNvPr id="5122" name="Picture 2" descr="C:\Users\rroberts7.SCHOOLS\AppData\Local\Microsoft\Windows\Temporary Internet Files\Content.IE5\8QH5DAEA\preguntas-social-med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348880"/>
            <a:ext cx="2481064" cy="231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6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a:solidFill>
            <a:srgbClr val="92D050"/>
          </a:solidFill>
        </p:spPr>
        <p:txBody>
          <a:bodyPr>
            <a:normAutofit/>
          </a:bodyPr>
          <a:lstStyle/>
          <a:p>
            <a:r>
              <a:rPr lang="en-GB" b="1" dirty="0">
                <a:solidFill>
                  <a:schemeClr val="tx1"/>
                </a:solidFill>
              </a:rPr>
              <a:t>Genetic inheritance</a:t>
            </a:r>
          </a:p>
        </p:txBody>
      </p:sp>
      <p:sp>
        <p:nvSpPr>
          <p:cNvPr id="3" name="Content Placeholder 2"/>
          <p:cNvSpPr>
            <a:spLocks noGrp="1"/>
          </p:cNvSpPr>
          <p:nvPr>
            <p:ph idx="1"/>
          </p:nvPr>
        </p:nvSpPr>
        <p:spPr>
          <a:xfrm>
            <a:off x="467544" y="1163782"/>
            <a:ext cx="8229600" cy="4270901"/>
          </a:xfrm>
        </p:spPr>
        <p:txBody>
          <a:bodyPr>
            <a:normAutofit/>
          </a:bodyPr>
          <a:lstStyle/>
          <a:p>
            <a:r>
              <a:rPr lang="en-GB" sz="2800" dirty="0">
                <a:solidFill>
                  <a:schemeClr val="tx1"/>
                </a:solidFill>
              </a:rPr>
              <a:t>Dominant allele: Definitely get disease</a:t>
            </a:r>
          </a:p>
          <a:p>
            <a:r>
              <a:rPr lang="en-GB" sz="2800" dirty="0">
                <a:solidFill>
                  <a:schemeClr val="tx1"/>
                </a:solidFill>
              </a:rPr>
              <a:t>Recessive allele: Possibly get disease</a:t>
            </a:r>
          </a:p>
          <a:p>
            <a:r>
              <a:rPr lang="en-GB" sz="2800" dirty="0">
                <a:solidFill>
                  <a:schemeClr val="tx1"/>
                </a:solidFill>
              </a:rPr>
              <a:t>Faulty allele: Susceptible to disease</a:t>
            </a:r>
          </a:p>
        </p:txBody>
      </p:sp>
      <p:pic>
        <p:nvPicPr>
          <p:cNvPr id="1026" name="Picture 2" descr="http://progenity.com/sites/default/files/art-secondary-page/CF_PAGES_INHERITANCE_OF_CF_GRAPHIC.png"/>
          <p:cNvPicPr>
            <a:picLocks noChangeAspect="1" noChangeArrowheads="1"/>
          </p:cNvPicPr>
          <p:nvPr/>
        </p:nvPicPr>
        <p:blipFill>
          <a:blip r:embed="rId2" cstate="print"/>
          <a:srcRect/>
          <a:stretch>
            <a:fillRect/>
          </a:stretch>
        </p:blipFill>
        <p:spPr bwMode="auto">
          <a:xfrm>
            <a:off x="293083" y="2877084"/>
            <a:ext cx="4104456" cy="2996952"/>
          </a:xfrm>
          <a:prstGeom prst="rect">
            <a:avLst/>
          </a:prstGeom>
          <a:noFill/>
        </p:spPr>
      </p:pic>
      <p:sp>
        <p:nvSpPr>
          <p:cNvPr id="5" name="TextBox 4"/>
          <p:cNvSpPr txBox="1"/>
          <p:nvPr/>
        </p:nvSpPr>
        <p:spPr>
          <a:xfrm>
            <a:off x="4572000" y="2827048"/>
            <a:ext cx="4278917" cy="3046988"/>
          </a:xfrm>
          <a:prstGeom prst="rect">
            <a:avLst/>
          </a:prstGeom>
          <a:noFill/>
        </p:spPr>
        <p:txBody>
          <a:bodyPr wrap="square" rtlCol="0">
            <a:spAutoFit/>
          </a:bodyPr>
          <a:lstStyle/>
          <a:p>
            <a:r>
              <a:rPr lang="en-GB" sz="2400" dirty="0">
                <a:solidFill>
                  <a:srgbClr val="0070C0"/>
                </a:solidFill>
              </a:rPr>
              <a:t>1) Explain how a person can inherit a genetic physiological disease</a:t>
            </a:r>
          </a:p>
          <a:p>
            <a:r>
              <a:rPr lang="en-GB" sz="2400" dirty="0">
                <a:solidFill>
                  <a:srgbClr val="0070C0"/>
                </a:solidFill>
              </a:rPr>
              <a:t>2) What is the likelihood of inheriting this disease?</a:t>
            </a:r>
          </a:p>
          <a:p>
            <a:r>
              <a:rPr lang="en-GB" sz="2400" dirty="0">
                <a:solidFill>
                  <a:srgbClr val="0070C0"/>
                </a:solidFill>
              </a:rPr>
              <a:t>3) What if the disease was on a dominant gene like Huntington's disease?</a:t>
            </a:r>
          </a:p>
        </p:txBody>
      </p:sp>
    </p:spTree>
    <p:extLst>
      <p:ext uri="{BB962C8B-B14F-4D97-AF65-F5344CB8AC3E}">
        <p14:creationId xmlns:p14="http://schemas.microsoft.com/office/powerpoint/2010/main" val="3649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a:solidFill>
            <a:srgbClr val="92D050"/>
          </a:solidFill>
        </p:spPr>
        <p:txBody>
          <a:bodyPr>
            <a:normAutofit/>
          </a:bodyPr>
          <a:lstStyle/>
          <a:p>
            <a:r>
              <a:rPr lang="en-GB" b="1" dirty="0">
                <a:solidFill>
                  <a:schemeClr val="tx1"/>
                </a:solidFill>
              </a:rPr>
              <a:t>Lifestyle choices</a:t>
            </a:r>
          </a:p>
        </p:txBody>
      </p:sp>
      <p:sp>
        <p:nvSpPr>
          <p:cNvPr id="3" name="Content Placeholder 2"/>
          <p:cNvSpPr>
            <a:spLocks noGrp="1"/>
          </p:cNvSpPr>
          <p:nvPr>
            <p:ph idx="1"/>
          </p:nvPr>
        </p:nvSpPr>
        <p:spPr>
          <a:xfrm>
            <a:off x="467544" y="1163782"/>
            <a:ext cx="8229600" cy="4270901"/>
          </a:xfrm>
        </p:spPr>
        <p:txBody>
          <a:bodyPr>
            <a:normAutofit/>
          </a:bodyPr>
          <a:lstStyle/>
          <a:p>
            <a:pPr>
              <a:lnSpc>
                <a:spcPct val="100000"/>
              </a:lnSpc>
            </a:pPr>
            <a:r>
              <a:rPr lang="en-GB" sz="2800" dirty="0">
                <a:solidFill>
                  <a:schemeClr val="tx1"/>
                </a:solidFill>
              </a:rPr>
              <a:t>Type II diabetes is related to lifestyle choices</a:t>
            </a:r>
          </a:p>
          <a:p>
            <a:pPr>
              <a:lnSpc>
                <a:spcPct val="100000"/>
              </a:lnSpc>
            </a:pPr>
            <a:r>
              <a:rPr lang="en-GB" sz="2800" dirty="0">
                <a:solidFill>
                  <a:schemeClr val="tx1"/>
                </a:solidFill>
                <a:hlinkClick r:id="rId2"/>
              </a:rPr>
              <a:t>http://www.youtube.com/watch?v=nBJN7DH83HA&amp;safe=active</a:t>
            </a:r>
            <a:r>
              <a:rPr lang="en-GB" sz="2800" dirty="0">
                <a:solidFill>
                  <a:schemeClr val="tx1"/>
                </a:solidFill>
              </a:rPr>
              <a:t> </a:t>
            </a:r>
          </a:p>
          <a:p>
            <a:pPr>
              <a:lnSpc>
                <a:spcPct val="100000"/>
              </a:lnSpc>
            </a:pPr>
            <a:r>
              <a:rPr lang="en-GB" sz="2800" dirty="0">
                <a:solidFill>
                  <a:schemeClr val="tx1"/>
                </a:solidFill>
              </a:rPr>
              <a:t>Explain from the video how you think that a person gets type II diabetes</a:t>
            </a:r>
          </a:p>
          <a:p>
            <a:pPr>
              <a:lnSpc>
                <a:spcPct val="100000"/>
              </a:lnSpc>
            </a:pPr>
            <a:r>
              <a:rPr lang="en-GB" sz="2800" dirty="0">
                <a:solidFill>
                  <a:schemeClr val="tx1"/>
                </a:solidFill>
              </a:rPr>
              <a:t>What could be done to reduce the impacts of this?</a:t>
            </a:r>
          </a:p>
          <a:p>
            <a:endParaRPr lang="en-GB" sz="2800" dirty="0"/>
          </a:p>
          <a:p>
            <a:endParaRPr lang="en-GB" sz="2800" dirty="0"/>
          </a:p>
        </p:txBody>
      </p:sp>
    </p:spTree>
    <p:extLst>
      <p:ext uri="{BB962C8B-B14F-4D97-AF65-F5344CB8AC3E}">
        <p14:creationId xmlns:p14="http://schemas.microsoft.com/office/powerpoint/2010/main" val="358103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05"/>
            <a:ext cx="8229600" cy="1143000"/>
          </a:xfrm>
          <a:solidFill>
            <a:srgbClr val="92D050"/>
          </a:solidFill>
        </p:spPr>
        <p:txBody>
          <a:bodyPr/>
          <a:lstStyle/>
          <a:p>
            <a:r>
              <a:rPr lang="en-GB" b="1" dirty="0">
                <a:solidFill>
                  <a:schemeClr val="tx1"/>
                </a:solidFill>
              </a:rPr>
              <a:t>Deficiency</a:t>
            </a:r>
          </a:p>
        </p:txBody>
      </p:sp>
      <p:sp>
        <p:nvSpPr>
          <p:cNvPr id="3" name="Content Placeholder 2"/>
          <p:cNvSpPr>
            <a:spLocks noGrp="1"/>
          </p:cNvSpPr>
          <p:nvPr>
            <p:ph idx="1"/>
          </p:nvPr>
        </p:nvSpPr>
        <p:spPr>
          <a:xfrm>
            <a:off x="457200" y="1288473"/>
            <a:ext cx="8229600" cy="4444907"/>
          </a:xfrm>
        </p:spPr>
        <p:txBody>
          <a:bodyPr>
            <a:normAutofit/>
          </a:bodyPr>
          <a:lstStyle/>
          <a:p>
            <a:r>
              <a:rPr lang="en-GB" sz="2800" dirty="0">
                <a:solidFill>
                  <a:schemeClr val="tx1"/>
                </a:solidFill>
              </a:rPr>
              <a:t>Rickets form as a result of vitamin D deficiency</a:t>
            </a:r>
          </a:p>
          <a:p>
            <a:r>
              <a:rPr lang="en-GB" sz="2800" dirty="0">
                <a:solidFill>
                  <a:schemeClr val="tx1"/>
                </a:solidFill>
              </a:rPr>
              <a:t>You need vitamin D to absorb calcium to make your bones strong</a:t>
            </a:r>
          </a:p>
        </p:txBody>
      </p:sp>
      <p:pic>
        <p:nvPicPr>
          <p:cNvPr id="4" name="Picture 3"/>
          <p:cNvPicPr>
            <a:picLocks noChangeAspect="1"/>
          </p:cNvPicPr>
          <p:nvPr/>
        </p:nvPicPr>
        <p:blipFill>
          <a:blip r:embed="rId2" cstate="print"/>
          <a:stretch>
            <a:fillRect/>
          </a:stretch>
        </p:blipFill>
        <p:spPr>
          <a:xfrm>
            <a:off x="415378" y="3293052"/>
            <a:ext cx="1704975" cy="2276475"/>
          </a:xfrm>
          <a:prstGeom prst="rect">
            <a:avLst/>
          </a:prstGeom>
        </p:spPr>
      </p:pic>
      <p:pic>
        <p:nvPicPr>
          <p:cNvPr id="5" name="Picture 4"/>
          <p:cNvPicPr>
            <a:picLocks noChangeAspect="1"/>
          </p:cNvPicPr>
          <p:nvPr/>
        </p:nvPicPr>
        <p:blipFill>
          <a:blip r:embed="rId3" cstate="print"/>
          <a:stretch>
            <a:fillRect/>
          </a:stretch>
        </p:blipFill>
        <p:spPr>
          <a:xfrm>
            <a:off x="2287962" y="4125828"/>
            <a:ext cx="1704975" cy="2276475"/>
          </a:xfrm>
          <a:prstGeom prst="rect">
            <a:avLst/>
          </a:prstGeom>
        </p:spPr>
      </p:pic>
      <p:pic>
        <p:nvPicPr>
          <p:cNvPr id="6" name="Picture 5"/>
          <p:cNvPicPr>
            <a:picLocks noChangeAspect="1"/>
          </p:cNvPicPr>
          <p:nvPr/>
        </p:nvPicPr>
        <p:blipFill>
          <a:blip r:embed="rId4" cstate="print"/>
          <a:stretch>
            <a:fillRect/>
          </a:stretch>
        </p:blipFill>
        <p:spPr>
          <a:xfrm>
            <a:off x="4192590" y="3293052"/>
            <a:ext cx="1916949" cy="2276475"/>
          </a:xfrm>
          <a:prstGeom prst="rect">
            <a:avLst/>
          </a:prstGeom>
        </p:spPr>
      </p:pic>
      <p:pic>
        <p:nvPicPr>
          <p:cNvPr id="7" name="Picture 6"/>
          <p:cNvPicPr>
            <a:picLocks noChangeAspect="1"/>
          </p:cNvPicPr>
          <p:nvPr/>
        </p:nvPicPr>
        <p:blipFill>
          <a:blip r:embed="rId5" cstate="print"/>
          <a:stretch>
            <a:fillRect/>
          </a:stretch>
        </p:blipFill>
        <p:spPr>
          <a:xfrm>
            <a:off x="6309556" y="3750535"/>
            <a:ext cx="2544853" cy="2586401"/>
          </a:xfrm>
          <a:prstGeom prst="rect">
            <a:avLst/>
          </a:prstGeom>
        </p:spPr>
      </p:pic>
    </p:spTree>
    <p:extLst>
      <p:ext uri="{BB962C8B-B14F-4D97-AF65-F5344CB8AC3E}">
        <p14:creationId xmlns:p14="http://schemas.microsoft.com/office/powerpoint/2010/main" val="7001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672" t="18398" r="25283" b="12171"/>
          <a:stretch/>
        </p:blipFill>
        <p:spPr bwMode="auto">
          <a:xfrm>
            <a:off x="346792" y="163841"/>
            <a:ext cx="8470232" cy="647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548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05"/>
            <a:ext cx="8229600" cy="1143000"/>
          </a:xfrm>
          <a:solidFill>
            <a:srgbClr val="92D050"/>
          </a:solidFill>
        </p:spPr>
        <p:txBody>
          <a:bodyPr/>
          <a:lstStyle/>
          <a:p>
            <a:r>
              <a:rPr lang="en-GB" b="1" dirty="0">
                <a:solidFill>
                  <a:schemeClr val="tx1"/>
                </a:solidFill>
              </a:rPr>
              <a:t>Deficiency</a:t>
            </a:r>
          </a:p>
        </p:txBody>
      </p:sp>
      <p:sp>
        <p:nvSpPr>
          <p:cNvPr id="3" name="Content Placeholder 2"/>
          <p:cNvSpPr>
            <a:spLocks noGrp="1"/>
          </p:cNvSpPr>
          <p:nvPr>
            <p:ph idx="1"/>
          </p:nvPr>
        </p:nvSpPr>
        <p:spPr>
          <a:xfrm>
            <a:off x="457200" y="1413164"/>
            <a:ext cx="8229600" cy="5184188"/>
          </a:xfrm>
        </p:spPr>
        <p:txBody>
          <a:bodyPr>
            <a:noAutofit/>
          </a:bodyPr>
          <a:lstStyle/>
          <a:p>
            <a:r>
              <a:rPr lang="en-GB" sz="2800" dirty="0"/>
              <a:t>Vitamin D comes from sunlight and food (fish, eggs and fortified breakfast cereal)</a:t>
            </a:r>
          </a:p>
          <a:p>
            <a:r>
              <a:rPr lang="en-GB" sz="2800" dirty="0"/>
              <a:t>It helps the body to absorb the calcium that we get from dairy products and green vegetables</a:t>
            </a:r>
          </a:p>
          <a:p>
            <a:pPr marL="514350" indent="-514350">
              <a:buAutoNum type="arabicParenR"/>
            </a:pPr>
            <a:r>
              <a:rPr lang="en-GB" sz="2800" dirty="0">
                <a:solidFill>
                  <a:schemeClr val="tx1"/>
                </a:solidFill>
              </a:rPr>
              <a:t>Why do you think that children from Asian, African, Caribbean and Middle Eastern background are most likely to have this?</a:t>
            </a:r>
          </a:p>
          <a:p>
            <a:pPr marL="514350" indent="-514350">
              <a:buAutoNum type="arabicParenR"/>
            </a:pPr>
            <a:r>
              <a:rPr lang="en-GB" sz="2800" dirty="0">
                <a:solidFill>
                  <a:schemeClr val="tx1"/>
                </a:solidFill>
              </a:rPr>
              <a:t>What impact could rickets have on your daily life?</a:t>
            </a:r>
          </a:p>
          <a:p>
            <a:pPr marL="514350" indent="-514350">
              <a:buAutoNum type="arabicParenR"/>
            </a:pPr>
            <a:r>
              <a:rPr lang="en-GB" sz="2800" dirty="0">
                <a:solidFill>
                  <a:schemeClr val="tx1"/>
                </a:solidFill>
              </a:rPr>
              <a:t>How would you recommend that this is prevented or treated?</a:t>
            </a:r>
          </a:p>
        </p:txBody>
      </p:sp>
    </p:spTree>
    <p:extLst>
      <p:ext uri="{BB962C8B-B14F-4D97-AF65-F5344CB8AC3E}">
        <p14:creationId xmlns:p14="http://schemas.microsoft.com/office/powerpoint/2010/main" val="17165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05"/>
            <a:ext cx="8229600" cy="1143000"/>
          </a:xfrm>
          <a:solidFill>
            <a:srgbClr val="92D050"/>
          </a:solidFill>
        </p:spPr>
        <p:txBody>
          <a:bodyPr/>
          <a:lstStyle/>
          <a:p>
            <a:r>
              <a:rPr lang="en-GB" b="1" dirty="0">
                <a:solidFill>
                  <a:schemeClr val="tx1"/>
                </a:solidFill>
              </a:rPr>
              <a:t>Infection</a:t>
            </a:r>
          </a:p>
        </p:txBody>
      </p:sp>
      <p:sp>
        <p:nvSpPr>
          <p:cNvPr id="3" name="Content Placeholder 2"/>
          <p:cNvSpPr>
            <a:spLocks noGrp="1"/>
          </p:cNvSpPr>
          <p:nvPr>
            <p:ph idx="1"/>
          </p:nvPr>
        </p:nvSpPr>
        <p:spPr>
          <a:xfrm>
            <a:off x="457200" y="1288473"/>
            <a:ext cx="8229600" cy="5308879"/>
          </a:xfrm>
        </p:spPr>
        <p:txBody>
          <a:bodyPr>
            <a:normAutofit/>
          </a:bodyPr>
          <a:lstStyle/>
          <a:p>
            <a:r>
              <a:rPr lang="en-GB" sz="2800" dirty="0"/>
              <a:t>A pathogen that is communicable and uses other living organisms to survive</a:t>
            </a:r>
          </a:p>
          <a:p>
            <a:r>
              <a:rPr lang="en-GB" sz="2800" dirty="0"/>
              <a:t>They are too small to see without a microscope</a:t>
            </a:r>
          </a:p>
          <a:p>
            <a:pPr marL="0" indent="0">
              <a:buNone/>
            </a:pPr>
            <a:endParaRPr lang="en-GB" dirty="0"/>
          </a:p>
        </p:txBody>
      </p:sp>
      <p:pic>
        <p:nvPicPr>
          <p:cNvPr id="4" name="Picture 2" descr="diagram of a bacterium including mesosome, plasmid, cell wall, capsule, flagellum, plasmid, nucleur zone"/>
          <p:cNvPicPr>
            <a:picLocks noChangeAspect="1" noChangeArrowheads="1"/>
          </p:cNvPicPr>
          <p:nvPr/>
        </p:nvPicPr>
        <p:blipFill>
          <a:blip r:embed="rId2" cstate="print"/>
          <a:srcRect/>
          <a:stretch>
            <a:fillRect/>
          </a:stretch>
        </p:blipFill>
        <p:spPr bwMode="auto">
          <a:xfrm>
            <a:off x="4374123" y="3238263"/>
            <a:ext cx="4769877" cy="2664296"/>
          </a:xfrm>
          <a:prstGeom prst="rect">
            <a:avLst/>
          </a:prstGeom>
          <a:noFill/>
        </p:spPr>
      </p:pic>
      <p:pic>
        <p:nvPicPr>
          <p:cNvPr id="5" name="Picture 4" descr="http://www.odec.ca/projects/2004/lija4j0/public_html/img/virus.jpg"/>
          <p:cNvPicPr>
            <a:picLocks noChangeAspect="1" noChangeArrowheads="1"/>
          </p:cNvPicPr>
          <p:nvPr/>
        </p:nvPicPr>
        <p:blipFill>
          <a:blip r:embed="rId3" cstate="print"/>
          <a:srcRect/>
          <a:stretch>
            <a:fillRect/>
          </a:stretch>
        </p:blipFill>
        <p:spPr bwMode="auto">
          <a:xfrm>
            <a:off x="179512" y="3118551"/>
            <a:ext cx="4032448" cy="2903721"/>
          </a:xfrm>
          <a:prstGeom prst="rect">
            <a:avLst/>
          </a:prstGeom>
          <a:noFill/>
        </p:spPr>
      </p:pic>
    </p:spTree>
    <p:extLst>
      <p:ext uri="{BB962C8B-B14F-4D97-AF65-F5344CB8AC3E}">
        <p14:creationId xmlns:p14="http://schemas.microsoft.com/office/powerpoint/2010/main" val="317758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46"/>
            <a:ext cx="9170384" cy="741536"/>
          </a:xfrm>
          <a:solidFill>
            <a:srgbClr val="92D050"/>
          </a:solidFill>
        </p:spPr>
        <p:txBody>
          <a:bodyPr>
            <a:normAutofit/>
          </a:bodyPr>
          <a:lstStyle/>
          <a:p>
            <a:r>
              <a:rPr lang="en-GB" b="1" dirty="0">
                <a:solidFill>
                  <a:schemeClr val="tx1"/>
                </a:solidFill>
              </a:rPr>
              <a:t>Virus, protozoa, bacteria, fungi?</a:t>
            </a:r>
          </a:p>
        </p:txBody>
      </p:sp>
      <p:pic>
        <p:nvPicPr>
          <p:cNvPr id="1026" name="Picture 2" descr="diagram of a bacterium including mesosome, plasmid, cell wall, capsule, flagellum, plasmid, nucleur zone"/>
          <p:cNvPicPr>
            <a:picLocks noChangeAspect="1" noChangeArrowheads="1"/>
          </p:cNvPicPr>
          <p:nvPr/>
        </p:nvPicPr>
        <p:blipFill>
          <a:blip r:embed="rId2" cstate="print"/>
          <a:srcRect/>
          <a:stretch>
            <a:fillRect/>
          </a:stretch>
        </p:blipFill>
        <p:spPr bwMode="auto">
          <a:xfrm>
            <a:off x="4500562" y="857232"/>
            <a:ext cx="4643438" cy="2482391"/>
          </a:xfrm>
          <a:prstGeom prst="rect">
            <a:avLst/>
          </a:prstGeom>
          <a:noFill/>
        </p:spPr>
      </p:pic>
      <p:pic>
        <p:nvPicPr>
          <p:cNvPr id="1028" name="Picture 4" descr="http://www.odec.ca/projects/2004/lija4j0/public_html/img/virus.jpg"/>
          <p:cNvPicPr>
            <a:picLocks noChangeAspect="1" noChangeArrowheads="1"/>
          </p:cNvPicPr>
          <p:nvPr/>
        </p:nvPicPr>
        <p:blipFill>
          <a:blip r:embed="rId3" cstate="print"/>
          <a:srcRect/>
          <a:stretch>
            <a:fillRect/>
          </a:stretch>
        </p:blipFill>
        <p:spPr bwMode="auto">
          <a:xfrm>
            <a:off x="251520" y="4005064"/>
            <a:ext cx="3983710" cy="2708921"/>
          </a:xfrm>
          <a:prstGeom prst="rect">
            <a:avLst/>
          </a:prstGeom>
          <a:noFill/>
        </p:spPr>
      </p:pic>
      <p:pic>
        <p:nvPicPr>
          <p:cNvPr id="5" name="Picture 2" descr="http://www.peteducation.com/images/articles/ill_fungal_cell.gif"/>
          <p:cNvPicPr>
            <a:picLocks noChangeAspect="1" noChangeArrowheads="1"/>
          </p:cNvPicPr>
          <p:nvPr/>
        </p:nvPicPr>
        <p:blipFill>
          <a:blip r:embed="rId4" cstate="print"/>
          <a:srcRect/>
          <a:stretch>
            <a:fillRect/>
          </a:stretch>
        </p:blipFill>
        <p:spPr bwMode="auto">
          <a:xfrm>
            <a:off x="5580112" y="3826595"/>
            <a:ext cx="2905642" cy="2448272"/>
          </a:xfrm>
          <a:prstGeom prst="rect">
            <a:avLst/>
          </a:prstGeom>
          <a:noFill/>
        </p:spPr>
      </p:pic>
      <p:pic>
        <p:nvPicPr>
          <p:cNvPr id="6" name="Picture 4" descr="http://www.cnsweb.org/digestvertebrates/GITFigures/EvolutionFoodVacuolesDigestionProtozoa%20F12_02.gif"/>
          <p:cNvPicPr>
            <a:picLocks noChangeAspect="1" noChangeArrowheads="1"/>
          </p:cNvPicPr>
          <p:nvPr/>
        </p:nvPicPr>
        <p:blipFill>
          <a:blip r:embed="rId5" cstate="print"/>
          <a:srcRect/>
          <a:stretch>
            <a:fillRect/>
          </a:stretch>
        </p:blipFill>
        <p:spPr bwMode="auto">
          <a:xfrm>
            <a:off x="955367" y="857232"/>
            <a:ext cx="2957305" cy="2957305"/>
          </a:xfrm>
          <a:prstGeom prst="rect">
            <a:avLst/>
          </a:prstGeom>
          <a:noFill/>
        </p:spPr>
      </p:pic>
    </p:spTree>
    <p:extLst>
      <p:ext uri="{BB962C8B-B14F-4D97-AF65-F5344CB8AC3E}">
        <p14:creationId xmlns:p14="http://schemas.microsoft.com/office/powerpoint/2010/main" val="2150564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7410" name="Picture 2" descr="http://www.cdc.gov/flu/images/h1n1/3D_Influenza_blue_key_pieslice_med.jpg"/>
          <p:cNvPicPr>
            <a:picLocks noChangeAspect="1" noChangeArrowheads="1"/>
          </p:cNvPicPr>
          <p:nvPr/>
        </p:nvPicPr>
        <p:blipFill>
          <a:blip r:embed="rId2" cstate="print"/>
          <a:srcRect/>
          <a:stretch>
            <a:fillRect/>
          </a:stretch>
        </p:blipFill>
        <p:spPr bwMode="auto">
          <a:xfrm>
            <a:off x="5429256" y="0"/>
            <a:ext cx="4548177" cy="3824766"/>
          </a:xfrm>
          <a:prstGeom prst="rect">
            <a:avLst/>
          </a:prstGeom>
          <a:noFill/>
        </p:spPr>
      </p:pic>
      <p:pic>
        <p:nvPicPr>
          <p:cNvPr id="17412" name="Picture 4" descr="http://www.inhabitat.com/wp-content/uploads/bacteria-vi.jpg"/>
          <p:cNvPicPr>
            <a:picLocks noChangeAspect="1" noChangeArrowheads="1"/>
          </p:cNvPicPr>
          <p:nvPr/>
        </p:nvPicPr>
        <p:blipFill>
          <a:blip r:embed="rId3" cstate="print"/>
          <a:srcRect/>
          <a:stretch>
            <a:fillRect/>
          </a:stretch>
        </p:blipFill>
        <p:spPr bwMode="auto">
          <a:xfrm>
            <a:off x="0" y="3643314"/>
            <a:ext cx="4296533" cy="3214686"/>
          </a:xfrm>
          <a:prstGeom prst="rect">
            <a:avLst/>
          </a:prstGeom>
          <a:noFill/>
        </p:spPr>
      </p:pic>
      <p:pic>
        <p:nvPicPr>
          <p:cNvPr id="17414" name="Picture 6" descr="http://www.dana.org/uploadedImages/Images/Content_Images/pub_immunologysrcbk_img_11.jpg"/>
          <p:cNvPicPr>
            <a:picLocks noChangeAspect="1" noChangeArrowheads="1"/>
          </p:cNvPicPr>
          <p:nvPr/>
        </p:nvPicPr>
        <p:blipFill>
          <a:blip r:embed="rId4" cstate="print"/>
          <a:srcRect/>
          <a:stretch>
            <a:fillRect/>
          </a:stretch>
        </p:blipFill>
        <p:spPr bwMode="auto">
          <a:xfrm>
            <a:off x="0" y="0"/>
            <a:ext cx="5078610" cy="3143248"/>
          </a:xfrm>
          <a:prstGeom prst="rect">
            <a:avLst/>
          </a:prstGeom>
          <a:noFill/>
        </p:spPr>
      </p:pic>
      <p:pic>
        <p:nvPicPr>
          <p:cNvPr id="17416" name="Picture 8" descr="http://www.cosmosmagazine.com/files/imagecache/news/files/news/20111110_malariaRS_0.jpg"/>
          <p:cNvPicPr>
            <a:picLocks noChangeAspect="1" noChangeArrowheads="1"/>
          </p:cNvPicPr>
          <p:nvPr/>
        </p:nvPicPr>
        <p:blipFill>
          <a:blip r:embed="rId5" cstate="print"/>
          <a:srcRect/>
          <a:stretch>
            <a:fillRect/>
          </a:stretch>
        </p:blipFill>
        <p:spPr bwMode="auto">
          <a:xfrm>
            <a:off x="4714876" y="3857628"/>
            <a:ext cx="4429124" cy="3000372"/>
          </a:xfrm>
          <a:prstGeom prst="rect">
            <a:avLst/>
          </a:prstGeom>
          <a:noFill/>
        </p:spPr>
      </p:pic>
    </p:spTree>
    <p:extLst>
      <p:ext uri="{BB962C8B-B14F-4D97-AF65-F5344CB8AC3E}">
        <p14:creationId xmlns:p14="http://schemas.microsoft.com/office/powerpoint/2010/main" val="2016184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8434" name="Picture 2" descr="http://www2.cedarcrest.edu/academic/bio/hale/bioT_EID/lectures/malaria-Plasmodium-computergen.jpg"/>
          <p:cNvPicPr>
            <a:picLocks noChangeAspect="1" noChangeArrowheads="1"/>
          </p:cNvPicPr>
          <p:nvPr/>
        </p:nvPicPr>
        <p:blipFill>
          <a:blip r:embed="rId2" cstate="print"/>
          <a:srcRect/>
          <a:stretch>
            <a:fillRect/>
          </a:stretch>
        </p:blipFill>
        <p:spPr bwMode="auto">
          <a:xfrm>
            <a:off x="0" y="0"/>
            <a:ext cx="1896170" cy="2382854"/>
          </a:xfrm>
          <a:prstGeom prst="rect">
            <a:avLst/>
          </a:prstGeom>
          <a:noFill/>
        </p:spPr>
      </p:pic>
      <p:pic>
        <p:nvPicPr>
          <p:cNvPr id="18436" name="Picture 4" descr="http://blog.oregonlive.com/health_impact/2009/04/large_cambodia.jpg"/>
          <p:cNvPicPr>
            <a:picLocks noChangeAspect="1" noChangeArrowheads="1"/>
          </p:cNvPicPr>
          <p:nvPr/>
        </p:nvPicPr>
        <p:blipFill>
          <a:blip r:embed="rId3" cstate="print"/>
          <a:srcRect/>
          <a:stretch>
            <a:fillRect/>
          </a:stretch>
        </p:blipFill>
        <p:spPr bwMode="auto">
          <a:xfrm>
            <a:off x="2250369" y="119058"/>
            <a:ext cx="3168719" cy="2014550"/>
          </a:xfrm>
          <a:prstGeom prst="rect">
            <a:avLst/>
          </a:prstGeom>
          <a:noFill/>
        </p:spPr>
      </p:pic>
      <p:pic>
        <p:nvPicPr>
          <p:cNvPr id="18438" name="Picture 6" descr="http://img.webmd.boots.com/dtmcms/live/webmd_uk/consumer_assets/site_images/bt_images/athletes-foot_default.jpg"/>
          <p:cNvPicPr>
            <a:picLocks noChangeAspect="1" noChangeArrowheads="1"/>
          </p:cNvPicPr>
          <p:nvPr/>
        </p:nvPicPr>
        <p:blipFill>
          <a:blip r:embed="rId4" cstate="print"/>
          <a:srcRect/>
          <a:stretch>
            <a:fillRect/>
          </a:stretch>
        </p:blipFill>
        <p:spPr bwMode="auto">
          <a:xfrm>
            <a:off x="6353491" y="0"/>
            <a:ext cx="2790509" cy="1785926"/>
          </a:xfrm>
          <a:prstGeom prst="rect">
            <a:avLst/>
          </a:prstGeom>
          <a:noFill/>
        </p:spPr>
      </p:pic>
      <p:pic>
        <p:nvPicPr>
          <p:cNvPr id="18440" name="Picture 8" descr="File:Athlete's Foot Fungus microscope.jpg">
            <a:hlinkClick r:id="rId5"/>
          </p:cNvPr>
          <p:cNvPicPr>
            <a:picLocks noChangeAspect="1" noChangeArrowheads="1"/>
          </p:cNvPicPr>
          <p:nvPr/>
        </p:nvPicPr>
        <p:blipFill>
          <a:blip r:embed="rId6" cstate="print"/>
          <a:srcRect/>
          <a:stretch>
            <a:fillRect/>
          </a:stretch>
        </p:blipFill>
        <p:spPr bwMode="auto">
          <a:xfrm>
            <a:off x="5560620" y="1902552"/>
            <a:ext cx="3023419" cy="2040808"/>
          </a:xfrm>
          <a:prstGeom prst="rect">
            <a:avLst/>
          </a:prstGeom>
          <a:noFill/>
        </p:spPr>
      </p:pic>
      <p:pic>
        <p:nvPicPr>
          <p:cNvPr id="18442" name="Picture 10" descr="http://www.eurosurveillance.org/images/dynamic/EE/V13N30/TB_Ireland_Figure1.jpg"/>
          <p:cNvPicPr>
            <a:picLocks noChangeAspect="1" noChangeArrowheads="1"/>
          </p:cNvPicPr>
          <p:nvPr/>
        </p:nvPicPr>
        <p:blipFill>
          <a:blip r:embed="rId7" cstate="print"/>
          <a:srcRect/>
          <a:stretch>
            <a:fillRect/>
          </a:stretch>
        </p:blipFill>
        <p:spPr bwMode="auto">
          <a:xfrm>
            <a:off x="0" y="3500438"/>
            <a:ext cx="3192001" cy="3357562"/>
          </a:xfrm>
          <a:prstGeom prst="rect">
            <a:avLst/>
          </a:prstGeom>
          <a:noFill/>
        </p:spPr>
      </p:pic>
      <p:sp>
        <p:nvSpPr>
          <p:cNvPr id="9" name="Rectangle 8"/>
          <p:cNvSpPr/>
          <p:nvPr/>
        </p:nvSpPr>
        <p:spPr>
          <a:xfrm>
            <a:off x="0" y="3357562"/>
            <a:ext cx="3428992"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44" name="Picture 12" descr="http://pubs.acs.org/cen/_img/85/i39/8539cov1_opencxd.jpg"/>
          <p:cNvPicPr>
            <a:picLocks noChangeAspect="1" noChangeArrowheads="1"/>
          </p:cNvPicPr>
          <p:nvPr/>
        </p:nvPicPr>
        <p:blipFill>
          <a:blip r:embed="rId8" cstate="print"/>
          <a:srcRect/>
          <a:stretch>
            <a:fillRect/>
          </a:stretch>
        </p:blipFill>
        <p:spPr bwMode="auto">
          <a:xfrm>
            <a:off x="2071670" y="2214554"/>
            <a:ext cx="1857388" cy="1857388"/>
          </a:xfrm>
          <a:prstGeom prst="rect">
            <a:avLst/>
          </a:prstGeom>
          <a:noFill/>
        </p:spPr>
      </p:pic>
      <p:pic>
        <p:nvPicPr>
          <p:cNvPr id="18446" name="Picture 14" descr="http://trialx.com/curetalk/wp-content/blogs.dir/7/files/2011/05/diseases/Upper_Respiratory_Tract_Infections-3.jpg"/>
          <p:cNvPicPr>
            <a:picLocks noChangeAspect="1" noChangeArrowheads="1"/>
          </p:cNvPicPr>
          <p:nvPr/>
        </p:nvPicPr>
        <p:blipFill>
          <a:blip r:embed="rId9" cstate="print"/>
          <a:srcRect/>
          <a:stretch>
            <a:fillRect/>
          </a:stretch>
        </p:blipFill>
        <p:spPr bwMode="auto">
          <a:xfrm>
            <a:off x="3714744" y="4808040"/>
            <a:ext cx="3143272" cy="2049960"/>
          </a:xfrm>
          <a:prstGeom prst="rect">
            <a:avLst/>
          </a:prstGeom>
          <a:noFill/>
        </p:spPr>
      </p:pic>
      <p:pic>
        <p:nvPicPr>
          <p:cNvPr id="18448" name="Picture 16" descr="http://thebstarproject.files.wordpress.com/2011/01/sick-child.jpg"/>
          <p:cNvPicPr>
            <a:picLocks noChangeAspect="1" noChangeArrowheads="1"/>
          </p:cNvPicPr>
          <p:nvPr/>
        </p:nvPicPr>
        <p:blipFill>
          <a:blip r:embed="rId10" cstate="print"/>
          <a:srcRect/>
          <a:stretch>
            <a:fillRect/>
          </a:stretch>
        </p:blipFill>
        <p:spPr bwMode="auto">
          <a:xfrm>
            <a:off x="6786578" y="4000504"/>
            <a:ext cx="2025216" cy="2857496"/>
          </a:xfrm>
          <a:prstGeom prst="rect">
            <a:avLst/>
          </a:prstGeom>
          <a:noFill/>
        </p:spPr>
      </p:pic>
      <p:sp>
        <p:nvSpPr>
          <p:cNvPr id="13" name="Title 1"/>
          <p:cNvSpPr txBox="1">
            <a:spLocks/>
          </p:cNvSpPr>
          <p:nvPr/>
        </p:nvSpPr>
        <p:spPr>
          <a:xfrm>
            <a:off x="3192000" y="4114792"/>
            <a:ext cx="5737685" cy="457215"/>
          </a:xfrm>
          <a:prstGeom prst="rect">
            <a:avLst/>
          </a:prstGeom>
          <a:solidFill>
            <a:schemeClr val="bg1"/>
          </a:solidFill>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j-ea"/>
                <a:cs typeface="+mj-cs"/>
              </a:rPr>
              <a:t>Which is which? What do they show?</a:t>
            </a:r>
          </a:p>
        </p:txBody>
      </p:sp>
    </p:spTree>
    <p:extLst>
      <p:ext uri="{BB962C8B-B14F-4D97-AF65-F5344CB8AC3E}">
        <p14:creationId xmlns:p14="http://schemas.microsoft.com/office/powerpoint/2010/main" val="12099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a:solidFill>
                  <a:schemeClr val="tx1"/>
                </a:solidFill>
              </a:rPr>
              <a:t>How do they transmit?</a:t>
            </a:r>
          </a:p>
        </p:txBody>
      </p:sp>
      <p:sp>
        <p:nvSpPr>
          <p:cNvPr id="3" name="Content Placeholder 2"/>
          <p:cNvSpPr>
            <a:spLocks noGrp="1"/>
          </p:cNvSpPr>
          <p:nvPr>
            <p:ph idx="1"/>
          </p:nvPr>
        </p:nvSpPr>
        <p:spPr/>
        <p:txBody>
          <a:bodyPr>
            <a:normAutofit/>
          </a:bodyPr>
          <a:lstStyle/>
          <a:p>
            <a:r>
              <a:rPr lang="en-GB" sz="2400" dirty="0">
                <a:solidFill>
                  <a:schemeClr val="tx1"/>
                </a:solidFill>
                <a:hlinkClick r:id="rId2"/>
              </a:rPr>
              <a:t>http://www.youtube.com/watch?v=Rpj0emEGShQ</a:t>
            </a:r>
            <a:r>
              <a:rPr lang="en-GB" sz="2400" dirty="0">
                <a:solidFill>
                  <a:schemeClr val="tx1"/>
                </a:solidFill>
              </a:rPr>
              <a:t> </a:t>
            </a:r>
          </a:p>
          <a:p>
            <a:r>
              <a:rPr lang="en-GB" sz="2400" dirty="0">
                <a:solidFill>
                  <a:schemeClr val="tx1"/>
                </a:solidFill>
              </a:rPr>
              <a:t>Viral transmission</a:t>
            </a:r>
          </a:p>
          <a:p>
            <a:r>
              <a:rPr lang="en-GB" sz="2400" dirty="0">
                <a:solidFill>
                  <a:schemeClr val="tx1"/>
                </a:solidFill>
                <a:hlinkClick r:id="rId3"/>
              </a:rPr>
              <a:t>http://www.youtube.com/watch?v=UqZFiUWrZaE</a:t>
            </a:r>
            <a:endParaRPr lang="en-GB" sz="2400" dirty="0">
              <a:solidFill>
                <a:schemeClr val="tx1"/>
              </a:solidFill>
            </a:endParaRPr>
          </a:p>
          <a:p>
            <a:r>
              <a:rPr lang="en-GB" sz="2400" dirty="0">
                <a:solidFill>
                  <a:schemeClr val="tx1"/>
                </a:solidFill>
              </a:rPr>
              <a:t>Bacterial transmission</a:t>
            </a:r>
          </a:p>
        </p:txBody>
      </p:sp>
    </p:spTree>
    <p:extLst>
      <p:ext uri="{BB962C8B-B14F-4D97-AF65-F5344CB8AC3E}">
        <p14:creationId xmlns:p14="http://schemas.microsoft.com/office/powerpoint/2010/main" val="353090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a:solidFill>
                  <a:schemeClr val="tx1"/>
                </a:solidFill>
              </a:rPr>
              <a:t>Auto-immune diseases</a:t>
            </a:r>
          </a:p>
        </p:txBody>
      </p:sp>
      <p:sp>
        <p:nvSpPr>
          <p:cNvPr id="3" name="Content Placeholder 2"/>
          <p:cNvSpPr>
            <a:spLocks noGrp="1"/>
          </p:cNvSpPr>
          <p:nvPr>
            <p:ph idx="1"/>
          </p:nvPr>
        </p:nvSpPr>
        <p:spPr/>
        <p:txBody>
          <a:bodyPr>
            <a:normAutofit/>
          </a:bodyPr>
          <a:lstStyle/>
          <a:p>
            <a:r>
              <a:rPr lang="en-GB" sz="2400" dirty="0"/>
              <a:t>Natural immune system (white blood cells) attack infection-bacteria, virus</a:t>
            </a:r>
          </a:p>
          <a:p>
            <a:r>
              <a:rPr lang="en-GB" sz="2400" dirty="0"/>
              <a:t>Auto-immune the white blood cells attack healthy tissue</a:t>
            </a:r>
          </a:p>
          <a:p>
            <a:r>
              <a:rPr lang="en-GB" sz="2400" b="1" dirty="0"/>
              <a:t>Addison’s disease </a:t>
            </a:r>
            <a:r>
              <a:rPr lang="en-GB" sz="2400" dirty="0"/>
              <a:t>is where the immune system attacks the adrenal glands so they cannot work properly</a:t>
            </a:r>
          </a:p>
          <a:p>
            <a:pPr marL="514350" indent="-514350">
              <a:buAutoNum type="arabicParenR"/>
            </a:pPr>
            <a:r>
              <a:rPr lang="en-GB" sz="2400" dirty="0">
                <a:solidFill>
                  <a:schemeClr val="tx1"/>
                </a:solidFill>
              </a:rPr>
              <a:t>How do you think this can affect an individual?</a:t>
            </a:r>
          </a:p>
          <a:p>
            <a:pPr marL="514350" indent="-514350">
              <a:buAutoNum type="arabicParenR"/>
            </a:pPr>
            <a:r>
              <a:rPr lang="en-GB" sz="2400" dirty="0">
                <a:solidFill>
                  <a:schemeClr val="tx1"/>
                </a:solidFill>
              </a:rPr>
              <a:t>How do you think that this would be treated?</a:t>
            </a:r>
          </a:p>
          <a:p>
            <a:pPr marL="514350" indent="-514350">
              <a:buAutoNum type="arabicParenR"/>
            </a:pPr>
            <a:r>
              <a:rPr lang="en-GB" sz="2400" dirty="0">
                <a:solidFill>
                  <a:schemeClr val="tx1"/>
                </a:solidFill>
              </a:rPr>
              <a:t>What impact could this have?</a:t>
            </a:r>
          </a:p>
        </p:txBody>
      </p:sp>
    </p:spTree>
    <p:extLst>
      <p:ext uri="{BB962C8B-B14F-4D97-AF65-F5344CB8AC3E}">
        <p14:creationId xmlns:p14="http://schemas.microsoft.com/office/powerpoint/2010/main" val="60504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988840"/>
            <a:ext cx="8229600" cy="1944216"/>
          </a:xfrm>
          <a:solidFill>
            <a:srgbClr val="92D050"/>
          </a:solidFill>
          <a:ln>
            <a:solidFill>
              <a:schemeClr val="tx1"/>
            </a:solidFill>
          </a:ln>
        </p:spPr>
        <p:txBody>
          <a:bodyPr>
            <a:normAutofit fontScale="90000"/>
          </a:bodyPr>
          <a:lstStyle/>
          <a:p>
            <a:pPr algn="ctr"/>
            <a:r>
              <a:rPr lang="en-GB" b="1" dirty="0">
                <a:solidFill>
                  <a:schemeClr val="tx1"/>
                </a:solidFill>
              </a:rPr>
              <a:t>How does the body change when it is suffering from other physiological diseases? (Use a disease to analyse </a:t>
            </a:r>
          </a:p>
        </p:txBody>
      </p:sp>
      <p:sp>
        <p:nvSpPr>
          <p:cNvPr id="5" name="TextBox 4"/>
          <p:cNvSpPr txBox="1"/>
          <p:nvPr/>
        </p:nvSpPr>
        <p:spPr>
          <a:xfrm>
            <a:off x="571472" y="492276"/>
            <a:ext cx="2891265" cy="1200329"/>
          </a:xfrm>
          <a:prstGeom prst="rect">
            <a:avLst/>
          </a:prstGeom>
          <a:noFill/>
        </p:spPr>
        <p:txBody>
          <a:bodyPr wrap="square" rtlCol="0">
            <a:spAutoFit/>
          </a:bodyPr>
          <a:lstStyle/>
          <a:p>
            <a:pPr algn="ctr"/>
            <a:r>
              <a:rPr lang="en-GB" sz="2400" dirty="0"/>
              <a:t>Muscle pain or wastage - Auto-immune</a:t>
            </a:r>
          </a:p>
        </p:txBody>
      </p:sp>
      <p:sp>
        <p:nvSpPr>
          <p:cNvPr id="7" name="TextBox 6"/>
          <p:cNvSpPr txBox="1"/>
          <p:nvPr/>
        </p:nvSpPr>
        <p:spPr>
          <a:xfrm>
            <a:off x="5292080" y="581826"/>
            <a:ext cx="3214710" cy="830997"/>
          </a:xfrm>
          <a:prstGeom prst="rect">
            <a:avLst/>
          </a:prstGeom>
          <a:noFill/>
        </p:spPr>
        <p:txBody>
          <a:bodyPr wrap="square" rtlCol="0">
            <a:spAutoFit/>
          </a:bodyPr>
          <a:lstStyle/>
          <a:p>
            <a:pPr algn="ctr"/>
            <a:r>
              <a:rPr lang="en-GB" sz="2400" dirty="0"/>
              <a:t>Weight loss – CF, Diabetes</a:t>
            </a:r>
          </a:p>
        </p:txBody>
      </p:sp>
      <p:sp>
        <p:nvSpPr>
          <p:cNvPr id="8" name="TextBox 7"/>
          <p:cNvSpPr txBox="1"/>
          <p:nvPr/>
        </p:nvSpPr>
        <p:spPr>
          <a:xfrm>
            <a:off x="637211" y="4520325"/>
            <a:ext cx="3214710" cy="830997"/>
          </a:xfrm>
          <a:prstGeom prst="rect">
            <a:avLst/>
          </a:prstGeom>
          <a:noFill/>
        </p:spPr>
        <p:txBody>
          <a:bodyPr wrap="square" rtlCol="0">
            <a:spAutoFit/>
          </a:bodyPr>
          <a:lstStyle/>
          <a:p>
            <a:pPr algn="ctr"/>
            <a:r>
              <a:rPr lang="en-GB" sz="2400" dirty="0"/>
              <a:t>Loss of co-ordination - MS</a:t>
            </a:r>
          </a:p>
        </p:txBody>
      </p:sp>
      <p:sp>
        <p:nvSpPr>
          <p:cNvPr id="9" name="TextBox 8"/>
          <p:cNvSpPr txBox="1"/>
          <p:nvPr/>
        </p:nvSpPr>
        <p:spPr>
          <a:xfrm>
            <a:off x="5292079" y="4520325"/>
            <a:ext cx="3214710" cy="830997"/>
          </a:xfrm>
          <a:prstGeom prst="rect">
            <a:avLst/>
          </a:prstGeom>
          <a:noFill/>
        </p:spPr>
        <p:txBody>
          <a:bodyPr wrap="square" rtlCol="0">
            <a:spAutoFit/>
          </a:bodyPr>
          <a:lstStyle/>
          <a:p>
            <a:pPr algn="ctr"/>
            <a:r>
              <a:rPr lang="en-GB" sz="2400" dirty="0"/>
              <a:t>Blood loss – Haemophilia </a:t>
            </a:r>
          </a:p>
        </p:txBody>
      </p:sp>
    </p:spTree>
    <p:extLst>
      <p:ext uri="{BB962C8B-B14F-4D97-AF65-F5344CB8AC3E}">
        <p14:creationId xmlns:p14="http://schemas.microsoft.com/office/powerpoint/2010/main" val="255184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671" y="2811968"/>
            <a:ext cx="7273948" cy="984842"/>
          </a:xfrm>
          <a:solidFill>
            <a:schemeClr val="accent1"/>
          </a:solidFill>
          <a:ln>
            <a:solidFill>
              <a:schemeClr val="tx1"/>
            </a:solidFill>
          </a:ln>
        </p:spPr>
        <p:txBody>
          <a:bodyPr>
            <a:normAutofit/>
          </a:bodyPr>
          <a:lstStyle/>
          <a:p>
            <a:r>
              <a:rPr lang="en-GB" dirty="0">
                <a:solidFill>
                  <a:schemeClr val="tx1"/>
                </a:solidFill>
              </a:rPr>
              <a:t>Why do these changes occur?</a:t>
            </a:r>
          </a:p>
        </p:txBody>
      </p:sp>
      <p:sp>
        <p:nvSpPr>
          <p:cNvPr id="3" name="TextBox 2"/>
          <p:cNvSpPr txBox="1"/>
          <p:nvPr/>
        </p:nvSpPr>
        <p:spPr>
          <a:xfrm>
            <a:off x="500034" y="1678935"/>
            <a:ext cx="3214710" cy="830997"/>
          </a:xfrm>
          <a:prstGeom prst="rect">
            <a:avLst/>
          </a:prstGeom>
          <a:noFill/>
        </p:spPr>
        <p:txBody>
          <a:bodyPr wrap="square" rtlCol="0">
            <a:spAutoFit/>
          </a:bodyPr>
          <a:lstStyle/>
          <a:p>
            <a:pPr algn="ctr"/>
            <a:r>
              <a:rPr lang="en-GB" sz="2400" dirty="0">
                <a:solidFill>
                  <a:srgbClr val="FF0000"/>
                </a:solidFill>
              </a:rPr>
              <a:t>Muscle pain or wastage</a:t>
            </a:r>
          </a:p>
        </p:txBody>
      </p:sp>
      <p:sp>
        <p:nvSpPr>
          <p:cNvPr id="4" name="TextBox 3"/>
          <p:cNvSpPr txBox="1"/>
          <p:nvPr/>
        </p:nvSpPr>
        <p:spPr>
          <a:xfrm>
            <a:off x="395536" y="404664"/>
            <a:ext cx="4071966" cy="1323439"/>
          </a:xfrm>
          <a:prstGeom prst="rect">
            <a:avLst/>
          </a:prstGeom>
          <a:noFill/>
        </p:spPr>
        <p:txBody>
          <a:bodyPr wrap="square" rtlCol="0">
            <a:spAutoFit/>
          </a:bodyPr>
          <a:lstStyle/>
          <a:p>
            <a:pPr>
              <a:buFont typeface="Arial" pitchFamily="34" charset="0"/>
              <a:buChar char="•"/>
            </a:pPr>
            <a:r>
              <a:rPr lang="en-GB" sz="2000" dirty="0"/>
              <a:t> Auto-immune disorders attack healthy cells which can be muscles, organs and glands</a:t>
            </a:r>
          </a:p>
          <a:p>
            <a:pPr>
              <a:buFont typeface="Arial" pitchFamily="34" charset="0"/>
              <a:buChar char="•"/>
            </a:pPr>
            <a:endParaRPr lang="en-GB" sz="2000" dirty="0"/>
          </a:p>
        </p:txBody>
      </p:sp>
      <p:sp>
        <p:nvSpPr>
          <p:cNvPr id="6" name="TextBox 5"/>
          <p:cNvSpPr txBox="1"/>
          <p:nvPr/>
        </p:nvSpPr>
        <p:spPr>
          <a:xfrm>
            <a:off x="5214958" y="2227524"/>
            <a:ext cx="3214710" cy="461665"/>
          </a:xfrm>
          <a:prstGeom prst="rect">
            <a:avLst/>
          </a:prstGeom>
          <a:noFill/>
        </p:spPr>
        <p:txBody>
          <a:bodyPr wrap="square" rtlCol="0">
            <a:spAutoFit/>
          </a:bodyPr>
          <a:lstStyle/>
          <a:p>
            <a:pPr algn="ctr"/>
            <a:r>
              <a:rPr lang="en-GB" sz="2400" dirty="0">
                <a:solidFill>
                  <a:srgbClr val="00B050"/>
                </a:solidFill>
              </a:rPr>
              <a:t>Weight loss</a:t>
            </a:r>
          </a:p>
        </p:txBody>
      </p:sp>
      <p:sp>
        <p:nvSpPr>
          <p:cNvPr id="7" name="TextBox 6"/>
          <p:cNvSpPr txBox="1"/>
          <p:nvPr/>
        </p:nvSpPr>
        <p:spPr>
          <a:xfrm>
            <a:off x="4526495" y="402927"/>
            <a:ext cx="4717726" cy="1938992"/>
          </a:xfrm>
          <a:prstGeom prst="rect">
            <a:avLst/>
          </a:prstGeom>
          <a:noFill/>
        </p:spPr>
        <p:txBody>
          <a:bodyPr wrap="square" rtlCol="0">
            <a:spAutoFit/>
          </a:bodyPr>
          <a:lstStyle/>
          <a:p>
            <a:pPr>
              <a:buFont typeface="Arial" pitchFamily="34" charset="0"/>
              <a:buChar char="•"/>
            </a:pPr>
            <a:r>
              <a:rPr lang="en-GB" sz="2000" dirty="0"/>
              <a:t> Cystic Fibrosis sufferers cannot digest food properly due to lack of digesting enzymes in the stomach</a:t>
            </a:r>
          </a:p>
          <a:p>
            <a:pPr>
              <a:buFont typeface="Arial" pitchFamily="34" charset="0"/>
              <a:buChar char="•"/>
            </a:pPr>
            <a:r>
              <a:rPr lang="en-GB" sz="2000" dirty="0"/>
              <a:t> Type 1 diabetes sufferers cannot absorb enough sugar to maintain a healthy weight without medication</a:t>
            </a:r>
          </a:p>
        </p:txBody>
      </p:sp>
      <p:sp>
        <p:nvSpPr>
          <p:cNvPr id="8" name="TextBox 7"/>
          <p:cNvSpPr txBox="1"/>
          <p:nvPr/>
        </p:nvSpPr>
        <p:spPr>
          <a:xfrm>
            <a:off x="535753" y="3812273"/>
            <a:ext cx="3786214" cy="461665"/>
          </a:xfrm>
          <a:prstGeom prst="rect">
            <a:avLst/>
          </a:prstGeom>
          <a:noFill/>
        </p:spPr>
        <p:txBody>
          <a:bodyPr wrap="square" rtlCol="0">
            <a:spAutoFit/>
          </a:bodyPr>
          <a:lstStyle/>
          <a:p>
            <a:pPr algn="ctr"/>
            <a:r>
              <a:rPr lang="en-GB" sz="2400" dirty="0">
                <a:solidFill>
                  <a:srgbClr val="7030A0"/>
                </a:solidFill>
              </a:rPr>
              <a:t>Loss of co-ordination</a:t>
            </a:r>
          </a:p>
        </p:txBody>
      </p:sp>
      <p:sp>
        <p:nvSpPr>
          <p:cNvPr id="9" name="TextBox 8"/>
          <p:cNvSpPr txBox="1"/>
          <p:nvPr/>
        </p:nvSpPr>
        <p:spPr>
          <a:xfrm>
            <a:off x="395536" y="4514344"/>
            <a:ext cx="3929058" cy="1938992"/>
          </a:xfrm>
          <a:prstGeom prst="rect">
            <a:avLst/>
          </a:prstGeom>
          <a:noFill/>
        </p:spPr>
        <p:txBody>
          <a:bodyPr wrap="square" rtlCol="0">
            <a:spAutoFit/>
          </a:bodyPr>
          <a:lstStyle/>
          <a:p>
            <a:pPr>
              <a:buFont typeface="Arial" pitchFamily="34" charset="0"/>
              <a:buChar char="•"/>
            </a:pPr>
            <a:r>
              <a:rPr lang="en-GB" sz="2000" dirty="0"/>
              <a:t> Multiple Sclerosis suffers loose control of their body movement due to damage to the myelin sheath that covers the neurons in their brain</a:t>
            </a:r>
          </a:p>
          <a:p>
            <a:pPr>
              <a:buFont typeface="Arial" pitchFamily="34" charset="0"/>
              <a:buChar char="•"/>
            </a:pPr>
            <a:endParaRPr lang="en-GB" sz="2000" dirty="0"/>
          </a:p>
        </p:txBody>
      </p:sp>
      <p:sp>
        <p:nvSpPr>
          <p:cNvPr id="10" name="TextBox 9"/>
          <p:cNvSpPr txBox="1"/>
          <p:nvPr/>
        </p:nvSpPr>
        <p:spPr>
          <a:xfrm>
            <a:off x="5464975" y="3886684"/>
            <a:ext cx="3143272" cy="461665"/>
          </a:xfrm>
          <a:prstGeom prst="rect">
            <a:avLst/>
          </a:prstGeom>
          <a:noFill/>
        </p:spPr>
        <p:txBody>
          <a:bodyPr wrap="square" rtlCol="0">
            <a:spAutoFit/>
          </a:bodyPr>
          <a:lstStyle/>
          <a:p>
            <a:pPr algn="ctr"/>
            <a:r>
              <a:rPr lang="en-GB" sz="2400" dirty="0">
                <a:solidFill>
                  <a:schemeClr val="tx2"/>
                </a:solidFill>
              </a:rPr>
              <a:t>Blood loss</a:t>
            </a:r>
          </a:p>
        </p:txBody>
      </p:sp>
      <p:sp>
        <p:nvSpPr>
          <p:cNvPr id="11" name="TextBox 10"/>
          <p:cNvSpPr txBox="1"/>
          <p:nvPr/>
        </p:nvSpPr>
        <p:spPr>
          <a:xfrm>
            <a:off x="4857784" y="4736908"/>
            <a:ext cx="3929058" cy="1631216"/>
          </a:xfrm>
          <a:prstGeom prst="rect">
            <a:avLst/>
          </a:prstGeom>
          <a:noFill/>
        </p:spPr>
        <p:txBody>
          <a:bodyPr wrap="square" rtlCol="0">
            <a:spAutoFit/>
          </a:bodyPr>
          <a:lstStyle/>
          <a:p>
            <a:pPr>
              <a:buFont typeface="Arial" pitchFamily="34" charset="0"/>
              <a:buChar char="•"/>
            </a:pPr>
            <a:r>
              <a:rPr lang="en-GB" sz="2000" dirty="0"/>
              <a:t> Haemophiliac sufferers lack a clotting agent in their blood so are unable to produce scabs if they cut themselves</a:t>
            </a:r>
          </a:p>
          <a:p>
            <a:pPr>
              <a:buFont typeface="Arial" pitchFamily="34" charset="0"/>
              <a:buChar char="•"/>
            </a:pPr>
            <a:endParaRPr lang="en-GB" sz="2000" dirty="0"/>
          </a:p>
        </p:txBody>
      </p:sp>
    </p:spTree>
    <p:extLst>
      <p:ext uri="{BB962C8B-B14F-4D97-AF65-F5344CB8AC3E}">
        <p14:creationId xmlns:p14="http://schemas.microsoft.com/office/powerpoint/2010/main" val="307262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4" y="495403"/>
            <a:ext cx="7406640" cy="756849"/>
          </a:xfrm>
        </p:spPr>
        <p:txBody>
          <a:bodyPr>
            <a:normAutofit/>
          </a:bodyPr>
          <a:lstStyle/>
          <a:p>
            <a:r>
              <a:rPr lang="en-GB" b="1" dirty="0">
                <a:solidFill>
                  <a:srgbClr val="0070C0"/>
                </a:solidFill>
              </a:rPr>
              <a:t>OBSERVABLE SIGNS</a:t>
            </a:r>
          </a:p>
        </p:txBody>
      </p:sp>
      <p:sp>
        <p:nvSpPr>
          <p:cNvPr id="3" name="Content Placeholder 2"/>
          <p:cNvSpPr>
            <a:spLocks noGrp="1"/>
          </p:cNvSpPr>
          <p:nvPr>
            <p:ph idx="1"/>
          </p:nvPr>
        </p:nvSpPr>
        <p:spPr>
          <a:xfrm>
            <a:off x="398206" y="1252252"/>
            <a:ext cx="8362336" cy="766329"/>
          </a:xfrm>
        </p:spPr>
        <p:txBody>
          <a:bodyPr>
            <a:normAutofit fontScale="92500" lnSpcReduction="10000"/>
          </a:bodyPr>
          <a:lstStyle/>
          <a:p>
            <a:pPr>
              <a:lnSpc>
                <a:spcPct val="110000"/>
              </a:lnSpc>
            </a:pPr>
            <a:r>
              <a:rPr lang="en-GB" sz="2400" dirty="0">
                <a:solidFill>
                  <a:schemeClr val="tx1"/>
                </a:solidFill>
              </a:rPr>
              <a:t>A </a:t>
            </a:r>
            <a:r>
              <a:rPr lang="en-GB" sz="2400" b="1" dirty="0">
                <a:solidFill>
                  <a:schemeClr val="tx1"/>
                </a:solidFill>
              </a:rPr>
              <a:t>diagnosis</a:t>
            </a:r>
            <a:r>
              <a:rPr lang="en-GB" sz="2400" dirty="0">
                <a:solidFill>
                  <a:schemeClr val="tx1"/>
                </a:solidFill>
              </a:rPr>
              <a:t> is usually made by a doctor, based on </a:t>
            </a:r>
            <a:r>
              <a:rPr lang="en-GB" sz="2400" b="1" dirty="0">
                <a:solidFill>
                  <a:schemeClr val="tx1"/>
                </a:solidFill>
              </a:rPr>
              <a:t>signs</a:t>
            </a:r>
            <a:r>
              <a:rPr lang="en-GB" sz="2400" dirty="0">
                <a:solidFill>
                  <a:schemeClr val="tx1"/>
                </a:solidFill>
              </a:rPr>
              <a:t> and </a:t>
            </a:r>
            <a:r>
              <a:rPr lang="en-GB" sz="2400" b="1" dirty="0">
                <a:solidFill>
                  <a:schemeClr val="tx1"/>
                </a:solidFill>
              </a:rPr>
              <a:t>symptoms</a:t>
            </a:r>
            <a:r>
              <a:rPr lang="en-GB" sz="2400" dirty="0">
                <a:solidFill>
                  <a:schemeClr val="tx1"/>
                </a:solidFill>
              </a:rPr>
              <a:t> which is called a clinical diagnosis. </a:t>
            </a:r>
          </a:p>
        </p:txBody>
      </p:sp>
      <p:sp>
        <p:nvSpPr>
          <p:cNvPr id="4" name="Rounded Rectangle 3"/>
          <p:cNvSpPr/>
          <p:nvPr/>
        </p:nvSpPr>
        <p:spPr>
          <a:xfrm>
            <a:off x="7340958" y="228384"/>
            <a:ext cx="1555283" cy="5795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t>P1</a:t>
            </a:r>
          </a:p>
        </p:txBody>
      </p:sp>
      <p:sp>
        <p:nvSpPr>
          <p:cNvPr id="5" name="Rectangle 4"/>
          <p:cNvSpPr/>
          <p:nvPr/>
        </p:nvSpPr>
        <p:spPr>
          <a:xfrm>
            <a:off x="281552" y="2290619"/>
            <a:ext cx="4277032" cy="3785652"/>
          </a:xfrm>
          <a:prstGeom prst="rect">
            <a:avLst/>
          </a:prstGeom>
        </p:spPr>
        <p:txBody>
          <a:bodyPr wrap="square">
            <a:spAutoFit/>
          </a:bodyPr>
          <a:lstStyle/>
          <a:p>
            <a:pPr marL="377190" indent="-342900">
              <a:lnSpc>
                <a:spcPct val="100000"/>
              </a:lnSpc>
              <a:buFont typeface="Arial" panose="020B0604020202020204" pitchFamily="34" charset="0"/>
              <a:buChar char="•"/>
            </a:pPr>
            <a:r>
              <a:rPr lang="en-GB" sz="2400" b="1" dirty="0"/>
              <a:t>Observable Signs</a:t>
            </a:r>
            <a:r>
              <a:rPr lang="en-GB" sz="2400" dirty="0"/>
              <a:t> are characteristics detectable by another person through observation – such as a doctor, parents or spouse.</a:t>
            </a:r>
          </a:p>
          <a:p>
            <a:pPr marL="377190" indent="-342900">
              <a:lnSpc>
                <a:spcPct val="100000"/>
              </a:lnSpc>
              <a:buFont typeface="Arial" panose="020B0604020202020204" pitchFamily="34" charset="0"/>
              <a:buChar char="•"/>
            </a:pPr>
            <a:r>
              <a:rPr lang="en-GB" sz="2400" b="1" dirty="0">
                <a:solidFill>
                  <a:srgbClr val="0070C0"/>
                </a:solidFill>
              </a:rPr>
              <a:t>For example</a:t>
            </a:r>
            <a:r>
              <a:rPr lang="en-GB" sz="2400" dirty="0">
                <a:solidFill>
                  <a:srgbClr val="0070C0"/>
                </a:solidFill>
              </a:rPr>
              <a:t>: a high temperature, swollen glands, rash, swellings and high blood pressure</a:t>
            </a:r>
          </a:p>
        </p:txBody>
      </p:sp>
      <p:pic>
        <p:nvPicPr>
          <p:cNvPr id="6" name="Picture 5"/>
          <p:cNvPicPr>
            <a:picLocks noChangeAspect="1"/>
          </p:cNvPicPr>
          <p:nvPr/>
        </p:nvPicPr>
        <p:blipFill rotWithShape="1">
          <a:blip r:embed="rId2"/>
          <a:srcRect l="8322" r="6209"/>
          <a:stretch/>
        </p:blipFill>
        <p:spPr>
          <a:xfrm>
            <a:off x="4797578" y="2293044"/>
            <a:ext cx="3811584" cy="3800877"/>
          </a:xfrm>
          <a:prstGeom prst="rect">
            <a:avLst/>
          </a:prstGeom>
        </p:spPr>
      </p:pic>
    </p:spTree>
    <p:extLst>
      <p:ext uri="{BB962C8B-B14F-4D97-AF65-F5344CB8AC3E}">
        <p14:creationId xmlns:p14="http://schemas.microsoft.com/office/powerpoint/2010/main" val="1320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358" y="-96253"/>
            <a:ext cx="7475220" cy="2926080"/>
          </a:xfrm>
        </p:spPr>
        <p:txBody>
          <a:bodyPr>
            <a:normAutofit/>
          </a:bodyPr>
          <a:lstStyle/>
          <a:p>
            <a:pPr algn="ctr"/>
            <a:r>
              <a:rPr lang="en-GB" sz="5400" dirty="0"/>
              <a:t>Unit 14: </a:t>
            </a:r>
            <a:br>
              <a:rPr lang="en-GB" sz="5400" dirty="0"/>
            </a:br>
            <a:r>
              <a:rPr lang="en-GB" sz="5400" dirty="0"/>
              <a:t>Physiological disorders</a:t>
            </a:r>
          </a:p>
        </p:txBody>
      </p:sp>
      <p:sp>
        <p:nvSpPr>
          <p:cNvPr id="3" name="Subtitle 2"/>
          <p:cNvSpPr>
            <a:spLocks noGrp="1"/>
          </p:cNvSpPr>
          <p:nvPr>
            <p:ph type="subTitle" idx="1"/>
          </p:nvPr>
        </p:nvSpPr>
        <p:spPr>
          <a:xfrm>
            <a:off x="1306212" y="2834917"/>
            <a:ext cx="6575895" cy="1388165"/>
          </a:xfrm>
        </p:spPr>
        <p:txBody>
          <a:bodyPr>
            <a:normAutofit/>
          </a:bodyPr>
          <a:lstStyle/>
          <a:p>
            <a:r>
              <a:rPr lang="en-GB" sz="6600" i="1" u="sng" dirty="0">
                <a:solidFill>
                  <a:srgbClr val="FFFF00"/>
                </a:solidFill>
              </a:rPr>
              <a:t>Learning Aim A</a:t>
            </a:r>
          </a:p>
        </p:txBody>
      </p:sp>
      <p:sp>
        <p:nvSpPr>
          <p:cNvPr id="4" name="Rectangle 3"/>
          <p:cNvSpPr/>
          <p:nvPr/>
        </p:nvSpPr>
        <p:spPr>
          <a:xfrm>
            <a:off x="433139" y="4007384"/>
            <a:ext cx="8325850" cy="2554545"/>
          </a:xfrm>
          <a:prstGeom prst="rect">
            <a:avLst/>
          </a:prstGeom>
          <a:solidFill>
            <a:srgbClr val="FFFF00"/>
          </a:solidFill>
        </p:spPr>
        <p:txBody>
          <a:bodyPr wrap="square">
            <a:spAutoFit/>
          </a:bodyPr>
          <a:lstStyle/>
          <a:p>
            <a:pPr algn="ctr"/>
            <a:r>
              <a:rPr lang="en-GB" sz="3200" b="1" dirty="0">
                <a:solidFill>
                  <a:sysClr val="windowText" lastClr="000000"/>
                </a:solidFill>
              </a:rPr>
              <a:t>A1</a:t>
            </a:r>
            <a:r>
              <a:rPr lang="en-GB" sz="3200" dirty="0">
                <a:solidFill>
                  <a:sysClr val="windowText" lastClr="000000"/>
                </a:solidFill>
              </a:rPr>
              <a:t> Types of physiological disorders and effects on body systems and functions</a:t>
            </a:r>
          </a:p>
          <a:p>
            <a:pPr algn="ctr"/>
            <a:r>
              <a:rPr lang="en-GB" sz="3200" b="1" dirty="0">
                <a:solidFill>
                  <a:sysClr val="windowText" lastClr="000000"/>
                </a:solidFill>
              </a:rPr>
              <a:t>A2</a:t>
            </a:r>
            <a:r>
              <a:rPr lang="en-GB" sz="3200" dirty="0">
                <a:solidFill>
                  <a:sysClr val="windowText" lastClr="000000"/>
                </a:solidFill>
              </a:rPr>
              <a:t> Causes of physiological disorders</a:t>
            </a:r>
          </a:p>
          <a:p>
            <a:pPr algn="ctr"/>
            <a:r>
              <a:rPr lang="en-GB" sz="3200" b="1" dirty="0">
                <a:solidFill>
                  <a:sysClr val="windowText" lastClr="000000"/>
                </a:solidFill>
              </a:rPr>
              <a:t>A3</a:t>
            </a:r>
            <a:r>
              <a:rPr lang="en-GB" sz="3200" dirty="0">
                <a:solidFill>
                  <a:sysClr val="windowText" lastClr="000000"/>
                </a:solidFill>
              </a:rPr>
              <a:t> Signs and symptoms of physiological disorders</a:t>
            </a:r>
          </a:p>
        </p:txBody>
      </p:sp>
    </p:spTree>
    <p:extLst>
      <p:ext uri="{BB962C8B-B14F-4D97-AF65-F5344CB8AC3E}">
        <p14:creationId xmlns:p14="http://schemas.microsoft.com/office/powerpoint/2010/main" val="4273864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64" y="495403"/>
            <a:ext cx="7406640" cy="756849"/>
          </a:xfrm>
        </p:spPr>
        <p:txBody>
          <a:bodyPr>
            <a:normAutofit/>
          </a:bodyPr>
          <a:lstStyle/>
          <a:p>
            <a:r>
              <a:rPr lang="en-GB" b="1" dirty="0">
                <a:solidFill>
                  <a:srgbClr val="0070C0"/>
                </a:solidFill>
              </a:rPr>
              <a:t>SYMPTOMS</a:t>
            </a:r>
          </a:p>
        </p:txBody>
      </p:sp>
      <p:sp>
        <p:nvSpPr>
          <p:cNvPr id="3" name="Content Placeholder 2"/>
          <p:cNvSpPr>
            <a:spLocks noGrp="1"/>
          </p:cNvSpPr>
          <p:nvPr>
            <p:ph idx="1"/>
          </p:nvPr>
        </p:nvSpPr>
        <p:spPr>
          <a:xfrm>
            <a:off x="477689" y="1165516"/>
            <a:ext cx="3845950" cy="5338523"/>
          </a:xfrm>
        </p:spPr>
        <p:txBody>
          <a:bodyPr>
            <a:noAutofit/>
          </a:bodyPr>
          <a:lstStyle/>
          <a:p>
            <a:r>
              <a:rPr lang="en-GB" sz="2400" b="1" dirty="0">
                <a:solidFill>
                  <a:schemeClr val="tx1"/>
                </a:solidFill>
              </a:rPr>
              <a:t>Symptoms </a:t>
            </a:r>
            <a:r>
              <a:rPr lang="en-GB" sz="2400" dirty="0">
                <a:solidFill>
                  <a:schemeClr val="tx1"/>
                </a:solidFill>
              </a:rPr>
              <a:t>are a feature that an individual will feel and have complains of. </a:t>
            </a:r>
          </a:p>
          <a:p>
            <a:r>
              <a:rPr lang="en-GB" sz="2400" b="1" dirty="0">
                <a:solidFill>
                  <a:srgbClr val="0070C0"/>
                </a:solidFill>
              </a:rPr>
              <a:t>For example</a:t>
            </a:r>
            <a:r>
              <a:rPr lang="en-GB" sz="2400" dirty="0">
                <a:solidFill>
                  <a:srgbClr val="0070C0"/>
                </a:solidFill>
              </a:rPr>
              <a:t>: Headaches, dizziness, nausea, a cough, pain, disorientation</a:t>
            </a:r>
          </a:p>
          <a:p>
            <a:r>
              <a:rPr lang="en-GB" sz="2400" dirty="0">
                <a:solidFill>
                  <a:schemeClr val="tx1"/>
                </a:solidFill>
              </a:rPr>
              <a:t>A few characteristics can be both signs and symptoms such as a lump (doctor may notice and the service user may feel discomfort from it.)</a:t>
            </a:r>
            <a:endParaRPr lang="en-GB" sz="2400" b="1" dirty="0">
              <a:solidFill>
                <a:schemeClr val="tx1"/>
              </a:solidFill>
            </a:endParaRPr>
          </a:p>
        </p:txBody>
      </p:sp>
      <p:sp>
        <p:nvSpPr>
          <p:cNvPr id="4" name="Rounded Rectangle 3"/>
          <p:cNvSpPr/>
          <p:nvPr/>
        </p:nvSpPr>
        <p:spPr>
          <a:xfrm>
            <a:off x="7340958" y="228384"/>
            <a:ext cx="1555283" cy="5795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t>P1</a:t>
            </a:r>
          </a:p>
        </p:txBody>
      </p:sp>
      <p:pic>
        <p:nvPicPr>
          <p:cNvPr id="5" name="Picture 4"/>
          <p:cNvPicPr>
            <a:picLocks noChangeAspect="1"/>
          </p:cNvPicPr>
          <p:nvPr/>
        </p:nvPicPr>
        <p:blipFill>
          <a:blip r:embed="rId2"/>
          <a:stretch>
            <a:fillRect/>
          </a:stretch>
        </p:blipFill>
        <p:spPr>
          <a:xfrm>
            <a:off x="4323639" y="1519271"/>
            <a:ext cx="4572602" cy="4173213"/>
          </a:xfrm>
          <a:prstGeom prst="rect">
            <a:avLst/>
          </a:prstGeom>
        </p:spPr>
      </p:pic>
    </p:spTree>
    <p:extLst>
      <p:ext uri="{BB962C8B-B14F-4D97-AF65-F5344CB8AC3E}">
        <p14:creationId xmlns:p14="http://schemas.microsoft.com/office/powerpoint/2010/main" val="7171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733" y="1914858"/>
            <a:ext cx="6784518" cy="2273684"/>
          </a:xfrm>
          <a:solidFill>
            <a:srgbClr val="FF33CC"/>
          </a:solidFill>
        </p:spPr>
        <p:txBody>
          <a:bodyPr>
            <a:noAutofit/>
          </a:bodyPr>
          <a:lstStyle/>
          <a:p>
            <a:pPr marL="342900" lvl="0" indent="-342900">
              <a:lnSpc>
                <a:spcPct val="100000"/>
              </a:lnSpc>
              <a:spcBef>
                <a:spcPct val="20000"/>
              </a:spcBef>
              <a:spcAft>
                <a:spcPts val="600"/>
              </a:spcAft>
            </a:pPr>
            <a:r>
              <a:rPr lang="en-GB" sz="2700" b="1" dirty="0">
                <a:solidFill>
                  <a:schemeClr val="tx1"/>
                </a:solidFill>
                <a:ea typeface="+mn-ea"/>
                <a:cs typeface="+mn-cs"/>
              </a:rPr>
              <a:t>M1 </a:t>
            </a:r>
            <a:r>
              <a:rPr lang="en-GB" sz="2700" b="1" u="sng" dirty="0">
                <a:solidFill>
                  <a:schemeClr val="tx1"/>
                </a:solidFill>
                <a:ea typeface="+mn-ea"/>
                <a:cs typeface="+mn-cs"/>
              </a:rPr>
              <a:t>Analyse</a:t>
            </a:r>
            <a:r>
              <a:rPr lang="en-GB" sz="2700" b="1" dirty="0">
                <a:solidFill>
                  <a:schemeClr val="tx1"/>
                </a:solidFill>
                <a:ea typeface="+mn-ea"/>
                <a:cs typeface="+mn-cs"/>
              </a:rPr>
              <a:t> the changes in body systems and functions resulting from different types of physiological disorder on service users.</a:t>
            </a:r>
            <a:endParaRPr lang="en-GB" dirty="0"/>
          </a:p>
        </p:txBody>
      </p:sp>
      <p:sp>
        <p:nvSpPr>
          <p:cNvPr id="4" name="TextBox 3"/>
          <p:cNvSpPr txBox="1"/>
          <p:nvPr/>
        </p:nvSpPr>
        <p:spPr>
          <a:xfrm>
            <a:off x="1835696" y="908720"/>
            <a:ext cx="5328592" cy="1015663"/>
          </a:xfrm>
          <a:prstGeom prst="rect">
            <a:avLst/>
          </a:prstGeom>
          <a:noFill/>
        </p:spPr>
        <p:txBody>
          <a:bodyPr wrap="square" rtlCol="0">
            <a:spAutoFit/>
          </a:bodyPr>
          <a:lstStyle/>
          <a:p>
            <a:pPr algn="ctr"/>
            <a:r>
              <a:rPr lang="en-GB" sz="6000" dirty="0"/>
              <a:t>MERIT</a:t>
            </a:r>
          </a:p>
        </p:txBody>
      </p:sp>
      <p:pic>
        <p:nvPicPr>
          <p:cNvPr id="7170" name="Picture 2" descr="C:\Users\rroberts7.SCHOOLS\AppData\Local\Microsoft\Windows\Temporary Internet Files\Content.IE5\G1KZ13UW\digestive_system_function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roberts7.SCHOOLS\AppData\Local\Microsoft\Windows\Temporary Internet Files\Content.IE5\RSV9AUOF\thyroi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0970" y="4589359"/>
            <a:ext cx="1351584" cy="215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383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876300"/>
          </a:xfrm>
          <a:solidFill>
            <a:srgbClr val="FF33CC"/>
          </a:solidFill>
        </p:spPr>
        <p:txBody>
          <a:bodyPr/>
          <a:lstStyle/>
          <a:p>
            <a:r>
              <a:rPr lang="en-GB" dirty="0">
                <a:solidFill>
                  <a:schemeClr val="tx1"/>
                </a:solidFill>
              </a:rPr>
              <a:t>Research Task</a:t>
            </a:r>
          </a:p>
        </p:txBody>
      </p:sp>
      <p:sp>
        <p:nvSpPr>
          <p:cNvPr id="3" name="Content Placeholder 2"/>
          <p:cNvSpPr>
            <a:spLocks noGrp="1"/>
          </p:cNvSpPr>
          <p:nvPr>
            <p:ph idx="1"/>
          </p:nvPr>
        </p:nvSpPr>
        <p:spPr>
          <a:xfrm>
            <a:off x="324465" y="1600200"/>
            <a:ext cx="8406579" cy="4948084"/>
          </a:xfrm>
        </p:spPr>
        <p:txBody>
          <a:bodyPr>
            <a:normAutofit fontScale="55000" lnSpcReduction="20000"/>
          </a:bodyPr>
          <a:lstStyle/>
          <a:p>
            <a:pPr>
              <a:lnSpc>
                <a:spcPct val="120000"/>
              </a:lnSpc>
              <a:buAutoNum type="arabicParenR"/>
            </a:pPr>
            <a:r>
              <a:rPr lang="en-GB" sz="3600" b="1" dirty="0">
                <a:solidFill>
                  <a:schemeClr val="tx1"/>
                </a:solidFill>
              </a:rPr>
              <a:t>Choose </a:t>
            </a:r>
            <a:r>
              <a:rPr lang="en-GB" sz="3600" b="1" u="sng" dirty="0">
                <a:solidFill>
                  <a:schemeClr val="tx1"/>
                </a:solidFill>
              </a:rPr>
              <a:t>three different types </a:t>
            </a:r>
            <a:r>
              <a:rPr lang="en-GB" sz="3600" b="1" dirty="0">
                <a:solidFill>
                  <a:schemeClr val="tx1"/>
                </a:solidFill>
              </a:rPr>
              <a:t>of physiological disorders from the below list</a:t>
            </a:r>
          </a:p>
          <a:p>
            <a:pPr>
              <a:lnSpc>
                <a:spcPct val="120000"/>
              </a:lnSpc>
              <a:buAutoNum type="arabicParenR"/>
            </a:pPr>
            <a:r>
              <a:rPr lang="en-GB" sz="3600" b="1" dirty="0">
                <a:solidFill>
                  <a:schemeClr val="tx1"/>
                </a:solidFill>
              </a:rPr>
              <a:t>Research the </a:t>
            </a:r>
            <a:r>
              <a:rPr lang="en-GB" sz="3600" b="1" i="1" u="sng" dirty="0">
                <a:solidFill>
                  <a:schemeClr val="tx1"/>
                </a:solidFill>
              </a:rPr>
              <a:t>changes</a:t>
            </a:r>
            <a:r>
              <a:rPr lang="en-GB" sz="3600" b="1" dirty="0">
                <a:solidFill>
                  <a:schemeClr val="tx1"/>
                </a:solidFill>
              </a:rPr>
              <a:t> and the </a:t>
            </a:r>
            <a:r>
              <a:rPr lang="en-GB" sz="3600" b="1" i="1" u="sng" dirty="0">
                <a:solidFill>
                  <a:schemeClr val="tx1"/>
                </a:solidFill>
              </a:rPr>
              <a:t>effects</a:t>
            </a:r>
            <a:r>
              <a:rPr lang="en-GB" sz="3600" b="1" dirty="0">
                <a:solidFill>
                  <a:schemeClr val="tx1"/>
                </a:solidFill>
              </a:rPr>
              <a:t> that the disorder has on the system and functioning of the body </a:t>
            </a:r>
          </a:p>
          <a:p>
            <a:pPr>
              <a:lnSpc>
                <a:spcPct val="120000"/>
              </a:lnSpc>
              <a:buAutoNum type="arabicParenR"/>
            </a:pPr>
            <a:r>
              <a:rPr lang="en-GB" sz="3600" b="1" dirty="0">
                <a:solidFill>
                  <a:schemeClr val="tx1"/>
                </a:solidFill>
              </a:rPr>
              <a:t>Write your findings up in your booklets and be prepared to feedback your research to the class</a:t>
            </a:r>
          </a:p>
          <a:p>
            <a:pPr>
              <a:lnSpc>
                <a:spcPct val="120000"/>
              </a:lnSpc>
              <a:buFont typeface="Wingdings" pitchFamily="2" charset="2"/>
              <a:buChar char="v"/>
            </a:pPr>
            <a:r>
              <a:rPr lang="en-GB" sz="2900" b="1" dirty="0">
                <a:solidFill>
                  <a:schemeClr val="tx1"/>
                </a:solidFill>
              </a:rPr>
              <a:t>Diabetes</a:t>
            </a:r>
          </a:p>
          <a:p>
            <a:pPr>
              <a:lnSpc>
                <a:spcPct val="120000"/>
              </a:lnSpc>
              <a:buFont typeface="Wingdings" pitchFamily="2" charset="2"/>
              <a:buChar char="v"/>
            </a:pPr>
            <a:r>
              <a:rPr lang="en-GB" sz="2900" b="1" dirty="0">
                <a:solidFill>
                  <a:schemeClr val="tx1"/>
                </a:solidFill>
              </a:rPr>
              <a:t>Alzheimer's Disease </a:t>
            </a:r>
          </a:p>
          <a:p>
            <a:pPr>
              <a:lnSpc>
                <a:spcPct val="120000"/>
              </a:lnSpc>
              <a:buFont typeface="Wingdings" pitchFamily="2" charset="2"/>
              <a:buChar char="v"/>
            </a:pPr>
            <a:r>
              <a:rPr lang="en-GB" sz="2900" b="1" dirty="0">
                <a:solidFill>
                  <a:schemeClr val="tx1"/>
                </a:solidFill>
              </a:rPr>
              <a:t>Asthma</a:t>
            </a:r>
          </a:p>
          <a:p>
            <a:pPr>
              <a:lnSpc>
                <a:spcPct val="120000"/>
              </a:lnSpc>
              <a:buFont typeface="Wingdings" pitchFamily="2" charset="2"/>
              <a:buChar char="v"/>
            </a:pPr>
            <a:r>
              <a:rPr lang="en-GB" sz="2900" b="1" dirty="0">
                <a:solidFill>
                  <a:schemeClr val="tx1"/>
                </a:solidFill>
              </a:rPr>
              <a:t>Osteoporosis</a:t>
            </a:r>
          </a:p>
          <a:p>
            <a:pPr>
              <a:lnSpc>
                <a:spcPct val="120000"/>
              </a:lnSpc>
              <a:buFont typeface="Wingdings" pitchFamily="2" charset="2"/>
              <a:buChar char="v"/>
            </a:pPr>
            <a:r>
              <a:rPr lang="en-GB" sz="2900" b="1" dirty="0">
                <a:solidFill>
                  <a:schemeClr val="tx1"/>
                </a:solidFill>
              </a:rPr>
              <a:t>Bowel Cancer</a:t>
            </a:r>
          </a:p>
          <a:p>
            <a:pPr>
              <a:lnSpc>
                <a:spcPct val="120000"/>
              </a:lnSpc>
              <a:buFont typeface="Wingdings" pitchFamily="2" charset="2"/>
              <a:buChar char="v"/>
            </a:pPr>
            <a:r>
              <a:rPr lang="en-GB" sz="2900" b="1" dirty="0">
                <a:solidFill>
                  <a:schemeClr val="tx1"/>
                </a:solidFill>
              </a:rPr>
              <a:t>Coronary Heart Disease</a:t>
            </a:r>
          </a:p>
          <a:p>
            <a:pPr>
              <a:lnSpc>
                <a:spcPct val="120000"/>
              </a:lnSpc>
              <a:buFont typeface="Wingdings" pitchFamily="2" charset="2"/>
              <a:buChar char="v"/>
            </a:pPr>
            <a:r>
              <a:rPr lang="en-GB" sz="2900" b="1" dirty="0">
                <a:solidFill>
                  <a:schemeClr val="tx1"/>
                </a:solidFill>
              </a:rPr>
              <a:t>Prostate Cancer</a:t>
            </a:r>
          </a:p>
          <a:p>
            <a:pPr>
              <a:buAutoNum type="arabicParenR"/>
            </a:pPr>
            <a:endParaRPr lang="en-GB" dirty="0"/>
          </a:p>
        </p:txBody>
      </p:sp>
      <p:pic>
        <p:nvPicPr>
          <p:cNvPr id="8195" name="Picture 3" descr="C:\Users\rroberts7.SCHOOLS\AppData\Local\Microsoft\Windows\Temporary Internet Files\Content.IE5\TMPRA5JM\special_repo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rroberts7.SCHOOLS\AppData\Local\Microsoft\Windows\Temporary Internet Files\Content.IE5\RSV9AUOF\thought-30620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48680"/>
            <a:ext cx="1175792" cy="117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9" name="Picture 7" descr="C:\Users\rroberts7.SCHOOLS\AppData\Local\Microsoft\Windows\Temporary Internet Files\Content.IE5\RSV9AUOF\2008-11-15_07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3487" y="4974317"/>
            <a:ext cx="3237557" cy="129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67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908050"/>
            <a:ext cx="7772400" cy="1470025"/>
          </a:xfrm>
        </p:spPr>
        <p:txBody>
          <a:bodyPr>
            <a:normAutofit fontScale="90000"/>
          </a:bodyPr>
          <a:lstStyle/>
          <a:p>
            <a:pPr eaLnBrk="1" fontAlgn="auto" hangingPunct="1">
              <a:spcAft>
                <a:spcPts val="0"/>
              </a:spcAft>
              <a:defRPr/>
            </a:pPr>
            <a:r>
              <a:rPr lang="en-GB" sz="7200" dirty="0">
                <a:solidFill>
                  <a:schemeClr val="tx1"/>
                </a:solidFill>
              </a:rPr>
              <a:t>Diabetes mellitus</a:t>
            </a:r>
          </a:p>
        </p:txBody>
      </p:sp>
      <p:sp>
        <p:nvSpPr>
          <p:cNvPr id="2051" name="Rectangle 3"/>
          <p:cNvSpPr>
            <a:spLocks noGrp="1" noChangeArrowheads="1"/>
          </p:cNvSpPr>
          <p:nvPr>
            <p:ph type="subTitle" idx="1"/>
          </p:nvPr>
        </p:nvSpPr>
        <p:spPr>
          <a:xfrm>
            <a:off x="1331913" y="2636838"/>
            <a:ext cx="6400800" cy="1752600"/>
          </a:xfrm>
        </p:spPr>
        <p:txBody>
          <a:bodyPr/>
          <a:lstStyle/>
          <a:p>
            <a:pPr eaLnBrk="1" hangingPunct="1"/>
            <a:endParaRPr lang="en-US" sz="3600">
              <a:solidFill>
                <a:srgbClr val="6600FF"/>
              </a:solidFill>
            </a:endParaRPr>
          </a:p>
        </p:txBody>
      </p:sp>
    </p:spTree>
    <p:extLst>
      <p:ext uri="{BB962C8B-B14F-4D97-AF65-F5344CB8AC3E}">
        <p14:creationId xmlns:p14="http://schemas.microsoft.com/office/powerpoint/2010/main" val="2075801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amond(in)">
                                      <p:cBhvr>
                                        <p:cTn id="7" dur="5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b="1" dirty="0">
                <a:solidFill>
                  <a:schemeClr val="tx1"/>
                </a:solidFill>
              </a:rPr>
              <a:t>Starter</a:t>
            </a:r>
          </a:p>
        </p:txBody>
      </p:sp>
      <p:sp>
        <p:nvSpPr>
          <p:cNvPr id="9219" name="Content Placeholder 2"/>
          <p:cNvSpPr>
            <a:spLocks noGrp="1"/>
          </p:cNvSpPr>
          <p:nvPr>
            <p:ph sz="quarter" idx="1"/>
          </p:nvPr>
        </p:nvSpPr>
        <p:spPr>
          <a:xfrm>
            <a:off x="457200" y="1600200"/>
            <a:ext cx="7467600" cy="4873625"/>
          </a:xfrm>
        </p:spPr>
        <p:txBody>
          <a:bodyPr/>
          <a:lstStyle/>
          <a:p>
            <a:pPr eaLnBrk="1" hangingPunct="1"/>
            <a:endParaRPr lang="en-GB" dirty="0"/>
          </a:p>
          <a:p>
            <a:pPr eaLnBrk="1" hangingPunct="1"/>
            <a:r>
              <a:rPr lang="en-GB" sz="3200" dirty="0">
                <a:solidFill>
                  <a:schemeClr val="tx1"/>
                </a:solidFill>
              </a:rPr>
              <a:t>What is Diabetes?</a:t>
            </a:r>
          </a:p>
          <a:p>
            <a:pPr eaLnBrk="1" hangingPunct="1"/>
            <a:endParaRPr lang="en-GB" sz="3200" dirty="0">
              <a:solidFill>
                <a:schemeClr val="tx1"/>
              </a:solidFill>
            </a:endParaRPr>
          </a:p>
        </p:txBody>
      </p:sp>
    </p:spTree>
    <p:extLst>
      <p:ext uri="{BB962C8B-B14F-4D97-AF65-F5344CB8AC3E}">
        <p14:creationId xmlns:p14="http://schemas.microsoft.com/office/powerpoint/2010/main" val="2092957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GB" b="1" dirty="0">
                <a:solidFill>
                  <a:srgbClr val="6600FF"/>
                </a:solidFill>
              </a:rPr>
              <a:t>What is Diabetes?</a:t>
            </a:r>
          </a:p>
        </p:txBody>
      </p:sp>
      <p:sp>
        <p:nvSpPr>
          <p:cNvPr id="3075" name="Rectangle 3"/>
          <p:cNvSpPr>
            <a:spLocks noGrp="1" noChangeArrowheads="1"/>
          </p:cNvSpPr>
          <p:nvPr>
            <p:ph sz="quarter" idx="1"/>
          </p:nvPr>
        </p:nvSpPr>
        <p:spPr>
          <a:xfrm>
            <a:off x="539750" y="1196975"/>
            <a:ext cx="8280400" cy="4608513"/>
          </a:xfrm>
        </p:spPr>
        <p:txBody>
          <a:bodyPr/>
          <a:lstStyle/>
          <a:p>
            <a:pPr eaLnBrk="1" hangingPunct="1">
              <a:buFontTx/>
              <a:buNone/>
            </a:pPr>
            <a:endParaRPr lang="en-GB" dirty="0"/>
          </a:p>
          <a:p>
            <a:pPr eaLnBrk="1" hangingPunct="1"/>
            <a:endParaRPr lang="en-GB" dirty="0"/>
          </a:p>
          <a:p>
            <a:pPr eaLnBrk="1" hangingPunct="1"/>
            <a:r>
              <a:rPr lang="en-GB" sz="3200" dirty="0">
                <a:solidFill>
                  <a:schemeClr val="tx1"/>
                </a:solidFill>
              </a:rPr>
              <a:t>Diabetes mellitus is a condition in which the amount of glucose in the blood is too high because the body cannot use it properly. </a:t>
            </a:r>
          </a:p>
          <a:p>
            <a:pPr eaLnBrk="1" hangingPunct="1"/>
            <a:r>
              <a:rPr lang="en-GB" sz="3200" dirty="0">
                <a:solidFill>
                  <a:schemeClr val="tx1"/>
                </a:solidFill>
              </a:rPr>
              <a:t>The amount of glucose in the blood is controlled by two hormones</a:t>
            </a:r>
          </a:p>
          <a:p>
            <a:pPr lvl="1" eaLnBrk="1" hangingPunct="1"/>
            <a:r>
              <a:rPr lang="en-GB" sz="3200" dirty="0">
                <a:solidFill>
                  <a:schemeClr val="tx1"/>
                </a:solidFill>
              </a:rPr>
              <a:t>insulin and glucagon</a:t>
            </a:r>
          </a:p>
          <a:p>
            <a:pPr eaLnBrk="1" hangingPunct="1"/>
            <a:endParaRPr lang="en-GB" dirty="0"/>
          </a:p>
        </p:txBody>
      </p:sp>
    </p:spTree>
    <p:extLst>
      <p:ext uri="{BB962C8B-B14F-4D97-AF65-F5344CB8AC3E}">
        <p14:creationId xmlns:p14="http://schemas.microsoft.com/office/powerpoint/2010/main" val="238903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2000"/>
                                        <p:tgtEl>
                                          <p:spTgt spid="307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fade">
                                      <p:cBhvr>
                                        <p:cTn id="12" dur="2000"/>
                                        <p:tgtEl>
                                          <p:spTgt spid="307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5790" y="304800"/>
            <a:ext cx="7406640" cy="1356360"/>
          </a:xfrm>
        </p:spPr>
        <p:txBody>
          <a:bodyPr/>
          <a:lstStyle/>
          <a:p>
            <a:pPr eaLnBrk="1" fontAlgn="auto" hangingPunct="1">
              <a:spcAft>
                <a:spcPts val="0"/>
              </a:spcAft>
              <a:defRPr/>
            </a:pPr>
            <a:r>
              <a:rPr lang="en-GB" b="1" dirty="0">
                <a:solidFill>
                  <a:srgbClr val="6600FF"/>
                </a:solidFill>
              </a:rPr>
              <a:t>The Pancreas</a:t>
            </a:r>
          </a:p>
        </p:txBody>
      </p:sp>
      <p:sp>
        <p:nvSpPr>
          <p:cNvPr id="11" name="Content Placeholder 10"/>
          <p:cNvSpPr>
            <a:spLocks noGrp="1"/>
          </p:cNvSpPr>
          <p:nvPr>
            <p:ph sz="quarter" idx="1"/>
          </p:nvPr>
        </p:nvSpPr>
        <p:spPr>
          <a:xfrm>
            <a:off x="294640" y="1752600"/>
            <a:ext cx="4897120" cy="4328159"/>
          </a:xfrm>
        </p:spPr>
        <p:txBody>
          <a:bodyPr>
            <a:normAutofit lnSpcReduction="10000"/>
          </a:bodyPr>
          <a:lstStyle/>
          <a:p>
            <a:pPr marL="342900" indent="-342900" eaLnBrk="1" fontAlgn="auto" hangingPunct="1">
              <a:lnSpc>
                <a:spcPct val="100000"/>
              </a:lnSpc>
              <a:spcBef>
                <a:spcPct val="20000"/>
              </a:spcBef>
              <a:spcAft>
                <a:spcPts val="0"/>
              </a:spcAft>
              <a:buFontTx/>
              <a:buChar char="•"/>
              <a:defRPr/>
            </a:pPr>
            <a:r>
              <a:rPr lang="en-GB" sz="2400" b="1" dirty="0">
                <a:solidFill>
                  <a:schemeClr val="tx1"/>
                </a:solidFill>
                <a:latin typeface="Verdana" pitchFamily="34" charset="0"/>
              </a:rPr>
              <a:t>Pancreas</a:t>
            </a:r>
            <a:r>
              <a:rPr lang="en-GB" sz="2400" dirty="0">
                <a:solidFill>
                  <a:schemeClr val="tx1"/>
                </a:solidFill>
                <a:latin typeface="Verdana" pitchFamily="34" charset="0"/>
              </a:rPr>
              <a:t> contains</a:t>
            </a:r>
            <a:r>
              <a:rPr lang="en-GB" sz="2400" b="1" dirty="0">
                <a:solidFill>
                  <a:schemeClr val="tx1"/>
                </a:solidFill>
                <a:latin typeface="Verdana" pitchFamily="34" charset="0"/>
              </a:rPr>
              <a:t> </a:t>
            </a:r>
            <a:r>
              <a:rPr lang="en-GB" sz="2400" dirty="0">
                <a:solidFill>
                  <a:schemeClr val="tx1"/>
                </a:solidFill>
                <a:latin typeface="Symbol" pitchFamily="18" charset="2"/>
              </a:rPr>
              <a:t>a</a:t>
            </a:r>
            <a:r>
              <a:rPr lang="en-GB" sz="2400" dirty="0">
                <a:solidFill>
                  <a:schemeClr val="tx1"/>
                </a:solidFill>
                <a:latin typeface="Verdana" pitchFamily="34" charset="0"/>
              </a:rPr>
              <a:t> cells and </a:t>
            </a:r>
            <a:r>
              <a:rPr lang="en-GB" sz="2400" dirty="0">
                <a:solidFill>
                  <a:schemeClr val="tx1"/>
                </a:solidFill>
                <a:latin typeface="Symbol" pitchFamily="18" charset="2"/>
              </a:rPr>
              <a:t>b</a:t>
            </a:r>
            <a:r>
              <a:rPr lang="en-GB" sz="2400" dirty="0">
                <a:solidFill>
                  <a:schemeClr val="tx1"/>
                </a:solidFill>
                <a:latin typeface="Verdana" pitchFamily="34" charset="0"/>
              </a:rPr>
              <a:t> cells  </a:t>
            </a:r>
          </a:p>
          <a:p>
            <a:pPr marL="342900" indent="-342900" eaLnBrk="1" fontAlgn="auto" hangingPunct="1">
              <a:lnSpc>
                <a:spcPct val="100000"/>
              </a:lnSpc>
              <a:spcBef>
                <a:spcPct val="20000"/>
              </a:spcBef>
              <a:spcAft>
                <a:spcPts val="0"/>
              </a:spcAft>
              <a:buFontTx/>
              <a:buChar char="•"/>
              <a:defRPr/>
            </a:pPr>
            <a:endParaRPr lang="en-GB" sz="2400" b="1" dirty="0">
              <a:solidFill>
                <a:schemeClr val="tx1"/>
              </a:solidFill>
              <a:latin typeface="Symbol" pitchFamily="18" charset="2"/>
            </a:endParaRPr>
          </a:p>
          <a:p>
            <a:pPr marL="342900" indent="-342900" eaLnBrk="1" fontAlgn="auto" hangingPunct="1">
              <a:lnSpc>
                <a:spcPct val="100000"/>
              </a:lnSpc>
              <a:spcBef>
                <a:spcPct val="20000"/>
              </a:spcBef>
              <a:spcAft>
                <a:spcPts val="0"/>
              </a:spcAft>
              <a:buFontTx/>
              <a:buChar char="•"/>
              <a:defRPr/>
            </a:pPr>
            <a:r>
              <a:rPr lang="en-GB" sz="2400" b="1" dirty="0">
                <a:solidFill>
                  <a:schemeClr val="tx1"/>
                </a:solidFill>
                <a:latin typeface="Symbol" pitchFamily="18" charset="2"/>
              </a:rPr>
              <a:t>b</a:t>
            </a:r>
            <a:r>
              <a:rPr lang="en-GB" sz="2400" b="1" dirty="0">
                <a:solidFill>
                  <a:schemeClr val="tx1"/>
                </a:solidFill>
                <a:latin typeface="Verdana" pitchFamily="34" charset="0"/>
              </a:rPr>
              <a:t> cells</a:t>
            </a:r>
            <a:r>
              <a:rPr lang="en-GB" sz="2400" dirty="0">
                <a:solidFill>
                  <a:schemeClr val="tx1"/>
                </a:solidFill>
                <a:latin typeface="Verdana" pitchFamily="34" charset="0"/>
              </a:rPr>
              <a:t> secrete </a:t>
            </a:r>
            <a:r>
              <a:rPr lang="en-GB" sz="2400" b="1" dirty="0">
                <a:solidFill>
                  <a:schemeClr val="tx1"/>
                </a:solidFill>
                <a:latin typeface="Verdana" pitchFamily="34" charset="0"/>
              </a:rPr>
              <a:t>insulin </a:t>
            </a:r>
            <a:r>
              <a:rPr lang="en-GB" sz="2400" u="sng" dirty="0">
                <a:solidFill>
                  <a:schemeClr val="tx1"/>
                </a:solidFill>
                <a:latin typeface="Verdana" pitchFamily="34" charset="0"/>
              </a:rPr>
              <a:t>when</a:t>
            </a:r>
            <a:r>
              <a:rPr lang="en-GB" sz="2400" dirty="0">
                <a:solidFill>
                  <a:schemeClr val="tx1"/>
                </a:solidFill>
                <a:latin typeface="Verdana" pitchFamily="34" charset="0"/>
              </a:rPr>
              <a:t> blood glucose </a:t>
            </a:r>
            <a:r>
              <a:rPr lang="en-GB" sz="2400" u="sng" dirty="0">
                <a:solidFill>
                  <a:schemeClr val="tx1"/>
                </a:solidFill>
                <a:latin typeface="Verdana" pitchFamily="34" charset="0"/>
              </a:rPr>
              <a:t>is high</a:t>
            </a:r>
            <a:endParaRPr lang="en-GB" sz="2400" dirty="0">
              <a:solidFill>
                <a:schemeClr val="tx1"/>
              </a:solidFill>
              <a:latin typeface="Verdana" pitchFamily="34" charset="0"/>
            </a:endParaRPr>
          </a:p>
          <a:p>
            <a:pPr marL="342900" indent="-342900" eaLnBrk="1" fontAlgn="auto" hangingPunct="1">
              <a:lnSpc>
                <a:spcPct val="100000"/>
              </a:lnSpc>
              <a:spcBef>
                <a:spcPct val="20000"/>
              </a:spcBef>
              <a:spcAft>
                <a:spcPts val="0"/>
              </a:spcAft>
              <a:buFontTx/>
              <a:buChar char="•"/>
              <a:defRPr/>
            </a:pPr>
            <a:endParaRPr lang="en-GB" sz="2400" dirty="0">
              <a:solidFill>
                <a:schemeClr val="tx1"/>
              </a:solidFill>
              <a:latin typeface="Verdana" pitchFamily="34" charset="0"/>
            </a:endParaRPr>
          </a:p>
          <a:p>
            <a:pPr marL="342900" indent="-342900" eaLnBrk="1" fontAlgn="auto" hangingPunct="1">
              <a:lnSpc>
                <a:spcPct val="100000"/>
              </a:lnSpc>
              <a:spcBef>
                <a:spcPct val="20000"/>
              </a:spcBef>
              <a:spcAft>
                <a:spcPts val="0"/>
              </a:spcAft>
              <a:buFontTx/>
              <a:buChar char="•"/>
              <a:defRPr/>
            </a:pPr>
            <a:r>
              <a:rPr lang="en-GB" sz="2400" b="1" dirty="0">
                <a:solidFill>
                  <a:schemeClr val="tx1"/>
                </a:solidFill>
                <a:latin typeface="Symbol" pitchFamily="18" charset="2"/>
              </a:rPr>
              <a:t>a</a:t>
            </a:r>
            <a:r>
              <a:rPr lang="en-GB" sz="2400" b="1" dirty="0">
                <a:solidFill>
                  <a:schemeClr val="tx1"/>
                </a:solidFill>
                <a:latin typeface="Verdana" pitchFamily="34" charset="0"/>
              </a:rPr>
              <a:t> cells</a:t>
            </a:r>
            <a:r>
              <a:rPr lang="en-GB" sz="2400" dirty="0">
                <a:solidFill>
                  <a:schemeClr val="tx1"/>
                </a:solidFill>
                <a:latin typeface="Verdana" pitchFamily="34" charset="0"/>
              </a:rPr>
              <a:t> secrete </a:t>
            </a:r>
            <a:r>
              <a:rPr lang="en-GB" sz="2400" b="1" dirty="0">
                <a:solidFill>
                  <a:schemeClr val="tx1"/>
                </a:solidFill>
                <a:latin typeface="Verdana" pitchFamily="34" charset="0"/>
              </a:rPr>
              <a:t>glucagon</a:t>
            </a:r>
            <a:r>
              <a:rPr lang="en-GB" sz="2400" dirty="0">
                <a:solidFill>
                  <a:schemeClr val="tx1"/>
                </a:solidFill>
                <a:latin typeface="Verdana" pitchFamily="34" charset="0"/>
              </a:rPr>
              <a:t> </a:t>
            </a:r>
            <a:r>
              <a:rPr lang="en-GB" sz="2400" u="sng" dirty="0">
                <a:solidFill>
                  <a:schemeClr val="tx1"/>
                </a:solidFill>
                <a:latin typeface="Verdana" pitchFamily="34" charset="0"/>
              </a:rPr>
              <a:t>when</a:t>
            </a:r>
            <a:r>
              <a:rPr lang="en-GB" sz="2400" dirty="0">
                <a:solidFill>
                  <a:schemeClr val="tx1"/>
                </a:solidFill>
                <a:latin typeface="Verdana" pitchFamily="34" charset="0"/>
              </a:rPr>
              <a:t> blood glucose </a:t>
            </a:r>
            <a:r>
              <a:rPr lang="en-GB" sz="2400" u="sng" dirty="0">
                <a:solidFill>
                  <a:schemeClr val="tx1"/>
                </a:solidFill>
                <a:latin typeface="Verdana" pitchFamily="34" charset="0"/>
              </a:rPr>
              <a:t>is low</a:t>
            </a:r>
            <a:endParaRPr lang="en-GB" sz="2400" dirty="0">
              <a:solidFill>
                <a:schemeClr val="tx1"/>
              </a:solidFill>
              <a:latin typeface="Verdana" pitchFamily="34" charset="0"/>
            </a:endParaRPr>
          </a:p>
          <a:p>
            <a:pPr marL="342900" indent="-342900" eaLnBrk="1" fontAlgn="auto" hangingPunct="1">
              <a:lnSpc>
                <a:spcPct val="100000"/>
              </a:lnSpc>
              <a:spcBef>
                <a:spcPct val="20000"/>
              </a:spcBef>
              <a:spcAft>
                <a:spcPts val="0"/>
              </a:spcAft>
              <a:buFontTx/>
              <a:buChar char="•"/>
              <a:defRPr/>
            </a:pPr>
            <a:endParaRPr lang="en-GB" sz="2400" b="1" dirty="0">
              <a:solidFill>
                <a:schemeClr val="tx1"/>
              </a:solidFill>
              <a:latin typeface="Verdana" pitchFamily="34" charset="0"/>
            </a:endParaRPr>
          </a:p>
          <a:p>
            <a:pPr marL="342900" indent="-342900" eaLnBrk="1" fontAlgn="auto" hangingPunct="1">
              <a:lnSpc>
                <a:spcPct val="100000"/>
              </a:lnSpc>
              <a:spcBef>
                <a:spcPct val="20000"/>
              </a:spcBef>
              <a:spcAft>
                <a:spcPts val="0"/>
              </a:spcAft>
              <a:buFontTx/>
              <a:buChar char="•"/>
              <a:defRPr/>
            </a:pPr>
            <a:r>
              <a:rPr lang="en-GB" sz="2400" b="1" dirty="0">
                <a:solidFill>
                  <a:schemeClr val="tx1"/>
                </a:solidFill>
                <a:latin typeface="Verdana" pitchFamily="34" charset="0"/>
              </a:rPr>
              <a:t>Insulin</a:t>
            </a:r>
            <a:r>
              <a:rPr lang="en-GB" sz="2400" dirty="0">
                <a:solidFill>
                  <a:schemeClr val="tx1"/>
                </a:solidFill>
                <a:latin typeface="Verdana" pitchFamily="34" charset="0"/>
              </a:rPr>
              <a:t> and </a:t>
            </a:r>
            <a:r>
              <a:rPr lang="en-GB" sz="2400" b="1" dirty="0">
                <a:solidFill>
                  <a:schemeClr val="tx1"/>
                </a:solidFill>
                <a:latin typeface="Verdana" pitchFamily="34" charset="0"/>
              </a:rPr>
              <a:t>glucagon</a:t>
            </a:r>
            <a:r>
              <a:rPr lang="en-GB" sz="2400" dirty="0">
                <a:solidFill>
                  <a:schemeClr val="tx1"/>
                </a:solidFill>
                <a:latin typeface="Verdana" pitchFamily="34" charset="0"/>
              </a:rPr>
              <a:t> are </a:t>
            </a:r>
            <a:r>
              <a:rPr lang="en-GB" sz="2400" u="sng" dirty="0">
                <a:solidFill>
                  <a:schemeClr val="tx1"/>
                </a:solidFill>
                <a:latin typeface="Verdana" pitchFamily="34" charset="0"/>
              </a:rPr>
              <a:t>antagonistic</a:t>
            </a:r>
            <a:r>
              <a:rPr lang="en-GB" sz="2400" dirty="0">
                <a:solidFill>
                  <a:schemeClr val="tx1"/>
                </a:solidFill>
                <a:latin typeface="Verdana" pitchFamily="34" charset="0"/>
              </a:rPr>
              <a:t> hormones</a:t>
            </a:r>
          </a:p>
          <a:p>
            <a:pPr marL="274320" indent="-274320" eaLnBrk="1" fontAlgn="auto" hangingPunct="1">
              <a:spcAft>
                <a:spcPts val="0"/>
              </a:spcAft>
              <a:buFont typeface="Wingdings"/>
              <a:buChar char=""/>
              <a:defRPr/>
            </a:pPr>
            <a:endParaRPr lang="en-GB" dirty="0"/>
          </a:p>
        </p:txBody>
      </p:sp>
      <p:sp>
        <p:nvSpPr>
          <p:cNvPr id="11269" name="Rectangle 4"/>
          <p:cNvSpPr>
            <a:spLocks noChangeArrowheads="1"/>
          </p:cNvSpPr>
          <p:nvPr/>
        </p:nvSpPr>
        <p:spPr bwMode="auto">
          <a:xfrm>
            <a:off x="30861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4400">
              <a:solidFill>
                <a:schemeClr val="tx2"/>
              </a:solidFill>
              <a:latin typeface="Verdana" panose="020B0604030504040204" pitchFamily="34" charset="0"/>
            </a:endParaRPr>
          </a:p>
        </p:txBody>
      </p:sp>
      <p:sp>
        <p:nvSpPr>
          <p:cNvPr id="11270" name="Rectangle 5"/>
          <p:cNvSpPr>
            <a:spLocks noChangeArrowheads="1"/>
          </p:cNvSpPr>
          <p:nvPr/>
        </p:nvSpPr>
        <p:spPr bwMode="auto">
          <a:xfrm>
            <a:off x="4800600" y="1600200"/>
            <a:ext cx="388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FontTx/>
              <a:buChar char="•"/>
            </a:pPr>
            <a:endParaRPr lang="en-US" sz="2400">
              <a:latin typeface="Verdana" panose="020B0604030504040204" pitchFamily="34" charset="0"/>
            </a:endParaRPr>
          </a:p>
        </p:txBody>
      </p:sp>
      <p:pic>
        <p:nvPicPr>
          <p:cNvPr id="112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760" y="2242608"/>
            <a:ext cx="3657600" cy="424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31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2000"/>
                                        <p:tgtEl>
                                          <p:spTgt spid="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3458"/>
            <a:ext cx="8229600" cy="850900"/>
          </a:xfrm>
        </p:spPr>
        <p:txBody>
          <a:bodyPr>
            <a:normAutofit/>
          </a:bodyPr>
          <a:lstStyle/>
          <a:p>
            <a:pPr eaLnBrk="1" fontAlgn="auto" hangingPunct="1">
              <a:spcAft>
                <a:spcPts val="0"/>
              </a:spcAft>
              <a:defRPr/>
            </a:pPr>
            <a:r>
              <a:rPr lang="en-GB" b="1" dirty="0">
                <a:solidFill>
                  <a:srgbClr val="6600FF"/>
                </a:solidFill>
              </a:rPr>
              <a:t>Insulin</a:t>
            </a:r>
          </a:p>
        </p:txBody>
      </p:sp>
      <p:sp>
        <p:nvSpPr>
          <p:cNvPr id="4099" name="Rectangle 3"/>
          <p:cNvSpPr>
            <a:spLocks noGrp="1" noChangeArrowheads="1"/>
          </p:cNvSpPr>
          <p:nvPr>
            <p:ph sz="quarter" idx="1"/>
          </p:nvPr>
        </p:nvSpPr>
        <p:spPr>
          <a:xfrm>
            <a:off x="315631" y="1455855"/>
            <a:ext cx="8512738" cy="1967885"/>
          </a:xfrm>
        </p:spPr>
        <p:txBody>
          <a:bodyPr>
            <a:normAutofit lnSpcReduction="10000"/>
          </a:bodyPr>
          <a:lstStyle/>
          <a:p>
            <a:pPr eaLnBrk="1" hangingPunct="1">
              <a:lnSpc>
                <a:spcPct val="90000"/>
              </a:lnSpc>
              <a:buFontTx/>
              <a:buNone/>
            </a:pPr>
            <a:r>
              <a:rPr lang="en-GB" sz="2800" dirty="0">
                <a:solidFill>
                  <a:schemeClr val="tx1"/>
                </a:solidFill>
              </a:rPr>
              <a:t>Insulin is vital for life. </a:t>
            </a:r>
          </a:p>
          <a:p>
            <a:pPr eaLnBrk="1" hangingPunct="1">
              <a:lnSpc>
                <a:spcPct val="90000"/>
              </a:lnSpc>
              <a:buFontTx/>
              <a:buNone/>
            </a:pPr>
            <a:r>
              <a:rPr lang="en-GB" sz="2800" dirty="0">
                <a:solidFill>
                  <a:schemeClr val="tx1"/>
                </a:solidFill>
              </a:rPr>
              <a:t>It is a hormone produced by the pancreas, that helps the glucose to enter the cells where it is used as fuel by the body.</a:t>
            </a:r>
            <a:endParaRPr lang="en-GB" sz="2800" b="1" dirty="0">
              <a:solidFill>
                <a:schemeClr val="tx1"/>
              </a:solidFill>
            </a:endParaRPr>
          </a:p>
          <a:p>
            <a:pPr eaLnBrk="1" hangingPunct="1">
              <a:lnSpc>
                <a:spcPct val="90000"/>
              </a:lnSpc>
              <a:buFontTx/>
              <a:buNone/>
            </a:pPr>
            <a:r>
              <a:rPr lang="en-GB" b="1" dirty="0"/>
              <a:t> </a:t>
            </a:r>
          </a:p>
          <a:p>
            <a:pPr eaLnBrk="1" hangingPunct="1">
              <a:lnSpc>
                <a:spcPct val="90000"/>
              </a:lnSpc>
            </a:pPr>
            <a:endParaRPr lang="en-GB" dirty="0"/>
          </a:p>
        </p:txBody>
      </p:sp>
      <p:pic>
        <p:nvPicPr>
          <p:cNvPr id="4100" name="Picture 4" descr="PancreaseG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394" y="3472492"/>
            <a:ext cx="5524244" cy="31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31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diamond(in)">
                                      <p:cBhvr>
                                        <p:cTn id="15" dur="2000"/>
                                        <p:tgtEl>
                                          <p:spTgt spid="41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68680" y="403123"/>
            <a:ext cx="7406640" cy="1356360"/>
          </a:xfrm>
        </p:spPr>
        <p:txBody>
          <a:bodyPr/>
          <a:lstStyle/>
          <a:p>
            <a:pPr eaLnBrk="1" fontAlgn="auto" hangingPunct="1">
              <a:spcAft>
                <a:spcPts val="0"/>
              </a:spcAft>
              <a:defRPr/>
            </a:pPr>
            <a:r>
              <a:rPr lang="en-GB" sz="3200" dirty="0">
                <a:solidFill>
                  <a:srgbClr val="6600FF"/>
                </a:solidFill>
              </a:rPr>
              <a:t>The hormones are produced in the islets of </a:t>
            </a:r>
            <a:r>
              <a:rPr lang="en-GB" sz="3200" dirty="0" err="1">
                <a:solidFill>
                  <a:srgbClr val="6600FF"/>
                </a:solidFill>
              </a:rPr>
              <a:t>Langerhans</a:t>
            </a:r>
            <a:r>
              <a:rPr lang="en-GB" sz="3200" dirty="0">
                <a:solidFill>
                  <a:srgbClr val="6600FF"/>
                </a:solidFill>
              </a:rPr>
              <a:t> in the pancreas</a:t>
            </a:r>
            <a:endParaRPr lang="en-US" sz="3200" dirty="0">
              <a:solidFill>
                <a:srgbClr val="6600FF"/>
              </a:solidFill>
            </a:endParaRPr>
          </a:p>
        </p:txBody>
      </p:sp>
      <p:sp>
        <p:nvSpPr>
          <p:cNvPr id="13315" name="Rectangle 3"/>
          <p:cNvSpPr>
            <a:spLocks noGrp="1" noChangeArrowheads="1"/>
          </p:cNvSpPr>
          <p:nvPr>
            <p:ph sz="quarter" idx="1"/>
          </p:nvPr>
        </p:nvSpPr>
        <p:spPr>
          <a:xfrm>
            <a:off x="457200" y="1600200"/>
            <a:ext cx="8507413" cy="5257800"/>
          </a:xfrm>
        </p:spPr>
        <p:txBody>
          <a:bodyPr/>
          <a:lstStyle/>
          <a:p>
            <a:pPr eaLnBrk="1" hangingPunct="1"/>
            <a:endParaRPr lang="en-US"/>
          </a:p>
        </p:txBody>
      </p:sp>
      <p:pic>
        <p:nvPicPr>
          <p:cNvPr id="13316" name="Picture 5" descr="17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205038"/>
            <a:ext cx="561657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18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50825" y="549275"/>
            <a:ext cx="80660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Immunofluorescence staining for;</a:t>
            </a:r>
          </a:p>
          <a:p>
            <a:pPr eaLnBrk="1" hangingPunct="1"/>
            <a:r>
              <a:rPr lang="en-US" sz="2400" dirty="0"/>
              <a:t>	Insulin (green)</a:t>
            </a:r>
          </a:p>
          <a:p>
            <a:pPr eaLnBrk="1" hangingPunct="1"/>
            <a:r>
              <a:rPr lang="en-US" sz="2400" dirty="0"/>
              <a:t>	Glucagon (red)</a:t>
            </a:r>
          </a:p>
          <a:p>
            <a:pPr eaLnBrk="1" hangingPunct="1"/>
            <a:r>
              <a:rPr lang="en-US" sz="2400" dirty="0"/>
              <a:t>	In the islets of Langerhans</a:t>
            </a:r>
          </a:p>
        </p:txBody>
      </p:sp>
      <p:pic>
        <p:nvPicPr>
          <p:cNvPr id="14339" name="Picture 3" descr="InsulinGreenGlucRed"/>
          <p:cNvPicPr>
            <a:picLocks noChangeAspect="1" noChangeArrowheads="1"/>
          </p:cNvPicPr>
          <p:nvPr/>
        </p:nvPicPr>
        <p:blipFill>
          <a:blip r:embed="rId2">
            <a:extLst>
              <a:ext uri="{28A0092B-C50C-407E-A947-70E740481C1C}">
                <a14:useLocalDpi xmlns:a14="http://schemas.microsoft.com/office/drawing/2010/main" val="0"/>
              </a:ext>
            </a:extLst>
          </a:blip>
          <a:srcRect l="2956" t="8647" r="50977" b="5786"/>
          <a:stretch>
            <a:fillRect/>
          </a:stretch>
        </p:blipFill>
        <p:spPr bwMode="auto">
          <a:xfrm>
            <a:off x="1258888" y="2122488"/>
            <a:ext cx="61928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30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CC"/>
          </a:solidFill>
        </p:spPr>
        <p:txBody>
          <a:bodyPr>
            <a:normAutofit/>
          </a:bodyPr>
          <a:lstStyle/>
          <a:p>
            <a:r>
              <a:rPr lang="en-GB" sz="2400" dirty="0">
                <a:solidFill>
                  <a:schemeClr val="tx1"/>
                </a:solidFill>
              </a:rPr>
              <a:t>What is a Physiological Disorder?</a:t>
            </a:r>
            <a:br>
              <a:rPr lang="en-GB" sz="2400" dirty="0">
                <a:solidFill>
                  <a:schemeClr val="tx1"/>
                </a:solidFill>
              </a:rPr>
            </a:br>
            <a:r>
              <a:rPr lang="en-GB" sz="2400" b="1" i="1" dirty="0">
                <a:solidFill>
                  <a:schemeClr val="tx1"/>
                </a:solidFill>
              </a:rPr>
              <a:t>Complete the missing word activity!</a:t>
            </a:r>
          </a:p>
        </p:txBody>
      </p:sp>
      <p:sp>
        <p:nvSpPr>
          <p:cNvPr id="3" name="Content Placeholder 2"/>
          <p:cNvSpPr>
            <a:spLocks noGrp="1"/>
          </p:cNvSpPr>
          <p:nvPr>
            <p:ph idx="1"/>
          </p:nvPr>
        </p:nvSpPr>
        <p:spPr>
          <a:xfrm>
            <a:off x="971600" y="1196752"/>
            <a:ext cx="7125112" cy="4051437"/>
          </a:xfrm>
        </p:spPr>
        <p:txBody>
          <a:bodyPr>
            <a:normAutofit fontScale="92500" lnSpcReduction="10000"/>
          </a:bodyPr>
          <a:lstStyle/>
          <a:p>
            <a:pPr marL="0" indent="0">
              <a:buNone/>
            </a:pPr>
            <a:endParaRPr lang="en-GB" sz="2000" dirty="0"/>
          </a:p>
          <a:p>
            <a:pPr marL="0" indent="0">
              <a:buNone/>
            </a:pPr>
            <a:endParaRPr lang="en-GB" dirty="0"/>
          </a:p>
          <a:p>
            <a:pPr marL="0" indent="0">
              <a:buNone/>
            </a:pPr>
            <a:endParaRPr lang="en-GB" sz="2400" dirty="0"/>
          </a:p>
          <a:p>
            <a:pPr marL="0" indent="0">
              <a:lnSpc>
                <a:spcPct val="110000"/>
              </a:lnSpc>
              <a:buNone/>
            </a:pPr>
            <a:r>
              <a:rPr lang="en-GB" sz="2400" dirty="0">
                <a:solidFill>
                  <a:schemeClr val="tx1"/>
                </a:solidFill>
              </a:rPr>
              <a:t>It is an i_______ that interferes with the way that the f________ of the body are carried out. As a result of the incorrect functioning, certain e______ will be seen in the b_____. This could be down to several r________. For example, there may be too little or too much of a substance in the body, d__________ of certain cell types or blockages of p___________. </a:t>
            </a:r>
          </a:p>
        </p:txBody>
      </p:sp>
      <p:pic>
        <p:nvPicPr>
          <p:cNvPr id="1026" name="Picture 2" descr="C:\Users\rroberts7.SCHOOLS\AppData\Local\Microsoft\Windows\Temporary Internet Files\Content.IE5\RZQBIW9K\bod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645" y="5035681"/>
            <a:ext cx="1304489" cy="159931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83568" y="5169132"/>
            <a:ext cx="6336704" cy="13563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Illness                           functions                    effect  </a:t>
            </a:r>
          </a:p>
          <a:p>
            <a:pPr algn="ctr"/>
            <a:r>
              <a:rPr lang="en-GB" sz="2000" dirty="0"/>
              <a:t>Body                               reasons </a:t>
            </a:r>
          </a:p>
          <a:p>
            <a:pPr algn="ctr"/>
            <a:r>
              <a:rPr lang="en-GB" sz="2000" dirty="0"/>
              <a:t>  deterioration                                    pathways</a:t>
            </a:r>
          </a:p>
        </p:txBody>
      </p:sp>
    </p:spTree>
    <p:extLst>
      <p:ext uri="{BB962C8B-B14F-4D97-AF65-F5344CB8AC3E}">
        <p14:creationId xmlns:p14="http://schemas.microsoft.com/office/powerpoint/2010/main" val="64279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2" y="383459"/>
            <a:ext cx="8229600" cy="836613"/>
          </a:xfrm>
        </p:spPr>
        <p:txBody>
          <a:bodyPr/>
          <a:lstStyle/>
          <a:p>
            <a:pPr eaLnBrk="1" fontAlgn="auto" hangingPunct="1">
              <a:spcAft>
                <a:spcPts val="0"/>
              </a:spcAft>
              <a:defRPr/>
            </a:pPr>
            <a:r>
              <a:rPr lang="en-GB" b="1" dirty="0">
                <a:solidFill>
                  <a:srgbClr val="6600FF"/>
                </a:solidFill>
              </a:rPr>
              <a:t>Why is insulin important?</a:t>
            </a:r>
            <a:endParaRPr lang="en-US" b="1" dirty="0">
              <a:solidFill>
                <a:srgbClr val="6600FF"/>
              </a:solidFill>
            </a:endParaRPr>
          </a:p>
        </p:txBody>
      </p:sp>
      <p:sp>
        <p:nvSpPr>
          <p:cNvPr id="18435" name="Rectangle 3"/>
          <p:cNvSpPr>
            <a:spLocks noGrp="1" noChangeArrowheads="1"/>
          </p:cNvSpPr>
          <p:nvPr>
            <p:ph sz="quarter" idx="1"/>
          </p:nvPr>
        </p:nvSpPr>
        <p:spPr>
          <a:xfrm>
            <a:off x="395288" y="937547"/>
            <a:ext cx="8280400" cy="5329238"/>
          </a:xfrm>
        </p:spPr>
        <p:txBody>
          <a:bodyPr>
            <a:normAutofit/>
          </a:bodyPr>
          <a:lstStyle/>
          <a:p>
            <a:pPr eaLnBrk="1" hangingPunct="1"/>
            <a:endParaRPr lang="en-US" sz="2800" dirty="0"/>
          </a:p>
          <a:p>
            <a:pPr eaLnBrk="1" hangingPunct="1"/>
            <a:r>
              <a:rPr lang="en-US" sz="2800" dirty="0"/>
              <a:t>Glucose is an energy substrate for nearly all cells</a:t>
            </a:r>
          </a:p>
          <a:p>
            <a:pPr eaLnBrk="1" hangingPunct="1"/>
            <a:endParaRPr lang="en-US" sz="2800" dirty="0"/>
          </a:p>
          <a:p>
            <a:pPr eaLnBrk="1" hangingPunct="1"/>
            <a:r>
              <a:rPr lang="en-US" sz="2800" dirty="0"/>
              <a:t>Many cells cannot </a:t>
            </a:r>
            <a:r>
              <a:rPr lang="en-US" sz="2800" dirty="0" err="1"/>
              <a:t>utilise</a:t>
            </a:r>
            <a:r>
              <a:rPr lang="en-US" sz="2800" dirty="0"/>
              <a:t> other substrates</a:t>
            </a:r>
          </a:p>
          <a:p>
            <a:pPr eaLnBrk="1" hangingPunct="1"/>
            <a:endParaRPr lang="en-US" sz="2800" dirty="0"/>
          </a:p>
          <a:p>
            <a:pPr eaLnBrk="1" hangingPunct="1"/>
            <a:r>
              <a:rPr lang="en-US" sz="2800" dirty="0"/>
              <a:t>Glucose is the only monosaccharide that can get into the  brain</a:t>
            </a:r>
          </a:p>
          <a:p>
            <a:pPr eaLnBrk="1" hangingPunct="1"/>
            <a:endParaRPr lang="en-US" sz="2800" dirty="0"/>
          </a:p>
          <a:p>
            <a:pPr eaLnBrk="1" hangingPunct="1"/>
            <a:r>
              <a:rPr lang="en-US" sz="2800" dirty="0"/>
              <a:t>There are very little other types of energy reserve</a:t>
            </a:r>
          </a:p>
          <a:p>
            <a:pPr eaLnBrk="1" hangingPunct="1"/>
            <a:endParaRPr lang="en-US" sz="2800" dirty="0"/>
          </a:p>
        </p:txBody>
      </p:sp>
    </p:spTree>
    <p:extLst>
      <p:ext uri="{BB962C8B-B14F-4D97-AF65-F5344CB8AC3E}">
        <p14:creationId xmlns:p14="http://schemas.microsoft.com/office/powerpoint/2010/main" val="2552420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20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Effect transition="in" filter="fade">
                                      <p:cBhvr>
                                        <p:cTn id="12" dur="2000"/>
                                        <p:tgtEl>
                                          <p:spTgt spid="1843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animEffect transition="in" filter="fade">
                                      <p:cBhvr>
                                        <p:cTn id="17" dur="2000"/>
                                        <p:tgtEl>
                                          <p:spTgt spid="1843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7" end="7"/>
                                            </p:txEl>
                                          </p:spTgt>
                                        </p:tgtEl>
                                        <p:attrNameLst>
                                          <p:attrName>style.visibility</p:attrName>
                                        </p:attrNameLst>
                                      </p:cBhvr>
                                      <p:to>
                                        <p:strVal val="visible"/>
                                      </p:to>
                                    </p:set>
                                    <p:animEffect transition="in" filter="fade">
                                      <p:cBhvr>
                                        <p:cTn id="22" dur="20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4213" y="1017816"/>
            <a:ext cx="7704137"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a:solidFill>
                  <a:srgbClr val="6600FF"/>
                </a:solidFill>
              </a:rPr>
              <a:t>Diabetes types</a:t>
            </a:r>
          </a:p>
          <a:p>
            <a:pPr algn="ctr" eaLnBrk="1" hangingPunct="1"/>
            <a:endParaRPr lang="en-GB" sz="3600" b="1" dirty="0"/>
          </a:p>
          <a:p>
            <a:pPr algn="ctr" eaLnBrk="1" hangingPunct="1"/>
            <a:r>
              <a:rPr lang="en-GB" sz="3600" dirty="0"/>
              <a:t>There are two main types of diabetes. These are:</a:t>
            </a:r>
          </a:p>
          <a:p>
            <a:pPr algn="ctr" eaLnBrk="1" hangingPunct="1"/>
            <a:endParaRPr lang="en-GB" sz="3600" dirty="0"/>
          </a:p>
          <a:p>
            <a:pPr algn="ctr" eaLnBrk="1" hangingPunct="1"/>
            <a:r>
              <a:rPr lang="en-GB" sz="3600" dirty="0">
                <a:solidFill>
                  <a:srgbClr val="6600FF"/>
                </a:solidFill>
              </a:rPr>
              <a:t>Type 1 diabetes </a:t>
            </a:r>
          </a:p>
          <a:p>
            <a:pPr algn="ctr" eaLnBrk="1" hangingPunct="1"/>
            <a:endParaRPr lang="en-GB" sz="3600" dirty="0">
              <a:solidFill>
                <a:srgbClr val="6600FF"/>
              </a:solidFill>
            </a:endParaRPr>
          </a:p>
          <a:p>
            <a:pPr algn="ctr" eaLnBrk="1" hangingPunct="1"/>
            <a:r>
              <a:rPr lang="en-GB" sz="3600" dirty="0">
                <a:solidFill>
                  <a:srgbClr val="6600FF"/>
                </a:solidFill>
              </a:rPr>
              <a:t>Type 2 diabetes</a:t>
            </a:r>
          </a:p>
          <a:p>
            <a:pPr algn="ctr"/>
            <a:endParaRPr lang="en-GB" sz="3600" dirty="0"/>
          </a:p>
        </p:txBody>
      </p:sp>
    </p:spTree>
    <p:extLst>
      <p:ext uri="{BB962C8B-B14F-4D97-AF65-F5344CB8AC3E}">
        <p14:creationId xmlns:p14="http://schemas.microsoft.com/office/powerpoint/2010/main" val="2766197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787900" y="1700213"/>
            <a:ext cx="2663825" cy="936625"/>
            <a:chOff x="3016" y="1071"/>
            <a:chExt cx="1361" cy="590"/>
          </a:xfrm>
        </p:grpSpPr>
        <p:sp>
          <p:nvSpPr>
            <p:cNvPr id="17429" name="Rectangle 4"/>
            <p:cNvSpPr>
              <a:spLocks noChangeArrowheads="1"/>
            </p:cNvSpPr>
            <p:nvPr/>
          </p:nvSpPr>
          <p:spPr bwMode="auto">
            <a:xfrm>
              <a:off x="3016" y="1071"/>
              <a:ext cx="1361" cy="590"/>
            </a:xfrm>
            <a:prstGeom prst="rect">
              <a:avLst/>
            </a:prstGeom>
            <a:solidFill>
              <a:srgbClr val="FFFF66"/>
            </a:solidFill>
            <a:ln w="38100">
              <a:solidFill>
                <a:srgbClr val="00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7430" name="Text Box 5"/>
            <p:cNvSpPr txBox="1">
              <a:spLocks noChangeArrowheads="1"/>
            </p:cNvSpPr>
            <p:nvPr/>
          </p:nvSpPr>
          <p:spPr bwMode="auto">
            <a:xfrm>
              <a:off x="3107" y="1116"/>
              <a:ext cx="10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t>Adipose (fat)</a:t>
              </a:r>
            </a:p>
            <a:p>
              <a:pPr algn="ctr" eaLnBrk="1" hangingPunct="1"/>
              <a:r>
                <a:rPr lang="en-GB" sz="2400"/>
                <a:t>cells</a:t>
              </a:r>
            </a:p>
          </p:txBody>
        </p:sp>
      </p:grpSp>
      <p:grpSp>
        <p:nvGrpSpPr>
          <p:cNvPr id="3" name="Group 6"/>
          <p:cNvGrpSpPr>
            <a:grpSpLocks/>
          </p:cNvGrpSpPr>
          <p:nvPr/>
        </p:nvGrpSpPr>
        <p:grpSpPr bwMode="auto">
          <a:xfrm>
            <a:off x="4787900" y="3068638"/>
            <a:ext cx="2160588" cy="936625"/>
            <a:chOff x="3016" y="1933"/>
            <a:chExt cx="1361" cy="590"/>
          </a:xfrm>
        </p:grpSpPr>
        <p:sp>
          <p:nvSpPr>
            <p:cNvPr id="17427" name="Rectangle 7"/>
            <p:cNvSpPr>
              <a:spLocks noChangeArrowheads="1"/>
            </p:cNvSpPr>
            <p:nvPr/>
          </p:nvSpPr>
          <p:spPr bwMode="auto">
            <a:xfrm>
              <a:off x="3016" y="1933"/>
              <a:ext cx="1361" cy="590"/>
            </a:xfrm>
            <a:prstGeom prst="rect">
              <a:avLst/>
            </a:prstGeom>
            <a:solidFill>
              <a:srgbClr val="FF0000"/>
            </a:solidFill>
            <a:ln w="38100">
              <a:solidFill>
                <a:srgbClr val="00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7428" name="Text Box 8"/>
            <p:cNvSpPr txBox="1">
              <a:spLocks noChangeArrowheads="1"/>
            </p:cNvSpPr>
            <p:nvPr/>
          </p:nvSpPr>
          <p:spPr bwMode="auto">
            <a:xfrm>
              <a:off x="3107" y="1978"/>
              <a:ext cx="10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t>Skeletal</a:t>
              </a:r>
            </a:p>
            <a:p>
              <a:pPr algn="ctr" eaLnBrk="1" hangingPunct="1"/>
              <a:r>
                <a:rPr lang="en-GB" sz="2400"/>
                <a:t>Muscle</a:t>
              </a:r>
            </a:p>
          </p:txBody>
        </p:sp>
      </p:grpSp>
      <p:sp>
        <p:nvSpPr>
          <p:cNvPr id="17412" name="Text Box 9"/>
          <p:cNvSpPr txBox="1">
            <a:spLocks noChangeArrowheads="1"/>
          </p:cNvSpPr>
          <p:nvPr/>
        </p:nvSpPr>
        <p:spPr bwMode="auto">
          <a:xfrm>
            <a:off x="1042988" y="2492375"/>
            <a:ext cx="1709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t>Blood</a:t>
            </a:r>
          </a:p>
          <a:p>
            <a:pPr algn="ctr" eaLnBrk="1" hangingPunct="1"/>
            <a:r>
              <a:rPr lang="en-GB" sz="2400"/>
              <a:t>Glucose</a:t>
            </a:r>
          </a:p>
        </p:txBody>
      </p:sp>
      <p:grpSp>
        <p:nvGrpSpPr>
          <p:cNvPr id="4" name="Group 10"/>
          <p:cNvGrpSpPr>
            <a:grpSpLocks/>
          </p:cNvGrpSpPr>
          <p:nvPr/>
        </p:nvGrpSpPr>
        <p:grpSpPr bwMode="auto">
          <a:xfrm>
            <a:off x="1692275" y="3429000"/>
            <a:ext cx="3095625" cy="2305050"/>
            <a:chOff x="1066" y="2160"/>
            <a:chExt cx="1950" cy="1452"/>
          </a:xfrm>
        </p:grpSpPr>
        <p:sp>
          <p:nvSpPr>
            <p:cNvPr id="17423" name="Rectangle 11"/>
            <p:cNvSpPr>
              <a:spLocks noChangeArrowheads="1"/>
            </p:cNvSpPr>
            <p:nvPr/>
          </p:nvSpPr>
          <p:spPr bwMode="auto">
            <a:xfrm>
              <a:off x="1655" y="3022"/>
              <a:ext cx="1361" cy="590"/>
            </a:xfrm>
            <a:prstGeom prst="rect">
              <a:avLst/>
            </a:prstGeom>
            <a:solidFill>
              <a:schemeClr val="hlink"/>
            </a:solidFill>
            <a:ln w="38100">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7424" name="Text Box 12"/>
            <p:cNvSpPr txBox="1">
              <a:spLocks noChangeArrowheads="1"/>
            </p:cNvSpPr>
            <p:nvPr/>
          </p:nvSpPr>
          <p:spPr bwMode="auto">
            <a:xfrm>
              <a:off x="1746" y="3067"/>
              <a:ext cx="10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t>Pancreatic </a:t>
              </a:r>
            </a:p>
            <a:p>
              <a:pPr algn="ctr" eaLnBrk="1" hangingPunct="1"/>
              <a:r>
                <a:rPr lang="en-GB" sz="2400">
                  <a:latin typeface="Symbol" panose="05050102010706020507" pitchFamily="18" charset="2"/>
                </a:rPr>
                <a:t>b</a:t>
              </a:r>
              <a:r>
                <a:rPr lang="en-GB" sz="2400"/>
                <a:t>-cells</a:t>
              </a:r>
            </a:p>
          </p:txBody>
        </p:sp>
        <p:sp>
          <p:nvSpPr>
            <p:cNvPr id="17425" name="Line 13"/>
            <p:cNvSpPr>
              <a:spLocks noChangeShapeType="1"/>
            </p:cNvSpPr>
            <p:nvPr/>
          </p:nvSpPr>
          <p:spPr bwMode="auto">
            <a:xfrm>
              <a:off x="1066" y="2160"/>
              <a:ext cx="0" cy="1134"/>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26" name="Line 14"/>
            <p:cNvSpPr>
              <a:spLocks noChangeShapeType="1"/>
            </p:cNvSpPr>
            <p:nvPr/>
          </p:nvSpPr>
          <p:spPr bwMode="auto">
            <a:xfrm>
              <a:off x="1066" y="3294"/>
              <a:ext cx="589" cy="0"/>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5" name="Group 15"/>
          <p:cNvGrpSpPr>
            <a:grpSpLocks/>
          </p:cNvGrpSpPr>
          <p:nvPr/>
        </p:nvGrpSpPr>
        <p:grpSpPr bwMode="auto">
          <a:xfrm>
            <a:off x="2627313" y="2205038"/>
            <a:ext cx="3314700" cy="1223962"/>
            <a:chOff x="1655" y="1389"/>
            <a:chExt cx="2088" cy="771"/>
          </a:xfrm>
        </p:grpSpPr>
        <p:sp>
          <p:nvSpPr>
            <p:cNvPr id="17420" name="Line 16"/>
            <p:cNvSpPr>
              <a:spLocks noChangeShapeType="1"/>
            </p:cNvSpPr>
            <p:nvPr/>
          </p:nvSpPr>
          <p:spPr bwMode="auto">
            <a:xfrm flipV="1">
              <a:off x="1655" y="1389"/>
              <a:ext cx="1225" cy="40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1" name="Line 17"/>
            <p:cNvSpPr>
              <a:spLocks noChangeShapeType="1"/>
            </p:cNvSpPr>
            <p:nvPr/>
          </p:nvSpPr>
          <p:spPr bwMode="auto">
            <a:xfrm>
              <a:off x="1655" y="1797"/>
              <a:ext cx="1180" cy="3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22" name="Text Box 18"/>
            <p:cNvSpPr txBox="1">
              <a:spLocks noChangeArrowheads="1"/>
            </p:cNvSpPr>
            <p:nvPr/>
          </p:nvSpPr>
          <p:spPr bwMode="auto">
            <a:xfrm>
              <a:off x="1701" y="1661"/>
              <a:ext cx="2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t>Glucose uptake</a:t>
              </a:r>
            </a:p>
          </p:txBody>
        </p:sp>
      </p:grpSp>
      <p:grpSp>
        <p:nvGrpSpPr>
          <p:cNvPr id="6" name="Group 19"/>
          <p:cNvGrpSpPr>
            <a:grpSpLocks/>
          </p:cNvGrpSpPr>
          <p:nvPr/>
        </p:nvGrpSpPr>
        <p:grpSpPr bwMode="auto">
          <a:xfrm>
            <a:off x="3132138" y="3068638"/>
            <a:ext cx="503237" cy="1728787"/>
            <a:chOff x="1973" y="1933"/>
            <a:chExt cx="317" cy="1089"/>
          </a:xfrm>
        </p:grpSpPr>
        <p:sp>
          <p:nvSpPr>
            <p:cNvPr id="17418" name="Text Box 20"/>
            <p:cNvSpPr txBox="1">
              <a:spLocks noChangeArrowheads="1"/>
            </p:cNvSpPr>
            <p:nvPr/>
          </p:nvSpPr>
          <p:spPr bwMode="auto">
            <a:xfrm rot="-5400000">
              <a:off x="1578" y="2328"/>
              <a:ext cx="10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i="1"/>
                <a:t>Insulin</a:t>
              </a:r>
            </a:p>
          </p:txBody>
        </p:sp>
        <p:sp>
          <p:nvSpPr>
            <p:cNvPr id="17419" name="Line 21"/>
            <p:cNvSpPr>
              <a:spLocks noChangeShapeType="1"/>
            </p:cNvSpPr>
            <p:nvPr/>
          </p:nvSpPr>
          <p:spPr bwMode="auto">
            <a:xfrm flipV="1">
              <a:off x="2290" y="2115"/>
              <a:ext cx="0" cy="907"/>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4" name="Title 23"/>
          <p:cNvSpPr>
            <a:spLocks noGrp="1"/>
          </p:cNvSpPr>
          <p:nvPr>
            <p:ph type="title"/>
          </p:nvPr>
        </p:nvSpPr>
        <p:spPr>
          <a:xfrm>
            <a:off x="539750" y="333375"/>
            <a:ext cx="7467600" cy="1143000"/>
          </a:xfrm>
        </p:spPr>
        <p:txBody>
          <a:bodyPr>
            <a:normAutofit fontScale="90000"/>
          </a:bodyPr>
          <a:lstStyle/>
          <a:p>
            <a:pPr eaLnBrk="1" fontAlgn="auto" hangingPunct="1">
              <a:spcAft>
                <a:spcPts val="0"/>
              </a:spcAft>
              <a:defRPr/>
            </a:pPr>
            <a:r>
              <a:rPr lang="en-GB" dirty="0">
                <a:solidFill>
                  <a:schemeClr val="tx1"/>
                </a:solidFill>
              </a:rPr>
              <a:t>Glucose Pathway in the body</a:t>
            </a:r>
            <a:br>
              <a:rPr lang="en-GB" dirty="0">
                <a:solidFill>
                  <a:schemeClr val="tx1"/>
                </a:solidFill>
              </a:rPr>
            </a:br>
            <a:endParaRPr lang="en-GB" dirty="0">
              <a:solidFill>
                <a:schemeClr val="tx1"/>
              </a:solidFill>
            </a:endParaRPr>
          </a:p>
        </p:txBody>
      </p:sp>
      <p:sp>
        <p:nvSpPr>
          <p:cNvPr id="17417" name="Content Placeholder 24"/>
          <p:cNvSpPr>
            <a:spLocks noGrp="1"/>
          </p:cNvSpPr>
          <p:nvPr>
            <p:ph sz="quarter" idx="1"/>
          </p:nvPr>
        </p:nvSpPr>
        <p:spPr>
          <a:xfrm>
            <a:off x="457200" y="1600200"/>
            <a:ext cx="7467600" cy="4873625"/>
          </a:xfrm>
        </p:spPr>
        <p:txBody>
          <a:bodyPr/>
          <a:lstStyle/>
          <a:p>
            <a:pPr eaLnBrk="1" hangingPunct="1">
              <a:buFont typeface="Wingdings" panose="05000000000000000000" pitchFamily="2" charset="2"/>
              <a:buNone/>
            </a:pPr>
            <a:endParaRPr lang="en-US" dirty="0"/>
          </a:p>
        </p:txBody>
      </p:sp>
    </p:spTree>
    <p:extLst>
      <p:ext uri="{BB962C8B-B14F-4D97-AF65-F5344CB8AC3E}">
        <p14:creationId xmlns:p14="http://schemas.microsoft.com/office/powerpoint/2010/main" val="1211295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95288" y="808186"/>
            <a:ext cx="8380002"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3600" b="1" dirty="0">
                <a:solidFill>
                  <a:srgbClr val="FF00FF"/>
                </a:solidFill>
              </a:rPr>
              <a:t>Type 1</a:t>
            </a:r>
          </a:p>
          <a:p>
            <a:pPr algn="ctr" eaLnBrk="1" hangingPunct="1"/>
            <a:r>
              <a:rPr lang="en-GB" sz="2800" b="1" dirty="0"/>
              <a:t>(Insulin Dependant Diabetes Mellitus – IDDM)</a:t>
            </a:r>
          </a:p>
          <a:p>
            <a:pPr algn="ctr" eaLnBrk="1" hangingPunct="1"/>
            <a:endParaRPr lang="en-GB" sz="2800" b="1" dirty="0"/>
          </a:p>
          <a:p>
            <a:pPr eaLnBrk="1" hangingPunct="1">
              <a:buFontTx/>
              <a:buChar char="•"/>
            </a:pPr>
            <a:r>
              <a:rPr lang="en-GB" sz="2800" dirty="0"/>
              <a:t>Type 1 diabetes develops if the body is unable to produce any insulin. </a:t>
            </a:r>
          </a:p>
          <a:p>
            <a:pPr eaLnBrk="1" hangingPunct="1">
              <a:buFontTx/>
              <a:buChar char="•"/>
            </a:pPr>
            <a:endParaRPr lang="en-GB" sz="2800" dirty="0"/>
          </a:p>
          <a:p>
            <a:pPr eaLnBrk="1" hangingPunct="1">
              <a:buFontTx/>
              <a:buChar char="•"/>
            </a:pPr>
            <a:r>
              <a:rPr lang="en-GB" sz="2800" dirty="0"/>
              <a:t>This type of diabetes usually appears before the age of 40  </a:t>
            </a:r>
          </a:p>
          <a:p>
            <a:pPr eaLnBrk="1" hangingPunct="1">
              <a:buFontTx/>
              <a:buChar char="•"/>
            </a:pPr>
            <a:endParaRPr lang="en-GB" sz="2800" dirty="0"/>
          </a:p>
          <a:p>
            <a:pPr eaLnBrk="1" hangingPunct="1">
              <a:buFontTx/>
              <a:buChar char="•"/>
            </a:pPr>
            <a:r>
              <a:rPr lang="en-GB" sz="2800" dirty="0"/>
              <a:t>Type 1 diabetes is the least common of the two main types and accounts for between 5 – 15% of all people with diabetes.</a:t>
            </a:r>
          </a:p>
        </p:txBody>
      </p:sp>
      <p:sp>
        <p:nvSpPr>
          <p:cNvPr id="18435" name="Text Box 5"/>
          <p:cNvSpPr txBox="1">
            <a:spLocks noChangeArrowheads="1"/>
          </p:cNvSpPr>
          <p:nvPr/>
        </p:nvSpPr>
        <p:spPr bwMode="auto">
          <a:xfrm>
            <a:off x="1057736" y="340558"/>
            <a:ext cx="6767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600" b="1" dirty="0">
                <a:solidFill>
                  <a:srgbClr val="6600FF"/>
                </a:solidFill>
              </a:rPr>
              <a:t>Types of Diabetes Mellitus</a:t>
            </a:r>
            <a:endParaRPr lang="en-US" sz="3600" b="1" dirty="0">
              <a:solidFill>
                <a:srgbClr val="6600FF"/>
              </a:solidFill>
            </a:endParaRPr>
          </a:p>
        </p:txBody>
      </p:sp>
    </p:spTree>
    <p:extLst>
      <p:ext uri="{BB962C8B-B14F-4D97-AF65-F5344CB8AC3E}">
        <p14:creationId xmlns:p14="http://schemas.microsoft.com/office/powerpoint/2010/main" val="3914526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14" y="243840"/>
            <a:ext cx="7406640" cy="1356360"/>
          </a:xfrm>
        </p:spPr>
        <p:txBody>
          <a:bodyPr/>
          <a:lstStyle/>
          <a:p>
            <a:pPr eaLnBrk="1" fontAlgn="auto" hangingPunct="1">
              <a:spcAft>
                <a:spcPts val="0"/>
              </a:spcAft>
              <a:defRPr/>
            </a:pPr>
            <a:r>
              <a:rPr lang="en-GB" b="1" dirty="0">
                <a:solidFill>
                  <a:srgbClr val="6600FF"/>
                </a:solidFill>
              </a:rPr>
              <a:t>Symptoms</a:t>
            </a:r>
          </a:p>
        </p:txBody>
      </p:sp>
      <p:sp>
        <p:nvSpPr>
          <p:cNvPr id="3" name="Content Placeholder 2"/>
          <p:cNvSpPr>
            <a:spLocks noGrp="1"/>
          </p:cNvSpPr>
          <p:nvPr>
            <p:ph sz="quarter" idx="1"/>
          </p:nvPr>
        </p:nvSpPr>
        <p:spPr>
          <a:xfrm>
            <a:off x="457200" y="1600200"/>
            <a:ext cx="7467600" cy="4873625"/>
          </a:xfrm>
        </p:spPr>
        <p:txBody>
          <a:bodyPr/>
          <a:lstStyle/>
          <a:p>
            <a:pPr eaLnBrk="1" hangingPunct="1"/>
            <a:r>
              <a:rPr lang="en-US" sz="2800" dirty="0">
                <a:solidFill>
                  <a:schemeClr val="tx1"/>
                </a:solidFill>
              </a:rPr>
              <a:t>Autoimmune destruction of pancreatic </a:t>
            </a:r>
            <a:r>
              <a:rPr lang="en-US" sz="2800" dirty="0">
                <a:solidFill>
                  <a:schemeClr val="tx1"/>
                </a:solidFill>
                <a:latin typeface="Symbol" panose="05050102010706020507" pitchFamily="18" charset="2"/>
              </a:rPr>
              <a:t>b</a:t>
            </a:r>
            <a:r>
              <a:rPr lang="en-US" sz="2800" dirty="0">
                <a:solidFill>
                  <a:schemeClr val="tx1"/>
                </a:solidFill>
              </a:rPr>
              <a:t>-cells</a:t>
            </a:r>
          </a:p>
          <a:p>
            <a:pPr eaLnBrk="1" hangingPunct="1"/>
            <a:r>
              <a:rPr lang="en-US" sz="2800" dirty="0">
                <a:solidFill>
                  <a:schemeClr val="tx1"/>
                </a:solidFill>
              </a:rPr>
              <a:t>Low blood insulin - little secreted</a:t>
            </a:r>
          </a:p>
          <a:p>
            <a:pPr eaLnBrk="1" hangingPunct="1"/>
            <a:r>
              <a:rPr lang="en-US" sz="2800" dirty="0">
                <a:solidFill>
                  <a:schemeClr val="tx1"/>
                </a:solidFill>
              </a:rPr>
              <a:t>No glucose uptake </a:t>
            </a:r>
          </a:p>
          <a:p>
            <a:pPr eaLnBrk="1" hangingPunct="1"/>
            <a:r>
              <a:rPr lang="en-US" sz="2800" dirty="0">
                <a:solidFill>
                  <a:schemeClr val="tx1"/>
                </a:solidFill>
              </a:rPr>
              <a:t>Poor uptake into muscle &amp; fat cells</a:t>
            </a:r>
          </a:p>
          <a:p>
            <a:pPr eaLnBrk="1" hangingPunct="1"/>
            <a:r>
              <a:rPr lang="en-US" sz="2800" dirty="0">
                <a:solidFill>
                  <a:schemeClr val="tx1"/>
                </a:solidFill>
              </a:rPr>
              <a:t>But uptake into vital tissues normal</a:t>
            </a:r>
          </a:p>
          <a:p>
            <a:pPr eaLnBrk="1" hangingPunct="1"/>
            <a:r>
              <a:rPr lang="en-US" sz="2800" dirty="0">
                <a:solidFill>
                  <a:srgbClr val="FF0000"/>
                </a:solidFill>
              </a:rPr>
              <a:t>High blood glucose - causes damage</a:t>
            </a:r>
          </a:p>
          <a:p>
            <a:pPr eaLnBrk="1" hangingPunct="1"/>
            <a:r>
              <a:rPr lang="en-US" sz="2800" dirty="0">
                <a:solidFill>
                  <a:schemeClr val="tx1"/>
                </a:solidFill>
              </a:rPr>
              <a:t>Poor glucose </a:t>
            </a:r>
            <a:r>
              <a:rPr lang="en-US" sz="2800" dirty="0" err="1">
                <a:solidFill>
                  <a:schemeClr val="tx1"/>
                </a:solidFill>
              </a:rPr>
              <a:t>utilisation</a:t>
            </a:r>
            <a:endParaRPr lang="en-US" sz="2800" dirty="0">
              <a:solidFill>
                <a:schemeClr val="tx1"/>
              </a:solidFill>
            </a:endParaRPr>
          </a:p>
          <a:p>
            <a:pPr eaLnBrk="1" hangingPunct="1"/>
            <a:r>
              <a:rPr lang="en-US" sz="2800" dirty="0">
                <a:solidFill>
                  <a:schemeClr val="tx1"/>
                </a:solidFill>
              </a:rPr>
              <a:t>Weight loss	</a:t>
            </a:r>
            <a:endParaRPr lang="en-GB" sz="2800" dirty="0">
              <a:solidFill>
                <a:schemeClr val="tx1"/>
              </a:solidFill>
            </a:endParaRPr>
          </a:p>
          <a:p>
            <a:pPr eaLnBrk="1" hangingPunct="1"/>
            <a:endParaRPr lang="en-GB" dirty="0"/>
          </a:p>
        </p:txBody>
      </p:sp>
    </p:spTree>
    <p:extLst>
      <p:ext uri="{BB962C8B-B14F-4D97-AF65-F5344CB8AC3E}">
        <p14:creationId xmlns:p14="http://schemas.microsoft.com/office/powerpoint/2010/main" val="477737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43840"/>
            <a:ext cx="7406640" cy="1356360"/>
          </a:xfrm>
        </p:spPr>
        <p:txBody>
          <a:bodyPr/>
          <a:lstStyle/>
          <a:p>
            <a:pPr eaLnBrk="1" fontAlgn="auto" hangingPunct="1">
              <a:spcAft>
                <a:spcPts val="0"/>
              </a:spcAft>
              <a:defRPr/>
            </a:pPr>
            <a:r>
              <a:rPr lang="en-GB" b="1" dirty="0">
                <a:solidFill>
                  <a:srgbClr val="6600FF"/>
                </a:solidFill>
              </a:rPr>
              <a:t>Symptoms Cont.</a:t>
            </a:r>
          </a:p>
        </p:txBody>
      </p:sp>
      <p:sp>
        <p:nvSpPr>
          <p:cNvPr id="3" name="Content Placeholder 2"/>
          <p:cNvSpPr>
            <a:spLocks noGrp="1"/>
          </p:cNvSpPr>
          <p:nvPr>
            <p:ph sz="quarter" idx="1"/>
          </p:nvPr>
        </p:nvSpPr>
        <p:spPr>
          <a:xfrm>
            <a:off x="457200" y="1600200"/>
            <a:ext cx="7467600" cy="4873625"/>
          </a:xfrm>
        </p:spPr>
        <p:txBody>
          <a:bodyPr>
            <a:normAutofit/>
          </a:bodyPr>
          <a:lstStyle/>
          <a:p>
            <a:pPr eaLnBrk="1" hangingPunct="1">
              <a:lnSpc>
                <a:spcPct val="100000"/>
              </a:lnSpc>
            </a:pPr>
            <a:r>
              <a:rPr lang="en-US" sz="2800" dirty="0">
                <a:solidFill>
                  <a:schemeClr val="tx1"/>
                </a:solidFill>
              </a:rPr>
              <a:t>Tend to </a:t>
            </a:r>
            <a:r>
              <a:rPr lang="en-US" sz="2800" dirty="0" err="1">
                <a:solidFill>
                  <a:schemeClr val="tx1"/>
                </a:solidFill>
              </a:rPr>
              <a:t>metabolise</a:t>
            </a:r>
            <a:r>
              <a:rPr lang="en-US" sz="2800" dirty="0">
                <a:solidFill>
                  <a:schemeClr val="tx1"/>
                </a:solidFill>
              </a:rPr>
              <a:t> fats</a:t>
            </a:r>
          </a:p>
          <a:p>
            <a:pPr>
              <a:lnSpc>
                <a:spcPct val="100000"/>
              </a:lnSpc>
            </a:pPr>
            <a:r>
              <a:rPr lang="en-US" sz="2800" dirty="0">
                <a:solidFill>
                  <a:schemeClr val="tx1"/>
                </a:solidFill>
              </a:rPr>
              <a:t>Insulin helps to store fat</a:t>
            </a:r>
          </a:p>
          <a:p>
            <a:pPr eaLnBrk="1" hangingPunct="1">
              <a:lnSpc>
                <a:spcPct val="100000"/>
              </a:lnSpc>
            </a:pPr>
            <a:r>
              <a:rPr lang="en-US" sz="2800" dirty="0">
                <a:solidFill>
                  <a:schemeClr val="tx1"/>
                </a:solidFill>
              </a:rPr>
              <a:t>Glucose lost through urine</a:t>
            </a:r>
          </a:p>
          <a:p>
            <a:pPr eaLnBrk="1" hangingPunct="1">
              <a:lnSpc>
                <a:spcPct val="100000"/>
              </a:lnSpc>
            </a:pPr>
            <a:r>
              <a:rPr lang="en-US" sz="2800" dirty="0">
                <a:solidFill>
                  <a:schemeClr val="tx1"/>
                </a:solidFill>
              </a:rPr>
              <a:t>Thirst and diuresis (hence diabetes)</a:t>
            </a:r>
          </a:p>
          <a:p>
            <a:pPr eaLnBrk="1" hangingPunct="1">
              <a:lnSpc>
                <a:spcPct val="100000"/>
              </a:lnSpc>
            </a:pPr>
            <a:r>
              <a:rPr lang="en-US" sz="2800" dirty="0">
                <a:solidFill>
                  <a:schemeClr val="tx1"/>
                </a:solidFill>
              </a:rPr>
              <a:t>Begins in childhood</a:t>
            </a:r>
          </a:p>
          <a:p>
            <a:pPr eaLnBrk="1" hangingPunct="1">
              <a:lnSpc>
                <a:spcPct val="100000"/>
              </a:lnSpc>
            </a:pPr>
            <a:r>
              <a:rPr lang="en-US" sz="2800" dirty="0">
                <a:solidFill>
                  <a:schemeClr val="tx1"/>
                </a:solidFill>
              </a:rPr>
              <a:t>Liver produces acetone, </a:t>
            </a:r>
            <a:r>
              <a:rPr lang="en-US" sz="2800" dirty="0" err="1">
                <a:solidFill>
                  <a:schemeClr val="tx1"/>
                </a:solidFill>
              </a:rPr>
              <a:t>hydroxybutrate</a:t>
            </a:r>
            <a:r>
              <a:rPr lang="en-US" sz="2800" dirty="0">
                <a:solidFill>
                  <a:schemeClr val="tx1"/>
                </a:solidFill>
              </a:rPr>
              <a:t> and acetoacetate</a:t>
            </a:r>
          </a:p>
          <a:p>
            <a:pPr>
              <a:lnSpc>
                <a:spcPct val="100000"/>
              </a:lnSpc>
            </a:pPr>
            <a:r>
              <a:rPr lang="en-US" sz="2800" dirty="0">
                <a:solidFill>
                  <a:schemeClr val="tx1"/>
                </a:solidFill>
              </a:rPr>
              <a:t>These make the breath smell of pear drops</a:t>
            </a:r>
          </a:p>
          <a:p>
            <a:pPr eaLnBrk="1" hangingPunct="1"/>
            <a:endParaRPr lang="en-GB" dirty="0"/>
          </a:p>
        </p:txBody>
      </p:sp>
    </p:spTree>
    <p:extLst>
      <p:ext uri="{BB962C8B-B14F-4D97-AF65-F5344CB8AC3E}">
        <p14:creationId xmlns:p14="http://schemas.microsoft.com/office/powerpoint/2010/main" val="2065730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384175"/>
            <a:ext cx="7406640" cy="1356360"/>
          </a:xfrm>
        </p:spPr>
        <p:txBody>
          <a:bodyPr/>
          <a:lstStyle/>
          <a:p>
            <a:pPr eaLnBrk="1" fontAlgn="auto" hangingPunct="1">
              <a:spcAft>
                <a:spcPts val="0"/>
              </a:spcAft>
              <a:defRPr/>
            </a:pPr>
            <a:r>
              <a:rPr lang="en-GB" b="1" dirty="0">
                <a:solidFill>
                  <a:srgbClr val="6600FF"/>
                </a:solidFill>
              </a:rPr>
              <a:t>Hyperglycaemia</a:t>
            </a:r>
          </a:p>
        </p:txBody>
      </p:sp>
      <p:sp>
        <p:nvSpPr>
          <p:cNvPr id="3" name="Content Placeholder 2"/>
          <p:cNvSpPr>
            <a:spLocks noGrp="1"/>
          </p:cNvSpPr>
          <p:nvPr>
            <p:ph sz="quarter" idx="1"/>
          </p:nvPr>
        </p:nvSpPr>
        <p:spPr>
          <a:xfrm>
            <a:off x="457199" y="1600200"/>
            <a:ext cx="7949381" cy="4873625"/>
          </a:xfrm>
        </p:spPr>
        <p:txBody>
          <a:bodyPr>
            <a:noAutofit/>
          </a:bodyPr>
          <a:lstStyle/>
          <a:p>
            <a:pPr eaLnBrk="1" hangingPunct="1"/>
            <a:r>
              <a:rPr lang="en-GB" sz="2800" dirty="0">
                <a:solidFill>
                  <a:schemeClr val="tx1"/>
                </a:solidFill>
              </a:rPr>
              <a:t>When the blood glucose level is too high it is known as hyperglycaemia</a:t>
            </a:r>
          </a:p>
          <a:p>
            <a:pPr eaLnBrk="1" hangingPunct="1"/>
            <a:endParaRPr lang="en-GB" sz="2800" dirty="0">
              <a:solidFill>
                <a:schemeClr val="tx1"/>
              </a:solidFill>
            </a:endParaRPr>
          </a:p>
          <a:p>
            <a:pPr eaLnBrk="1" hangingPunct="1"/>
            <a:r>
              <a:rPr lang="en-GB" sz="2800" dirty="0">
                <a:solidFill>
                  <a:schemeClr val="tx1"/>
                </a:solidFill>
              </a:rPr>
              <a:t>Symptoms include tiredness, thirst, dry mouth</a:t>
            </a:r>
          </a:p>
          <a:p>
            <a:pPr eaLnBrk="1" hangingPunct="1"/>
            <a:endParaRPr lang="en-GB" sz="2800" dirty="0">
              <a:solidFill>
                <a:schemeClr val="tx1"/>
              </a:solidFill>
            </a:endParaRPr>
          </a:p>
          <a:p>
            <a:pPr eaLnBrk="1" hangingPunct="1"/>
            <a:r>
              <a:rPr lang="en-GB" sz="2800" dirty="0">
                <a:solidFill>
                  <a:schemeClr val="tx1"/>
                </a:solidFill>
              </a:rPr>
              <a:t>Can lead to unconsciousness</a:t>
            </a:r>
          </a:p>
          <a:p>
            <a:pPr eaLnBrk="1" hangingPunct="1"/>
            <a:endParaRPr lang="en-GB" sz="2800" dirty="0">
              <a:solidFill>
                <a:schemeClr val="tx1"/>
              </a:solidFill>
            </a:endParaRPr>
          </a:p>
          <a:p>
            <a:pPr eaLnBrk="1" hangingPunct="1"/>
            <a:r>
              <a:rPr lang="en-GB" sz="2800" dirty="0">
                <a:solidFill>
                  <a:schemeClr val="tx1"/>
                </a:solidFill>
              </a:rPr>
              <a:t>Insulin is required to lower the blood sugar</a:t>
            </a:r>
          </a:p>
        </p:txBody>
      </p:sp>
    </p:spTree>
    <p:extLst>
      <p:ext uri="{BB962C8B-B14F-4D97-AF65-F5344CB8AC3E}">
        <p14:creationId xmlns:p14="http://schemas.microsoft.com/office/powerpoint/2010/main" val="4204158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3840"/>
            <a:ext cx="7406640" cy="1356360"/>
          </a:xfrm>
        </p:spPr>
        <p:txBody>
          <a:bodyPr/>
          <a:lstStyle/>
          <a:p>
            <a:pPr eaLnBrk="1" fontAlgn="auto" hangingPunct="1">
              <a:spcAft>
                <a:spcPts val="0"/>
              </a:spcAft>
              <a:defRPr/>
            </a:pPr>
            <a:r>
              <a:rPr lang="en-GB" b="1" dirty="0">
                <a:solidFill>
                  <a:srgbClr val="6600FF"/>
                </a:solidFill>
              </a:rPr>
              <a:t>Hypoglycaemia</a:t>
            </a:r>
            <a:r>
              <a:rPr lang="en-GB" dirty="0">
                <a:solidFill>
                  <a:schemeClr val="tx1"/>
                </a:solidFill>
              </a:rPr>
              <a:t> </a:t>
            </a:r>
          </a:p>
        </p:txBody>
      </p:sp>
      <p:sp>
        <p:nvSpPr>
          <p:cNvPr id="3" name="Content Placeholder 2"/>
          <p:cNvSpPr>
            <a:spLocks noGrp="1"/>
          </p:cNvSpPr>
          <p:nvPr>
            <p:ph sz="quarter" idx="1"/>
          </p:nvPr>
        </p:nvSpPr>
        <p:spPr>
          <a:xfrm>
            <a:off x="280219" y="1445342"/>
            <a:ext cx="8657303" cy="5028483"/>
          </a:xfrm>
        </p:spPr>
        <p:txBody>
          <a:bodyPr>
            <a:noAutofit/>
          </a:bodyPr>
          <a:lstStyle/>
          <a:p>
            <a:pPr marL="274320" indent="-274320" eaLnBrk="1" fontAlgn="auto" hangingPunct="1">
              <a:spcAft>
                <a:spcPts val="0"/>
              </a:spcAft>
              <a:buFont typeface="Wingdings"/>
              <a:buChar char=""/>
              <a:defRPr/>
            </a:pPr>
            <a:r>
              <a:rPr lang="en-GB" sz="2800" dirty="0">
                <a:solidFill>
                  <a:schemeClr val="tx1"/>
                </a:solidFill>
              </a:rPr>
              <a:t>If blood glucose levels fall too low it is known as hypoglycaemia</a:t>
            </a:r>
          </a:p>
          <a:p>
            <a:pPr marL="274320" indent="-274320" eaLnBrk="1" fontAlgn="auto" hangingPunct="1">
              <a:spcAft>
                <a:spcPts val="0"/>
              </a:spcAft>
              <a:buFont typeface="Wingdings"/>
              <a:buChar char=""/>
              <a:defRPr/>
            </a:pPr>
            <a:r>
              <a:rPr lang="en-GB" sz="2800" dirty="0">
                <a:solidFill>
                  <a:schemeClr val="tx1"/>
                </a:solidFill>
              </a:rPr>
              <a:t>This can occur if too much insulin is given or you don’t eat enough</a:t>
            </a:r>
          </a:p>
          <a:p>
            <a:pPr marL="274320" indent="-274320" eaLnBrk="1" fontAlgn="auto" hangingPunct="1">
              <a:spcAft>
                <a:spcPts val="0"/>
              </a:spcAft>
              <a:buFont typeface="Wingdings"/>
              <a:buChar char=""/>
              <a:defRPr/>
            </a:pPr>
            <a:r>
              <a:rPr lang="en-GB" sz="2800" dirty="0">
                <a:solidFill>
                  <a:schemeClr val="tx1"/>
                </a:solidFill>
              </a:rPr>
              <a:t>Symptoms include shaking, dizziness, confusion, blurred vision </a:t>
            </a:r>
          </a:p>
          <a:p>
            <a:pPr marL="274320" indent="-274320" eaLnBrk="1" fontAlgn="auto" hangingPunct="1">
              <a:spcAft>
                <a:spcPts val="0"/>
              </a:spcAft>
              <a:buFont typeface="Wingdings"/>
              <a:buChar char=""/>
              <a:defRPr/>
            </a:pPr>
            <a:r>
              <a:rPr lang="en-GB" sz="2800" dirty="0">
                <a:solidFill>
                  <a:schemeClr val="tx1"/>
                </a:solidFill>
              </a:rPr>
              <a:t>Often can lead to irrational drunken like behaviour</a:t>
            </a:r>
          </a:p>
          <a:p>
            <a:pPr marL="274320" indent="-274320" eaLnBrk="1" fontAlgn="auto" hangingPunct="1">
              <a:spcAft>
                <a:spcPts val="0"/>
              </a:spcAft>
              <a:buFont typeface="Wingdings"/>
              <a:buChar char=""/>
              <a:defRPr/>
            </a:pPr>
            <a:r>
              <a:rPr lang="en-GB" sz="2800" dirty="0">
                <a:solidFill>
                  <a:schemeClr val="tx1"/>
                </a:solidFill>
              </a:rPr>
              <a:t>Sugary foods such as dextrose tablets or fruit juice followed by starchy foods will bring the glucose level back to normal</a:t>
            </a:r>
          </a:p>
        </p:txBody>
      </p:sp>
    </p:spTree>
    <p:extLst>
      <p:ext uri="{BB962C8B-B14F-4D97-AF65-F5344CB8AC3E}">
        <p14:creationId xmlns:p14="http://schemas.microsoft.com/office/powerpoint/2010/main" val="1227404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2566" y="243840"/>
            <a:ext cx="7406640" cy="1356360"/>
          </a:xfrm>
        </p:spPr>
        <p:txBody>
          <a:bodyPr/>
          <a:lstStyle/>
          <a:p>
            <a:pPr eaLnBrk="1" fontAlgn="auto" hangingPunct="1">
              <a:spcAft>
                <a:spcPts val="0"/>
              </a:spcAft>
              <a:defRPr/>
            </a:pPr>
            <a:r>
              <a:rPr lang="en-GB" b="1" dirty="0">
                <a:solidFill>
                  <a:srgbClr val="6600FF"/>
                </a:solidFill>
              </a:rPr>
              <a:t>Treatment of diabetes 1</a:t>
            </a:r>
            <a:endParaRPr lang="en-US" b="1" dirty="0">
              <a:solidFill>
                <a:srgbClr val="6600FF"/>
              </a:solidFill>
            </a:endParaRPr>
          </a:p>
        </p:txBody>
      </p:sp>
      <p:sp>
        <p:nvSpPr>
          <p:cNvPr id="23555" name="Rectangle 3"/>
          <p:cNvSpPr>
            <a:spLocks noGrp="1" noChangeArrowheads="1"/>
          </p:cNvSpPr>
          <p:nvPr>
            <p:ph sz="quarter" idx="1"/>
          </p:nvPr>
        </p:nvSpPr>
        <p:spPr>
          <a:xfrm>
            <a:off x="457200" y="1600200"/>
            <a:ext cx="7467600" cy="4873625"/>
          </a:xfrm>
        </p:spPr>
        <p:txBody>
          <a:bodyPr>
            <a:normAutofit/>
          </a:bodyPr>
          <a:lstStyle/>
          <a:p>
            <a:pPr eaLnBrk="1" hangingPunct="1"/>
            <a:r>
              <a:rPr lang="en-GB" sz="3200" dirty="0"/>
              <a:t>Injection of insulin</a:t>
            </a:r>
          </a:p>
          <a:p>
            <a:pPr eaLnBrk="1" hangingPunct="1"/>
            <a:r>
              <a:rPr lang="en-GB" sz="3200" dirty="0"/>
              <a:t>Control of diet and exercise </a:t>
            </a:r>
            <a:endParaRPr lang="en-US" sz="3200" dirty="0"/>
          </a:p>
        </p:txBody>
      </p:sp>
      <p:pic>
        <p:nvPicPr>
          <p:cNvPr id="23556" name="Picture 9" descr="diabetes-girl-shot-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631" y="2748597"/>
            <a:ext cx="388937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175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457200" y="1350785"/>
            <a:ext cx="764381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sz="2800" b="1" dirty="0"/>
              <a:t>(Non Insulin Dependant Diabetes Mellitus  -NIDDM)</a:t>
            </a:r>
          </a:p>
          <a:p>
            <a:pPr algn="ctr" eaLnBrk="1" hangingPunct="1">
              <a:buFontTx/>
              <a:buChar char="•"/>
            </a:pPr>
            <a:endParaRPr lang="en-GB" sz="2800" b="1" dirty="0"/>
          </a:p>
          <a:p>
            <a:pPr eaLnBrk="1" hangingPunct="1">
              <a:buFontTx/>
              <a:buChar char="•"/>
            </a:pPr>
            <a:r>
              <a:rPr lang="en-GB" sz="2800" dirty="0"/>
              <a:t>Type 2 diabetes develops when the body can still make some insulin, but not enough </a:t>
            </a:r>
          </a:p>
          <a:p>
            <a:pPr algn="ctr" eaLnBrk="1" hangingPunct="1">
              <a:buFontTx/>
              <a:buChar char="•"/>
            </a:pPr>
            <a:endParaRPr lang="en-GB" sz="2800" dirty="0"/>
          </a:p>
          <a:p>
            <a:pPr eaLnBrk="1" hangingPunct="1">
              <a:buFontTx/>
              <a:buChar char="•"/>
            </a:pPr>
            <a:r>
              <a:rPr lang="en-GB" sz="2800" dirty="0"/>
              <a:t>or when the insulin that is produced does not work properly (known as insulin resistance). </a:t>
            </a:r>
          </a:p>
          <a:p>
            <a:pPr eaLnBrk="1" hangingPunct="1">
              <a:buFontTx/>
              <a:buChar char="•"/>
            </a:pPr>
            <a:endParaRPr lang="en-GB" sz="2800" dirty="0"/>
          </a:p>
          <a:p>
            <a:pPr eaLnBrk="1" hangingPunct="1">
              <a:buFontTx/>
              <a:buChar char="•"/>
            </a:pPr>
            <a:r>
              <a:rPr lang="en-GB" sz="2800" dirty="0"/>
              <a:t>In most cases this is linked with being overweight. </a:t>
            </a:r>
          </a:p>
        </p:txBody>
      </p:sp>
      <p:sp>
        <p:nvSpPr>
          <p:cNvPr id="24579" name="Text Box 6"/>
          <p:cNvSpPr txBox="1">
            <a:spLocks noChangeArrowheads="1"/>
          </p:cNvSpPr>
          <p:nvPr/>
        </p:nvSpPr>
        <p:spPr bwMode="auto">
          <a:xfrm>
            <a:off x="2124075" y="333375"/>
            <a:ext cx="5040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4400" b="1" dirty="0">
                <a:solidFill>
                  <a:srgbClr val="6600FF"/>
                </a:solidFill>
              </a:rPr>
              <a:t>Diabetes Type 2</a:t>
            </a:r>
            <a:endParaRPr lang="en-US" sz="4400" b="1" dirty="0">
              <a:solidFill>
                <a:srgbClr val="6600FF"/>
              </a:solidFill>
            </a:endParaRPr>
          </a:p>
        </p:txBody>
      </p:sp>
    </p:spTree>
    <p:extLst>
      <p:ext uri="{BB962C8B-B14F-4D97-AF65-F5344CB8AC3E}">
        <p14:creationId xmlns:p14="http://schemas.microsoft.com/office/powerpoint/2010/main" val="293631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20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xEl>
                                              <p:pRg st="2" end="2"/>
                                            </p:txEl>
                                          </p:spTgt>
                                        </p:tgtEl>
                                        <p:attrNameLst>
                                          <p:attrName>style.visibility</p:attrName>
                                        </p:attrNameLst>
                                      </p:cBhvr>
                                      <p:to>
                                        <p:strVal val="visible"/>
                                      </p:to>
                                    </p:set>
                                    <p:animEffect transition="in" filter="fade">
                                      <p:cBhvr>
                                        <p:cTn id="12" dur="2000"/>
                                        <p:tgtEl>
                                          <p:spTgt spid="1024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animEffect transition="in" filter="fade">
                                      <p:cBhvr>
                                        <p:cTn id="17" dur="2000"/>
                                        <p:tgtEl>
                                          <p:spTgt spid="1024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44">
                                            <p:txEl>
                                              <p:pRg st="6" end="6"/>
                                            </p:txEl>
                                          </p:spTgt>
                                        </p:tgtEl>
                                        <p:attrNameLst>
                                          <p:attrName>style.visibility</p:attrName>
                                        </p:attrNameLst>
                                      </p:cBhvr>
                                      <p:to>
                                        <p:strVal val="visible"/>
                                      </p:to>
                                    </p:set>
                                    <p:animEffect transition="in" filter="fade">
                                      <p:cBhvr>
                                        <p:cTn id="22" dur="20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CC"/>
          </a:solidFill>
        </p:spPr>
        <p:txBody>
          <a:bodyPr/>
          <a:lstStyle/>
          <a:p>
            <a:r>
              <a:rPr lang="en-GB" dirty="0">
                <a:solidFill>
                  <a:schemeClr val="tx1"/>
                </a:solidFill>
              </a:rPr>
              <a:t>Types of Physiological Disorders</a:t>
            </a:r>
          </a:p>
        </p:txBody>
      </p:sp>
      <p:sp>
        <p:nvSpPr>
          <p:cNvPr id="3" name="Content Placeholder 2"/>
          <p:cNvSpPr>
            <a:spLocks noGrp="1"/>
          </p:cNvSpPr>
          <p:nvPr>
            <p:ph idx="1"/>
          </p:nvPr>
        </p:nvSpPr>
        <p:spPr/>
        <p:txBody>
          <a:bodyPr/>
          <a:lstStyle/>
          <a:p>
            <a:pPr marL="0" indent="0">
              <a:buNone/>
            </a:pPr>
            <a:r>
              <a:rPr lang="en-GB" sz="2400" b="1" i="1" dirty="0">
                <a:solidFill>
                  <a:schemeClr val="tx1"/>
                </a:solidFill>
              </a:rPr>
              <a:t>Identify some examples of physiological disorders:</a:t>
            </a:r>
          </a:p>
          <a:p>
            <a:endParaRPr lang="en-GB" dirty="0"/>
          </a:p>
        </p:txBody>
      </p:sp>
      <p:pic>
        <p:nvPicPr>
          <p:cNvPr id="2055" name="Picture 7" descr="C:\Users\rroberts7.SCHOOLS\AppData\Local\Microsoft\Windows\Temporary Internet Files\Content.IE5\EAP9D4Z4\logo[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013176"/>
            <a:ext cx="1286842" cy="167781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11560" y="2852936"/>
            <a:ext cx="6696744" cy="3600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939530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411444" y="1408552"/>
            <a:ext cx="846557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dirty="0"/>
              <a:t>This type of diabetes usually appears in people over the age of 40. </a:t>
            </a:r>
          </a:p>
          <a:p>
            <a:pPr eaLnBrk="1" hangingPunct="1"/>
            <a:endParaRPr lang="en-GB" sz="2800" dirty="0"/>
          </a:p>
          <a:p>
            <a:pPr eaLnBrk="1" hangingPunct="1"/>
            <a:r>
              <a:rPr lang="en-GB" sz="2800" dirty="0"/>
              <a:t>However, recently, more children are being diagnosed with the condition, some as young as seven. </a:t>
            </a:r>
          </a:p>
          <a:p>
            <a:pPr eaLnBrk="1" hangingPunct="1"/>
            <a:endParaRPr lang="en-GB" sz="2800" dirty="0"/>
          </a:p>
          <a:p>
            <a:pPr eaLnBrk="1" hangingPunct="1"/>
            <a:r>
              <a:rPr lang="en-GB" sz="2800" dirty="0"/>
              <a:t>Type 2 diabetes is the most common of the two main types and accounts for between 85 - 95% of all people with diabetes. </a:t>
            </a:r>
          </a:p>
        </p:txBody>
      </p:sp>
      <p:sp>
        <p:nvSpPr>
          <p:cNvPr id="25603" name="Text Box 6"/>
          <p:cNvSpPr txBox="1">
            <a:spLocks noChangeArrowheads="1"/>
          </p:cNvSpPr>
          <p:nvPr/>
        </p:nvSpPr>
        <p:spPr bwMode="auto">
          <a:xfrm>
            <a:off x="2124075" y="333375"/>
            <a:ext cx="5040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600" b="1" dirty="0">
                <a:solidFill>
                  <a:srgbClr val="6600FF"/>
                </a:solidFill>
              </a:rPr>
              <a:t>Diabetes Type 2</a:t>
            </a:r>
            <a:endParaRPr lang="en-US" sz="3600" b="1" dirty="0">
              <a:solidFill>
                <a:srgbClr val="6600FF"/>
              </a:solidFill>
            </a:endParaRPr>
          </a:p>
        </p:txBody>
      </p:sp>
    </p:spTree>
    <p:extLst>
      <p:ext uri="{BB962C8B-B14F-4D97-AF65-F5344CB8AC3E}">
        <p14:creationId xmlns:p14="http://schemas.microsoft.com/office/powerpoint/2010/main" val="313310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endParaRPr lang="en-US"/>
          </a:p>
        </p:txBody>
      </p:sp>
      <p:sp>
        <p:nvSpPr>
          <p:cNvPr id="26627" name="Rectangle 3"/>
          <p:cNvSpPr>
            <a:spLocks noGrp="1" noChangeArrowheads="1"/>
          </p:cNvSpPr>
          <p:nvPr>
            <p:ph sz="quarter" idx="1"/>
          </p:nvPr>
        </p:nvSpPr>
        <p:spPr>
          <a:xfrm>
            <a:off x="457200" y="1600200"/>
            <a:ext cx="7467600" cy="4873625"/>
          </a:xfrm>
        </p:spPr>
        <p:txBody>
          <a:bodyPr/>
          <a:lstStyle/>
          <a:p>
            <a:pPr eaLnBrk="1" hangingPunct="1"/>
            <a:endParaRPr lang="en-US"/>
          </a:p>
        </p:txBody>
      </p:sp>
      <p:pic>
        <p:nvPicPr>
          <p:cNvPr id="26628" name="Picture 5" descr="glucosetolerance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33388"/>
            <a:ext cx="79216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977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1546" y="267494"/>
            <a:ext cx="8229600" cy="706438"/>
          </a:xfrm>
        </p:spPr>
        <p:txBody>
          <a:bodyPr/>
          <a:lstStyle/>
          <a:p>
            <a:pPr eaLnBrk="1" fontAlgn="auto" hangingPunct="1">
              <a:spcAft>
                <a:spcPts val="0"/>
              </a:spcAft>
              <a:defRPr/>
            </a:pPr>
            <a:r>
              <a:rPr lang="en-GB" sz="4000" b="1" dirty="0">
                <a:solidFill>
                  <a:srgbClr val="6600FF"/>
                </a:solidFill>
              </a:rPr>
              <a:t>Symptoms</a:t>
            </a:r>
          </a:p>
        </p:txBody>
      </p:sp>
      <p:sp>
        <p:nvSpPr>
          <p:cNvPr id="27651" name="Rectangle 3"/>
          <p:cNvSpPr>
            <a:spLocks noGrp="1" noChangeArrowheads="1"/>
          </p:cNvSpPr>
          <p:nvPr>
            <p:ph sz="quarter" idx="1"/>
          </p:nvPr>
        </p:nvSpPr>
        <p:spPr>
          <a:xfrm>
            <a:off x="321546" y="1401097"/>
            <a:ext cx="8424248" cy="5014452"/>
          </a:xfrm>
        </p:spPr>
        <p:txBody>
          <a:bodyPr>
            <a:normAutofit fontScale="85000" lnSpcReduction="20000"/>
          </a:bodyPr>
          <a:lstStyle/>
          <a:p>
            <a:pPr marL="34290" indent="0">
              <a:lnSpc>
                <a:spcPct val="110000"/>
              </a:lnSpc>
              <a:buNone/>
            </a:pPr>
            <a:r>
              <a:rPr lang="en-GB" sz="3300" dirty="0">
                <a:solidFill>
                  <a:schemeClr val="tx1"/>
                </a:solidFill>
              </a:rPr>
              <a:t>Increased thirst </a:t>
            </a:r>
          </a:p>
          <a:p>
            <a:pPr marL="34290" indent="0">
              <a:lnSpc>
                <a:spcPct val="110000"/>
              </a:lnSpc>
              <a:buNone/>
            </a:pPr>
            <a:r>
              <a:rPr lang="en-GB" sz="3300" dirty="0">
                <a:solidFill>
                  <a:schemeClr val="tx1"/>
                </a:solidFill>
              </a:rPr>
              <a:t>Going to the loo all the time – especially at       night </a:t>
            </a:r>
          </a:p>
          <a:p>
            <a:pPr marL="34290" indent="0">
              <a:lnSpc>
                <a:spcPct val="110000"/>
              </a:lnSpc>
              <a:buNone/>
            </a:pPr>
            <a:r>
              <a:rPr lang="en-GB" sz="3300" dirty="0">
                <a:solidFill>
                  <a:schemeClr val="tx1"/>
                </a:solidFill>
              </a:rPr>
              <a:t>Extreme tiredness </a:t>
            </a:r>
          </a:p>
          <a:p>
            <a:pPr marL="34290" indent="0">
              <a:lnSpc>
                <a:spcPct val="110000"/>
              </a:lnSpc>
              <a:buNone/>
            </a:pPr>
            <a:r>
              <a:rPr lang="en-GB" sz="3300" dirty="0">
                <a:solidFill>
                  <a:schemeClr val="tx1"/>
                </a:solidFill>
              </a:rPr>
              <a:t>Weight loss </a:t>
            </a:r>
          </a:p>
          <a:p>
            <a:pPr marL="34290" indent="0">
              <a:lnSpc>
                <a:spcPct val="110000"/>
              </a:lnSpc>
              <a:buNone/>
            </a:pPr>
            <a:r>
              <a:rPr lang="en-GB" sz="3300" dirty="0">
                <a:solidFill>
                  <a:schemeClr val="tx1"/>
                </a:solidFill>
              </a:rPr>
              <a:t>Blurred vision</a:t>
            </a:r>
          </a:p>
          <a:p>
            <a:pPr marL="34290" indent="0">
              <a:lnSpc>
                <a:spcPct val="110000"/>
              </a:lnSpc>
              <a:buNone/>
            </a:pPr>
            <a:endParaRPr lang="en-GB" sz="3300" dirty="0">
              <a:solidFill>
                <a:schemeClr val="tx1"/>
              </a:solidFill>
            </a:endParaRPr>
          </a:p>
          <a:p>
            <a:pPr marL="34290" indent="0">
              <a:lnSpc>
                <a:spcPct val="110000"/>
              </a:lnSpc>
              <a:buNone/>
            </a:pPr>
            <a:r>
              <a:rPr lang="en-GB" sz="3300" dirty="0">
                <a:solidFill>
                  <a:schemeClr val="tx1"/>
                </a:solidFill>
              </a:rPr>
              <a:t>Genital itching or regular episodes of thrush</a:t>
            </a:r>
          </a:p>
          <a:p>
            <a:pPr marL="34290" indent="0">
              <a:lnSpc>
                <a:spcPct val="110000"/>
              </a:lnSpc>
              <a:buNone/>
            </a:pPr>
            <a:r>
              <a:rPr lang="en-GB" sz="3300" dirty="0">
                <a:solidFill>
                  <a:schemeClr val="tx1"/>
                </a:solidFill>
              </a:rPr>
              <a:t>Slow healing of wounds </a:t>
            </a:r>
            <a:br>
              <a:rPr lang="en-GB" sz="3200" dirty="0">
                <a:solidFill>
                  <a:schemeClr val="tx1"/>
                </a:solidFill>
              </a:rPr>
            </a:br>
            <a:endParaRPr lang="en-GB" sz="3200" dirty="0"/>
          </a:p>
        </p:txBody>
      </p:sp>
      <p:pic>
        <p:nvPicPr>
          <p:cNvPr id="2" name="Picture 1">
            <a:extLst>
              <a:ext uri="{FF2B5EF4-FFF2-40B4-BE49-F238E27FC236}">
                <a16:creationId xmlns:a16="http://schemas.microsoft.com/office/drawing/2014/main" id="{57C93EC2-34C8-48E2-BBD9-AC9B62386005}"/>
              </a:ext>
            </a:extLst>
          </p:cNvPr>
          <p:cNvPicPr>
            <a:picLocks noChangeAspect="1"/>
          </p:cNvPicPr>
          <p:nvPr/>
        </p:nvPicPr>
        <p:blipFill>
          <a:blip r:embed="rId2"/>
          <a:stretch>
            <a:fillRect/>
          </a:stretch>
        </p:blipFill>
        <p:spPr>
          <a:xfrm>
            <a:off x="5518696" y="2580415"/>
            <a:ext cx="3032450" cy="2021633"/>
          </a:xfrm>
          <a:prstGeom prst="rect">
            <a:avLst/>
          </a:prstGeom>
        </p:spPr>
      </p:pic>
    </p:spTree>
    <p:extLst>
      <p:ext uri="{BB962C8B-B14F-4D97-AF65-F5344CB8AC3E}">
        <p14:creationId xmlns:p14="http://schemas.microsoft.com/office/powerpoint/2010/main" val="1431610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0825" y="1331913"/>
            <a:ext cx="83534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a:t>Treatment of non-insulin dependent diabetes </a:t>
            </a:r>
            <a:r>
              <a:rPr lang="en-US" sz="2800" dirty="0"/>
              <a:t>(type 2).  </a:t>
            </a:r>
          </a:p>
          <a:p>
            <a:pPr eaLnBrk="1" hangingPunct="1"/>
            <a:endParaRPr lang="en-US" sz="2800" dirty="0"/>
          </a:p>
          <a:p>
            <a:pPr eaLnBrk="1" hangingPunct="1"/>
            <a:r>
              <a:rPr lang="en-US" sz="2800" dirty="0"/>
              <a:t>Insulin is normally not effective (already high), so:</a:t>
            </a:r>
          </a:p>
          <a:p>
            <a:pPr eaLnBrk="1" hangingPunct="1"/>
            <a:endParaRPr lang="en-US" sz="2800" dirty="0"/>
          </a:p>
          <a:p>
            <a:pPr eaLnBrk="1" hangingPunct="1"/>
            <a:r>
              <a:rPr lang="en-US" sz="2800" dirty="0"/>
              <a:t>Diet - low glucose, low fat (not saturated lipids) and exercise are required to control blood glucose</a:t>
            </a:r>
          </a:p>
          <a:p>
            <a:pPr eaLnBrk="1" hangingPunct="1"/>
            <a:endParaRPr lang="en-US" sz="2800" dirty="0"/>
          </a:p>
          <a:p>
            <a:pPr eaLnBrk="1" hangingPunct="1"/>
            <a:r>
              <a:rPr lang="en-US" sz="2800" dirty="0"/>
              <a:t>A meter is used to measure blood glucose</a:t>
            </a:r>
            <a:r>
              <a:rPr lang="en-US" sz="2400" dirty="0"/>
              <a:t>	</a:t>
            </a:r>
          </a:p>
        </p:txBody>
      </p:sp>
      <p:sp>
        <p:nvSpPr>
          <p:cNvPr id="7" name="Title 6"/>
          <p:cNvSpPr>
            <a:spLocks noGrp="1"/>
          </p:cNvSpPr>
          <p:nvPr>
            <p:ph type="title"/>
          </p:nvPr>
        </p:nvSpPr>
        <p:spPr>
          <a:xfrm>
            <a:off x="539750" y="188913"/>
            <a:ext cx="7467600" cy="1143000"/>
          </a:xfrm>
        </p:spPr>
        <p:txBody>
          <a:bodyPr>
            <a:normAutofit/>
          </a:bodyPr>
          <a:lstStyle/>
          <a:p>
            <a:pPr eaLnBrk="1" fontAlgn="auto" hangingPunct="1">
              <a:spcAft>
                <a:spcPts val="0"/>
              </a:spcAft>
              <a:defRPr/>
            </a:pPr>
            <a:r>
              <a:rPr lang="en-GB" b="1" dirty="0">
                <a:solidFill>
                  <a:srgbClr val="6600FF"/>
                </a:solidFill>
              </a:rPr>
              <a:t>Type 2 Diabetes</a:t>
            </a:r>
          </a:p>
        </p:txBody>
      </p:sp>
      <p:pic>
        <p:nvPicPr>
          <p:cNvPr id="2" name="Picture 1">
            <a:extLst>
              <a:ext uri="{FF2B5EF4-FFF2-40B4-BE49-F238E27FC236}">
                <a16:creationId xmlns:a16="http://schemas.microsoft.com/office/drawing/2014/main" id="{D4AE1069-5EA8-4303-8D6B-BE39A51EC66A}"/>
              </a:ext>
            </a:extLst>
          </p:cNvPr>
          <p:cNvPicPr>
            <a:picLocks noChangeAspect="1"/>
          </p:cNvPicPr>
          <p:nvPr/>
        </p:nvPicPr>
        <p:blipFill>
          <a:blip r:embed="rId2"/>
          <a:stretch>
            <a:fillRect/>
          </a:stretch>
        </p:blipFill>
        <p:spPr>
          <a:xfrm>
            <a:off x="7152968" y="5103852"/>
            <a:ext cx="1740207" cy="1392166"/>
          </a:xfrm>
          <a:prstGeom prst="rect">
            <a:avLst/>
          </a:prstGeom>
        </p:spPr>
      </p:pic>
    </p:spTree>
    <p:extLst>
      <p:ext uri="{BB962C8B-B14F-4D97-AF65-F5344CB8AC3E}">
        <p14:creationId xmlns:p14="http://schemas.microsoft.com/office/powerpoint/2010/main" val="306451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063" y="243840"/>
            <a:ext cx="7406640" cy="1356360"/>
          </a:xfrm>
        </p:spPr>
        <p:txBody>
          <a:bodyPr/>
          <a:lstStyle/>
          <a:p>
            <a:pPr eaLnBrk="1" fontAlgn="auto" hangingPunct="1">
              <a:spcAft>
                <a:spcPts val="0"/>
              </a:spcAft>
              <a:defRPr/>
            </a:pPr>
            <a:r>
              <a:rPr lang="en-GB" b="1" dirty="0">
                <a:solidFill>
                  <a:srgbClr val="6600FF"/>
                </a:solidFill>
              </a:rPr>
              <a:t>Development of symptoms</a:t>
            </a:r>
          </a:p>
        </p:txBody>
      </p:sp>
      <p:sp>
        <p:nvSpPr>
          <p:cNvPr id="13315" name="Rectangle 3"/>
          <p:cNvSpPr>
            <a:spLocks noGrp="1" noChangeArrowheads="1"/>
          </p:cNvSpPr>
          <p:nvPr>
            <p:ph sz="quarter" idx="1"/>
          </p:nvPr>
        </p:nvSpPr>
        <p:spPr>
          <a:xfrm>
            <a:off x="457200" y="1600200"/>
            <a:ext cx="7467600" cy="4873625"/>
          </a:xfrm>
        </p:spPr>
        <p:txBody>
          <a:bodyPr>
            <a:normAutofit/>
          </a:bodyPr>
          <a:lstStyle/>
          <a:p>
            <a:pPr eaLnBrk="1" hangingPunct="1"/>
            <a:r>
              <a:rPr lang="en-GB" sz="2800" dirty="0">
                <a:solidFill>
                  <a:schemeClr val="tx1"/>
                </a:solidFill>
              </a:rPr>
              <a:t>In Type 1 diabetes the signs and symptoms will usually be very obvious, developing quickly, usually over a few weeks. </a:t>
            </a:r>
          </a:p>
          <a:p>
            <a:pPr eaLnBrk="1" hangingPunct="1"/>
            <a:endParaRPr lang="en-GB" sz="2800" dirty="0">
              <a:solidFill>
                <a:schemeClr val="tx1"/>
              </a:solidFill>
            </a:endParaRPr>
          </a:p>
          <a:p>
            <a:pPr eaLnBrk="1" hangingPunct="1"/>
            <a:r>
              <a:rPr lang="en-GB" sz="2800" dirty="0">
                <a:solidFill>
                  <a:schemeClr val="tx1"/>
                </a:solidFill>
              </a:rPr>
              <a:t>In people with Type 2 diabetes the signs and symptoms will not be so obvious or even non-existent in people with Type 2 diabetes. </a:t>
            </a:r>
          </a:p>
        </p:txBody>
      </p:sp>
    </p:spTree>
    <p:extLst>
      <p:ext uri="{BB962C8B-B14F-4D97-AF65-F5344CB8AC3E}">
        <p14:creationId xmlns:p14="http://schemas.microsoft.com/office/powerpoint/2010/main" val="4243007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21" y="243840"/>
            <a:ext cx="7406640" cy="1356360"/>
          </a:xfrm>
        </p:spPr>
        <p:txBody>
          <a:bodyPr/>
          <a:lstStyle/>
          <a:p>
            <a:pPr eaLnBrk="1" hangingPunct="1">
              <a:defRPr/>
            </a:pPr>
            <a:r>
              <a:rPr lang="en-GB" b="1" dirty="0">
                <a:solidFill>
                  <a:srgbClr val="6600FF"/>
                </a:solidFill>
              </a:rPr>
              <a:t>Independent work</a:t>
            </a:r>
          </a:p>
        </p:txBody>
      </p:sp>
      <p:sp>
        <p:nvSpPr>
          <p:cNvPr id="30723" name="Content Placeholder 2"/>
          <p:cNvSpPr>
            <a:spLocks noGrp="1"/>
          </p:cNvSpPr>
          <p:nvPr>
            <p:ph sz="quarter" idx="1"/>
          </p:nvPr>
        </p:nvSpPr>
        <p:spPr>
          <a:xfrm>
            <a:off x="457200" y="1600200"/>
            <a:ext cx="7467600" cy="4873625"/>
          </a:xfrm>
        </p:spPr>
        <p:txBody>
          <a:bodyPr>
            <a:normAutofit/>
          </a:bodyPr>
          <a:lstStyle/>
          <a:p>
            <a:pPr eaLnBrk="1" hangingPunct="1"/>
            <a:r>
              <a:rPr lang="en-GB" sz="2400" dirty="0">
                <a:solidFill>
                  <a:schemeClr val="tx1"/>
                </a:solidFill>
              </a:rPr>
              <a:t>Describe what happens to the body when you have diabetes.</a:t>
            </a:r>
          </a:p>
          <a:p>
            <a:pPr eaLnBrk="1" hangingPunct="1"/>
            <a:endParaRPr lang="en-GB" sz="2400" dirty="0">
              <a:solidFill>
                <a:schemeClr val="tx1"/>
              </a:solidFill>
            </a:endParaRPr>
          </a:p>
          <a:p>
            <a:pPr eaLnBrk="1" hangingPunct="1"/>
            <a:r>
              <a:rPr lang="en-GB" sz="2400" dirty="0">
                <a:solidFill>
                  <a:schemeClr val="tx1"/>
                </a:solidFill>
              </a:rPr>
              <a:t>You can use type 1 </a:t>
            </a:r>
            <a:r>
              <a:rPr lang="en-GB" sz="2400" b="1" u="sng" dirty="0">
                <a:solidFill>
                  <a:schemeClr val="tx1"/>
                </a:solidFill>
              </a:rPr>
              <a:t>or</a:t>
            </a:r>
            <a:r>
              <a:rPr lang="en-GB" sz="2400" dirty="0">
                <a:solidFill>
                  <a:schemeClr val="tx1"/>
                </a:solidFill>
              </a:rPr>
              <a:t> type 2</a:t>
            </a:r>
          </a:p>
          <a:p>
            <a:pPr eaLnBrk="1" hangingPunct="1"/>
            <a:endParaRPr lang="en-GB" sz="2400" dirty="0">
              <a:solidFill>
                <a:schemeClr val="tx1"/>
              </a:solidFill>
            </a:endParaRPr>
          </a:p>
          <a:p>
            <a:pPr eaLnBrk="1" hangingPunct="1"/>
            <a:r>
              <a:rPr lang="en-GB" sz="2400" dirty="0">
                <a:solidFill>
                  <a:schemeClr val="tx1"/>
                </a:solidFill>
              </a:rPr>
              <a:t>Please do not copy and paste.  Write everything in your own words.</a:t>
            </a:r>
          </a:p>
          <a:p>
            <a:pPr eaLnBrk="1" hangingPunct="1"/>
            <a:endParaRPr lang="en-GB" sz="2400" dirty="0">
              <a:solidFill>
                <a:schemeClr val="tx1"/>
              </a:solidFill>
            </a:endParaRPr>
          </a:p>
          <a:p>
            <a:pPr eaLnBrk="1" hangingPunct="1"/>
            <a:r>
              <a:rPr lang="en-GB" sz="2400" dirty="0">
                <a:solidFill>
                  <a:schemeClr val="tx1"/>
                </a:solidFill>
              </a:rPr>
              <a:t>Save this work for use in your assignment.</a:t>
            </a:r>
          </a:p>
          <a:p>
            <a:pPr eaLnBrk="1" hangingPunct="1"/>
            <a:endParaRPr lang="en-GB" sz="2400" dirty="0">
              <a:solidFill>
                <a:schemeClr val="tx1"/>
              </a:solidFill>
            </a:endParaRPr>
          </a:p>
          <a:p>
            <a:pPr eaLnBrk="1" hangingPunct="1"/>
            <a:r>
              <a:rPr lang="en-GB" sz="2400" dirty="0">
                <a:solidFill>
                  <a:schemeClr val="tx1"/>
                </a:solidFill>
              </a:rPr>
              <a:t>You must show your work to me before you leave.</a:t>
            </a:r>
          </a:p>
        </p:txBody>
      </p:sp>
    </p:spTree>
    <p:extLst>
      <p:ext uri="{BB962C8B-B14F-4D97-AF65-F5344CB8AC3E}">
        <p14:creationId xmlns:p14="http://schemas.microsoft.com/office/powerpoint/2010/main" val="1719596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20" y="685585"/>
            <a:ext cx="7406640" cy="756849"/>
          </a:xfrm>
        </p:spPr>
        <p:txBody>
          <a:bodyPr>
            <a:normAutofit/>
          </a:bodyPr>
          <a:lstStyle/>
          <a:p>
            <a:r>
              <a:rPr lang="en-GB" sz="3200" b="1" dirty="0">
                <a:solidFill>
                  <a:srgbClr val="0070C0"/>
                </a:solidFill>
              </a:rPr>
              <a:t>BODY SYSTEM AND FUNCTIONS</a:t>
            </a:r>
          </a:p>
        </p:txBody>
      </p:sp>
      <p:sp>
        <p:nvSpPr>
          <p:cNvPr id="3" name="Content Placeholder 2"/>
          <p:cNvSpPr>
            <a:spLocks noGrp="1"/>
          </p:cNvSpPr>
          <p:nvPr>
            <p:ph idx="1"/>
          </p:nvPr>
        </p:nvSpPr>
        <p:spPr>
          <a:xfrm>
            <a:off x="211320" y="1442433"/>
            <a:ext cx="8684921" cy="5187183"/>
          </a:xfrm>
        </p:spPr>
        <p:txBody>
          <a:bodyPr>
            <a:normAutofit/>
          </a:bodyPr>
          <a:lstStyle/>
          <a:p>
            <a:pPr>
              <a:lnSpc>
                <a:spcPct val="110000"/>
              </a:lnSpc>
            </a:pPr>
            <a:r>
              <a:rPr lang="en-GB" sz="2400" b="1" u="sng" dirty="0">
                <a:solidFill>
                  <a:srgbClr val="0070C0"/>
                </a:solidFill>
              </a:rPr>
              <a:t>Body system and functions</a:t>
            </a:r>
          </a:p>
          <a:p>
            <a:pPr>
              <a:lnSpc>
                <a:spcPct val="110000"/>
              </a:lnSpc>
            </a:pPr>
            <a:r>
              <a:rPr lang="en-GB" sz="2400" dirty="0">
                <a:solidFill>
                  <a:schemeClr val="tx1"/>
                </a:solidFill>
              </a:rPr>
              <a:t>This simply refers to the initial physical change that happens to the body's system and how it changes the function of the body and its organs.</a:t>
            </a:r>
          </a:p>
          <a:p>
            <a:pPr>
              <a:lnSpc>
                <a:spcPct val="110000"/>
              </a:lnSpc>
            </a:pPr>
            <a:r>
              <a:rPr lang="en-GB" sz="2400" b="1" dirty="0">
                <a:solidFill>
                  <a:schemeClr val="tx1"/>
                </a:solidFill>
              </a:rPr>
              <a:t>For example</a:t>
            </a:r>
            <a:r>
              <a:rPr lang="en-GB" sz="2400" dirty="0">
                <a:solidFill>
                  <a:schemeClr val="tx1"/>
                </a:solidFill>
              </a:rPr>
              <a:t>: “Healthy cells in the body go through stages that eventually change them to abnormal cells that multiply out of control.”</a:t>
            </a:r>
          </a:p>
          <a:p>
            <a:pPr>
              <a:lnSpc>
                <a:spcPct val="110000"/>
              </a:lnSpc>
            </a:pPr>
            <a:r>
              <a:rPr lang="en-GB" sz="2400" b="1" dirty="0">
                <a:solidFill>
                  <a:schemeClr val="tx1"/>
                </a:solidFill>
              </a:rPr>
              <a:t>For example</a:t>
            </a:r>
            <a:r>
              <a:rPr lang="en-GB" sz="2400" dirty="0">
                <a:solidFill>
                  <a:schemeClr val="tx1"/>
                </a:solidFill>
              </a:rPr>
              <a:t>: “The pancreatic cells fail to produce enough insulin for the bodies needs”</a:t>
            </a:r>
            <a:endParaRPr lang="en-GB" sz="2400" b="1" u="sng" dirty="0">
              <a:solidFill>
                <a:schemeClr val="tx1"/>
              </a:solidFill>
            </a:endParaRPr>
          </a:p>
          <a:p>
            <a:pPr>
              <a:lnSpc>
                <a:spcPct val="110000"/>
              </a:lnSpc>
            </a:pPr>
            <a:r>
              <a:rPr lang="en-GB" sz="2400" b="1" dirty="0">
                <a:solidFill>
                  <a:schemeClr val="tx1"/>
                </a:solidFill>
              </a:rPr>
              <a:t>For example</a:t>
            </a:r>
            <a:r>
              <a:rPr lang="en-GB" sz="2400" dirty="0">
                <a:solidFill>
                  <a:schemeClr val="tx1"/>
                </a:solidFill>
              </a:rPr>
              <a:t>: “A build up of fatty deposits and cholesterol build up in the arteries, slowing blocking the flow of blood. </a:t>
            </a:r>
          </a:p>
        </p:txBody>
      </p:sp>
      <p:sp>
        <p:nvSpPr>
          <p:cNvPr id="4" name="Rounded Rectangle 3"/>
          <p:cNvSpPr/>
          <p:nvPr/>
        </p:nvSpPr>
        <p:spPr>
          <a:xfrm>
            <a:off x="7109138" y="228384"/>
            <a:ext cx="1787103" cy="5795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t>M1</a:t>
            </a:r>
          </a:p>
        </p:txBody>
      </p:sp>
    </p:spTree>
    <p:extLst>
      <p:ext uri="{BB962C8B-B14F-4D97-AF65-F5344CB8AC3E}">
        <p14:creationId xmlns:p14="http://schemas.microsoft.com/office/powerpoint/2010/main" val="701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roberts7.SCHOOLS\AppData\Local\Microsoft\Windows\Temporary Internet Files\Content.IE5\RZQBIW9K\HealthLifter_App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76672"/>
            <a:ext cx="1261872" cy="13929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rroberts7.SCHOOLS\AppData\Local\Microsoft\Windows\Temporary Internet Files\Content.IE5\RZQBIW9K\Mental-Healt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80" y="409957"/>
            <a:ext cx="1986135" cy="1392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09442" y="3052916"/>
            <a:ext cx="7117180" cy="1724465"/>
          </a:xfrm>
          <a:solidFill>
            <a:srgbClr val="FF33CC"/>
          </a:solidFill>
        </p:spPr>
        <p:txBody>
          <a:bodyPr>
            <a:noAutofit/>
          </a:bodyPr>
          <a:lstStyle/>
          <a:p>
            <a:pPr marL="342900" lvl="0" indent="-342900" algn="ctr">
              <a:spcBef>
                <a:spcPct val="20000"/>
              </a:spcBef>
              <a:spcAft>
                <a:spcPts val="600"/>
              </a:spcAft>
            </a:pPr>
            <a:r>
              <a:rPr lang="en-GB" sz="6600" dirty="0">
                <a:solidFill>
                  <a:schemeClr val="tx1"/>
                </a:solidFill>
              </a:rPr>
              <a:t>Distinction</a:t>
            </a:r>
            <a:br>
              <a:rPr lang="en-GB" sz="6600" dirty="0">
                <a:solidFill>
                  <a:schemeClr val="tx1"/>
                </a:solidFill>
              </a:rPr>
            </a:br>
            <a:br>
              <a:rPr lang="en-GB" sz="6600" dirty="0">
                <a:solidFill>
                  <a:schemeClr val="tx1"/>
                </a:solidFill>
              </a:rPr>
            </a:br>
            <a:r>
              <a:rPr lang="en-GB" sz="2800" b="1" dirty="0">
                <a:solidFill>
                  <a:schemeClr val="tx1"/>
                </a:solidFill>
                <a:ea typeface="+mn-ea"/>
                <a:cs typeface="+mn-cs"/>
              </a:rPr>
              <a:t>D1</a:t>
            </a:r>
            <a:r>
              <a:rPr lang="en-GB" sz="2800" b="1" u="sng" dirty="0">
                <a:solidFill>
                  <a:schemeClr val="tx1"/>
                </a:solidFill>
                <a:ea typeface="+mn-ea"/>
                <a:cs typeface="+mn-cs"/>
              </a:rPr>
              <a:t> Evaluate </a:t>
            </a:r>
            <a:r>
              <a:rPr lang="en-GB" sz="2800" b="1" dirty="0">
                <a:solidFill>
                  <a:schemeClr val="tx1"/>
                </a:solidFill>
                <a:ea typeface="+mn-ea"/>
                <a:cs typeface="+mn-cs"/>
              </a:rPr>
              <a:t>the impact of physiological disorders on the health and wellbeing of service users.</a:t>
            </a:r>
            <a:endParaRPr lang="en-GB" sz="6600" dirty="0"/>
          </a:p>
        </p:txBody>
      </p:sp>
      <p:pic>
        <p:nvPicPr>
          <p:cNvPr id="9219" name="Picture 3" descr="C:\Users\rroberts7.SCHOOLS\AppData\Local\Microsoft\Windows\Temporary Internet Files\Content.IE5\8QH5DAEA\brai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rroberts7.SCHOOLS\AppData\Local\Microsoft\Windows\Temporary Internet Files\Content.IE5\8QH5DAEA\qubodup-15-small-smilie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8697" y="5480896"/>
            <a:ext cx="1625455" cy="96714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rroberts7.SCHOOLS\AppData\Local\Microsoft\Windows\Temporary Internet Files\Content.IE5\RSV9AUOF\social-media-communication-linchi-kwok-blo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rroberts7.SCHOOLS\AppData\Local\Microsoft\Windows\Temporary Internet Files\Content.IE5\7PDF8P1S\RedesSocial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rroberts7.SCHOOLS\AppData\Local\Microsoft\Windows\Temporary Internet Files\Content.IE5\8QH5DAEA\friendship-circle-clip-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7289" y="5013176"/>
            <a:ext cx="1434867" cy="143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20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21" y="314420"/>
            <a:ext cx="7378982" cy="1025084"/>
          </a:xfrm>
          <a:solidFill>
            <a:srgbClr val="FF33CC"/>
          </a:solidFill>
        </p:spPr>
        <p:txBody>
          <a:bodyPr/>
          <a:lstStyle/>
          <a:p>
            <a:r>
              <a:rPr lang="en-GB" b="1" dirty="0">
                <a:solidFill>
                  <a:schemeClr val="tx1"/>
                </a:solidFill>
              </a:rPr>
              <a:t>Think about……..</a:t>
            </a:r>
          </a:p>
        </p:txBody>
      </p:sp>
      <p:sp>
        <p:nvSpPr>
          <p:cNvPr id="3" name="Content Placeholder 2"/>
          <p:cNvSpPr>
            <a:spLocks noGrp="1"/>
          </p:cNvSpPr>
          <p:nvPr>
            <p:ph idx="1"/>
          </p:nvPr>
        </p:nvSpPr>
        <p:spPr>
          <a:xfrm>
            <a:off x="307321" y="1501757"/>
            <a:ext cx="8526963" cy="5009542"/>
          </a:xfrm>
        </p:spPr>
        <p:txBody>
          <a:bodyPr>
            <a:normAutofit fontScale="47500" lnSpcReduction="20000"/>
          </a:bodyPr>
          <a:lstStyle/>
          <a:p>
            <a:pPr>
              <a:lnSpc>
                <a:spcPct val="120000"/>
              </a:lnSpc>
            </a:pPr>
            <a:r>
              <a:rPr lang="en-GB" sz="4200" b="1" dirty="0">
                <a:solidFill>
                  <a:schemeClr val="tx1"/>
                </a:solidFill>
              </a:rPr>
              <a:t>How illnesses can affect the following aspects of life:</a:t>
            </a:r>
          </a:p>
          <a:p>
            <a:pPr>
              <a:lnSpc>
                <a:spcPct val="120000"/>
              </a:lnSpc>
              <a:buFont typeface="Wingdings" pitchFamily="2" charset="2"/>
              <a:buChar char="v"/>
            </a:pPr>
            <a:r>
              <a:rPr lang="en-GB" sz="4200" dirty="0">
                <a:solidFill>
                  <a:schemeClr val="tx1"/>
                </a:solidFill>
              </a:rPr>
              <a:t>Physical </a:t>
            </a:r>
          </a:p>
          <a:p>
            <a:pPr>
              <a:lnSpc>
                <a:spcPct val="120000"/>
              </a:lnSpc>
              <a:buFont typeface="Wingdings" pitchFamily="2" charset="2"/>
              <a:buChar char="v"/>
            </a:pPr>
            <a:r>
              <a:rPr lang="en-GB" sz="4200" dirty="0">
                <a:solidFill>
                  <a:schemeClr val="tx1"/>
                </a:solidFill>
              </a:rPr>
              <a:t>Mental </a:t>
            </a:r>
          </a:p>
          <a:p>
            <a:pPr>
              <a:lnSpc>
                <a:spcPct val="120000"/>
              </a:lnSpc>
              <a:buFont typeface="Wingdings" pitchFamily="2" charset="2"/>
              <a:buChar char="v"/>
            </a:pPr>
            <a:r>
              <a:rPr lang="en-GB" sz="4200" dirty="0">
                <a:solidFill>
                  <a:schemeClr val="tx1"/>
                </a:solidFill>
              </a:rPr>
              <a:t>Social </a:t>
            </a:r>
          </a:p>
          <a:p>
            <a:pPr>
              <a:lnSpc>
                <a:spcPct val="120000"/>
              </a:lnSpc>
              <a:buFont typeface="Wingdings" pitchFamily="2" charset="2"/>
              <a:buChar char="v"/>
            </a:pPr>
            <a:r>
              <a:rPr lang="en-GB" sz="4200" dirty="0">
                <a:solidFill>
                  <a:schemeClr val="tx1"/>
                </a:solidFill>
              </a:rPr>
              <a:t>Emotional</a:t>
            </a:r>
          </a:p>
          <a:p>
            <a:pPr>
              <a:lnSpc>
                <a:spcPct val="120000"/>
              </a:lnSpc>
            </a:pPr>
            <a:r>
              <a:rPr lang="en-GB" sz="4200" b="1" dirty="0">
                <a:solidFill>
                  <a:schemeClr val="tx1"/>
                </a:solidFill>
              </a:rPr>
              <a:t>Look at some case studies and find out how service users who are ill are affected by these things on a daily basis. Look for the following:</a:t>
            </a:r>
          </a:p>
          <a:p>
            <a:pPr>
              <a:lnSpc>
                <a:spcPct val="120000"/>
              </a:lnSpc>
            </a:pPr>
            <a:r>
              <a:rPr lang="en-GB" sz="4200" dirty="0">
                <a:solidFill>
                  <a:schemeClr val="tx1"/>
                </a:solidFill>
              </a:rPr>
              <a:t>Are they anxious/ frightened/angry/frustrated?</a:t>
            </a:r>
          </a:p>
          <a:p>
            <a:pPr>
              <a:lnSpc>
                <a:spcPct val="120000"/>
              </a:lnSpc>
            </a:pPr>
            <a:r>
              <a:rPr lang="en-GB" sz="4200" dirty="0">
                <a:solidFill>
                  <a:schemeClr val="tx1"/>
                </a:solidFill>
              </a:rPr>
              <a:t>Do they have good/bad days?</a:t>
            </a:r>
          </a:p>
          <a:p>
            <a:pPr>
              <a:lnSpc>
                <a:spcPct val="120000"/>
              </a:lnSpc>
            </a:pPr>
            <a:r>
              <a:rPr lang="en-GB" sz="4200" dirty="0">
                <a:solidFill>
                  <a:schemeClr val="tx1"/>
                </a:solidFill>
              </a:rPr>
              <a:t>How are they at carrying out day-to-day chores and tasks?</a:t>
            </a:r>
          </a:p>
          <a:p>
            <a:pPr>
              <a:lnSpc>
                <a:spcPct val="120000"/>
              </a:lnSpc>
            </a:pPr>
            <a:r>
              <a:rPr lang="en-GB" sz="4200" dirty="0">
                <a:solidFill>
                  <a:schemeClr val="tx1"/>
                </a:solidFill>
              </a:rPr>
              <a:t>Do they see their friends regularly?</a:t>
            </a:r>
          </a:p>
          <a:p>
            <a:endParaRPr lang="en-GB" dirty="0"/>
          </a:p>
        </p:txBody>
      </p:sp>
      <p:pic>
        <p:nvPicPr>
          <p:cNvPr id="10242" name="Picture 2" descr="C:\Users\rroberts7.SCHOOLS\AppData\Local\Microsoft\Windows\Temporary Internet Files\Content.IE5\G1KZ13UW\OddReflection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752" y="410398"/>
            <a:ext cx="1294249" cy="8628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0" y="368334"/>
            <a:ext cx="7633979" cy="756849"/>
          </a:xfrm>
        </p:spPr>
        <p:txBody>
          <a:bodyPr>
            <a:normAutofit fontScale="90000"/>
          </a:bodyPr>
          <a:lstStyle/>
          <a:p>
            <a:r>
              <a:rPr lang="en-GB" sz="3200" b="1" dirty="0">
                <a:solidFill>
                  <a:srgbClr val="0070C0"/>
                </a:solidFill>
              </a:rPr>
              <a:t>EVALUATING THE IMPACT </a:t>
            </a:r>
            <a:br>
              <a:rPr lang="en-GB" sz="3200" b="1" dirty="0">
                <a:solidFill>
                  <a:srgbClr val="0070C0"/>
                </a:solidFill>
              </a:rPr>
            </a:br>
            <a:r>
              <a:rPr lang="en-GB" sz="3200" b="1" dirty="0">
                <a:solidFill>
                  <a:srgbClr val="0070C0"/>
                </a:solidFill>
              </a:rPr>
              <a:t>OF A DISORDER</a:t>
            </a:r>
          </a:p>
        </p:txBody>
      </p:sp>
      <p:sp>
        <p:nvSpPr>
          <p:cNvPr id="3" name="Content Placeholder 2"/>
          <p:cNvSpPr>
            <a:spLocks noGrp="1"/>
          </p:cNvSpPr>
          <p:nvPr>
            <p:ph idx="1"/>
          </p:nvPr>
        </p:nvSpPr>
        <p:spPr>
          <a:xfrm>
            <a:off x="235974" y="1265133"/>
            <a:ext cx="8660267" cy="5364483"/>
          </a:xfrm>
        </p:spPr>
        <p:txBody>
          <a:bodyPr>
            <a:normAutofit/>
          </a:bodyPr>
          <a:lstStyle/>
          <a:p>
            <a:r>
              <a:rPr lang="en-GB" sz="2200" dirty="0">
                <a:solidFill>
                  <a:schemeClr val="tx1"/>
                </a:solidFill>
              </a:rPr>
              <a:t>When evaluating the effects of a disorder on the body, you must consider a person holistically, looking at their PIES. Considering both the positives and negatives. </a:t>
            </a:r>
            <a:br>
              <a:rPr lang="en-GB" sz="2200" dirty="0">
                <a:solidFill>
                  <a:schemeClr val="tx1"/>
                </a:solidFill>
              </a:rPr>
            </a:br>
            <a:endParaRPr lang="en-GB" sz="2200" dirty="0">
              <a:solidFill>
                <a:schemeClr val="tx1"/>
              </a:solidFill>
            </a:endParaRPr>
          </a:p>
          <a:p>
            <a:r>
              <a:rPr lang="en-GB" sz="2200" b="1" dirty="0">
                <a:solidFill>
                  <a:schemeClr val="tx1"/>
                </a:solidFill>
              </a:rPr>
              <a:t>Physical</a:t>
            </a:r>
            <a:r>
              <a:rPr lang="en-GB" sz="2200" dirty="0">
                <a:solidFill>
                  <a:schemeClr val="tx1"/>
                </a:solidFill>
              </a:rPr>
              <a:t> – the impacts on the actually body such as pain, lumps, itching, loss of appetite, feeling weak.</a:t>
            </a:r>
            <a:br>
              <a:rPr lang="en-GB" sz="2200" dirty="0">
                <a:solidFill>
                  <a:schemeClr val="tx1"/>
                </a:solidFill>
              </a:rPr>
            </a:br>
            <a:endParaRPr lang="en-GB" sz="2200" dirty="0">
              <a:solidFill>
                <a:schemeClr val="tx1"/>
              </a:solidFill>
            </a:endParaRPr>
          </a:p>
          <a:p>
            <a:r>
              <a:rPr lang="en-GB" sz="2200" b="1" dirty="0">
                <a:solidFill>
                  <a:schemeClr val="tx1"/>
                </a:solidFill>
              </a:rPr>
              <a:t>Intellectual</a:t>
            </a:r>
            <a:r>
              <a:rPr lang="en-GB" sz="2200" dirty="0">
                <a:solidFill>
                  <a:schemeClr val="tx1"/>
                </a:solidFill>
              </a:rPr>
              <a:t> – learning new skills in coping with the disease, lack of concentration, time out of work.</a:t>
            </a:r>
            <a:br>
              <a:rPr lang="en-GB" sz="2200" dirty="0">
                <a:solidFill>
                  <a:schemeClr val="tx1"/>
                </a:solidFill>
              </a:rPr>
            </a:br>
            <a:endParaRPr lang="en-GB" sz="2200" dirty="0">
              <a:solidFill>
                <a:schemeClr val="tx1"/>
              </a:solidFill>
            </a:endParaRPr>
          </a:p>
          <a:p>
            <a:r>
              <a:rPr lang="en-GB" sz="2200" b="1" dirty="0">
                <a:solidFill>
                  <a:schemeClr val="tx1"/>
                </a:solidFill>
              </a:rPr>
              <a:t>Emotional</a:t>
            </a:r>
            <a:r>
              <a:rPr lang="en-GB" sz="2200" dirty="0">
                <a:solidFill>
                  <a:schemeClr val="tx1"/>
                </a:solidFill>
              </a:rPr>
              <a:t> – depression, euphoria, pain threshold, anger, hope, frustration.</a:t>
            </a:r>
            <a:br>
              <a:rPr lang="en-GB" sz="2200" dirty="0">
                <a:solidFill>
                  <a:schemeClr val="tx1"/>
                </a:solidFill>
              </a:rPr>
            </a:br>
            <a:endParaRPr lang="en-GB" sz="2200" dirty="0">
              <a:solidFill>
                <a:schemeClr val="tx1"/>
              </a:solidFill>
            </a:endParaRPr>
          </a:p>
          <a:p>
            <a:r>
              <a:rPr lang="en-GB" sz="2200" b="1" dirty="0">
                <a:solidFill>
                  <a:schemeClr val="tx1"/>
                </a:solidFill>
              </a:rPr>
              <a:t>Social</a:t>
            </a:r>
            <a:r>
              <a:rPr lang="en-GB" sz="2200" dirty="0">
                <a:solidFill>
                  <a:schemeClr val="tx1"/>
                </a:solidFill>
              </a:rPr>
              <a:t> – social exclusion, counselling, closer relationships, new relationships with others going through the same.</a:t>
            </a:r>
          </a:p>
        </p:txBody>
      </p:sp>
      <p:sp>
        <p:nvSpPr>
          <p:cNvPr id="4" name="Rounded Rectangle 3"/>
          <p:cNvSpPr/>
          <p:nvPr/>
        </p:nvSpPr>
        <p:spPr>
          <a:xfrm>
            <a:off x="7109138" y="228384"/>
            <a:ext cx="1787103" cy="57954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b="1" dirty="0"/>
              <a:t>D1</a:t>
            </a:r>
          </a:p>
        </p:txBody>
      </p:sp>
    </p:spTree>
    <p:extLst>
      <p:ext uri="{BB962C8B-B14F-4D97-AF65-F5344CB8AC3E}">
        <p14:creationId xmlns:p14="http://schemas.microsoft.com/office/powerpoint/2010/main" val="13078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CC"/>
          </a:solidFill>
        </p:spPr>
        <p:txBody>
          <a:bodyPr>
            <a:normAutofit fontScale="90000"/>
          </a:bodyPr>
          <a:lstStyle/>
          <a:p>
            <a:r>
              <a:rPr lang="en-GB" dirty="0">
                <a:solidFill>
                  <a:schemeClr val="tx1"/>
                </a:solidFill>
              </a:rPr>
              <a:t>What is a Physiological Disorder?</a:t>
            </a:r>
            <a:br>
              <a:rPr lang="en-GB" dirty="0"/>
            </a:br>
            <a:r>
              <a:rPr lang="en-GB" i="1" dirty="0"/>
              <a:t>Did you get them right?</a:t>
            </a:r>
          </a:p>
        </p:txBody>
      </p:sp>
      <p:sp>
        <p:nvSpPr>
          <p:cNvPr id="3" name="Content Placeholder 2"/>
          <p:cNvSpPr>
            <a:spLocks noGrp="1"/>
          </p:cNvSpPr>
          <p:nvPr>
            <p:ph idx="1"/>
          </p:nvPr>
        </p:nvSpPr>
        <p:spPr/>
        <p:txBody>
          <a:bodyPr>
            <a:normAutofit/>
          </a:bodyPr>
          <a:lstStyle/>
          <a:p>
            <a:r>
              <a:rPr lang="en-GB" sz="2400" dirty="0">
                <a:solidFill>
                  <a:schemeClr val="tx1"/>
                </a:solidFill>
              </a:rPr>
              <a:t>It is an illness that interferes with the way that the functions of the body are carried out. As a result of the incorrect functioning, certain effects will be seen in the body. </a:t>
            </a:r>
          </a:p>
          <a:p>
            <a:r>
              <a:rPr lang="en-GB" sz="2400" dirty="0">
                <a:solidFill>
                  <a:schemeClr val="tx1"/>
                </a:solidFill>
              </a:rPr>
              <a:t>This could be down to several reasons. For example, there may be too little or too much of a substance in the body, deterioration of certain cell types or blockages of pathways. </a:t>
            </a:r>
          </a:p>
        </p:txBody>
      </p:sp>
      <p:pic>
        <p:nvPicPr>
          <p:cNvPr id="1026" name="Picture 2" descr="C:\Users\rroberts7.SCHOOLS\AppData\Local\Microsoft\Windows\Temporary Internet Files\Content.IE5\RZQBIW9K\bod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085184"/>
            <a:ext cx="1197992" cy="15993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rroberts7.SCHOOLS\AppData\Local\Microsoft\Windows\Temporary Internet Files\Content.IE5\8QH5DAEA\Green_che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777" y="4841698"/>
            <a:ext cx="1895175" cy="189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5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33CC"/>
          </a:solidFill>
        </p:spPr>
        <p:txBody>
          <a:bodyPr/>
          <a:lstStyle/>
          <a:p>
            <a:r>
              <a:rPr lang="en-GB" b="1" dirty="0">
                <a:solidFill>
                  <a:schemeClr val="tx1"/>
                </a:solidFill>
              </a:rPr>
              <a:t>Case Study- Josie</a:t>
            </a:r>
          </a:p>
        </p:txBody>
      </p:sp>
      <p:sp>
        <p:nvSpPr>
          <p:cNvPr id="3" name="Content Placeholder 2"/>
          <p:cNvSpPr>
            <a:spLocks noGrp="1"/>
          </p:cNvSpPr>
          <p:nvPr>
            <p:ph idx="1"/>
          </p:nvPr>
        </p:nvSpPr>
        <p:spPr>
          <a:solidFill>
            <a:srgbClr val="FFCCFF"/>
          </a:solidFill>
        </p:spPr>
        <p:txBody>
          <a:bodyPr>
            <a:normAutofit fontScale="92500"/>
          </a:bodyPr>
          <a:lstStyle/>
          <a:p>
            <a:pPr>
              <a:lnSpc>
                <a:spcPct val="100000"/>
              </a:lnSpc>
            </a:pPr>
            <a:r>
              <a:rPr lang="en-GB" sz="2400" dirty="0">
                <a:solidFill>
                  <a:schemeClr val="tx1"/>
                </a:solidFill>
              </a:rPr>
              <a:t>Josie is 18 years of age and is a keen net ball player but suffers from asthma. She has commitments to a team that she plays for nationally but recently has found it difficult to attend training sessions due to her increasingly bad health. Her training sessions are held indoors in the winter and outdoors in the summer. Josie is worried about her situation and she has an important up-coming tournament. </a:t>
            </a:r>
          </a:p>
          <a:p>
            <a:pPr>
              <a:lnSpc>
                <a:spcPct val="100000"/>
              </a:lnSpc>
            </a:pPr>
            <a:endParaRPr lang="en-GB" sz="2400" dirty="0">
              <a:solidFill>
                <a:schemeClr val="tx1"/>
              </a:solidFill>
            </a:endParaRPr>
          </a:p>
          <a:p>
            <a:pPr>
              <a:lnSpc>
                <a:spcPct val="100000"/>
              </a:lnSpc>
            </a:pPr>
            <a:r>
              <a:rPr lang="en-GB" sz="2400" b="1" u="sng" dirty="0">
                <a:solidFill>
                  <a:schemeClr val="tx1"/>
                </a:solidFill>
              </a:rPr>
              <a:t>Evaluate the impact of asthma on her health and well-being.</a:t>
            </a:r>
          </a:p>
        </p:txBody>
      </p:sp>
      <p:pic>
        <p:nvPicPr>
          <p:cNvPr id="11266" name="Picture 2" descr="C:\Users\rroberts7.SCHOOLS\AppData\Local\Microsoft\Windows\Temporary Internet Files\Content.IE5\D3VHZWFC\asthma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60648"/>
            <a:ext cx="1438920" cy="143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1268413"/>
            <a:ext cx="8229600" cy="863600"/>
          </a:xfrm>
        </p:spPr>
        <p:txBody>
          <a:bodyPr/>
          <a:lstStyle/>
          <a:p>
            <a:r>
              <a:rPr lang="en-US" altLang="en-US" sz="3200" dirty="0">
                <a:latin typeface="Arial" charset="0"/>
                <a:cs typeface="Arial" charset="0"/>
              </a:rPr>
              <a:t>Physiological disorders</a:t>
            </a:r>
            <a:endParaRPr lang="en-GB" altLang="en-US" sz="3200" dirty="0">
              <a:latin typeface="Arial" charset="0"/>
              <a:cs typeface="Arial" charset="0"/>
            </a:endParaRPr>
          </a:p>
        </p:txBody>
      </p:sp>
      <p:sp>
        <p:nvSpPr>
          <p:cNvPr id="28675" name="Content Placeholder 2"/>
          <p:cNvSpPr>
            <a:spLocks noGrp="1"/>
          </p:cNvSpPr>
          <p:nvPr>
            <p:ph idx="1"/>
          </p:nvPr>
        </p:nvSpPr>
        <p:spPr>
          <a:xfrm>
            <a:off x="468313" y="2195513"/>
            <a:ext cx="8207375" cy="3878262"/>
          </a:xfrm>
        </p:spPr>
        <p:txBody>
          <a:bodyPr/>
          <a:lstStyle/>
          <a:p>
            <a:pPr marL="114300" indent="0">
              <a:buFont typeface="Wingdings" pitchFamily="2" charset="2"/>
              <a:buNone/>
              <a:defRPr/>
            </a:pPr>
            <a:r>
              <a:rPr lang="en-US" sz="2000" dirty="0"/>
              <a:t>The types of physiological disorders that affect body system functioning include:</a:t>
            </a:r>
          </a:p>
          <a:p>
            <a:pPr marL="457200">
              <a:defRPr/>
            </a:pPr>
            <a:r>
              <a:rPr lang="en-US" sz="2000" b="1" dirty="0"/>
              <a:t>Endocrine system disorders</a:t>
            </a:r>
            <a:r>
              <a:rPr lang="en-US" sz="2000" dirty="0"/>
              <a:t>, e.g. type 1 and type 2 diabetes</a:t>
            </a:r>
          </a:p>
          <a:p>
            <a:pPr marL="457200">
              <a:defRPr/>
            </a:pPr>
            <a:r>
              <a:rPr lang="en-US" sz="2000" b="1" dirty="0"/>
              <a:t>Nervous system disorders</a:t>
            </a:r>
            <a:r>
              <a:rPr lang="en-US" sz="2000" dirty="0"/>
              <a:t>, e.g. Parkinson’s disease</a:t>
            </a:r>
          </a:p>
          <a:p>
            <a:pPr marL="457200">
              <a:defRPr/>
            </a:pPr>
            <a:r>
              <a:rPr lang="en-US" sz="2000" b="1" dirty="0"/>
              <a:t>Musculoskeletal system disorders</a:t>
            </a:r>
            <a:r>
              <a:rPr lang="en-US" sz="2000" dirty="0"/>
              <a:t>, e.g. rheumatoid arthritis</a:t>
            </a:r>
          </a:p>
          <a:p>
            <a:pPr marL="457200">
              <a:defRPr/>
            </a:pPr>
            <a:r>
              <a:rPr lang="en-US" sz="2000" b="1" dirty="0"/>
              <a:t>Respiratory system disorders</a:t>
            </a:r>
            <a:r>
              <a:rPr lang="en-US" sz="2000" dirty="0"/>
              <a:t>, e.g. asthma</a:t>
            </a:r>
          </a:p>
          <a:p>
            <a:pPr marL="457200">
              <a:defRPr/>
            </a:pPr>
            <a:r>
              <a:rPr lang="en-US" sz="2000" b="1" dirty="0"/>
              <a:t>Circulatory system disorders</a:t>
            </a:r>
            <a:r>
              <a:rPr lang="en-US" sz="2000" dirty="0"/>
              <a:t>, e.g. coronary heart disease</a:t>
            </a:r>
          </a:p>
          <a:p>
            <a:pPr marL="457200">
              <a:defRPr/>
            </a:pPr>
            <a:r>
              <a:rPr lang="en-US" sz="2000" b="1" dirty="0"/>
              <a:t>Digestive system disorders</a:t>
            </a:r>
            <a:r>
              <a:rPr lang="en-US" sz="2000" dirty="0"/>
              <a:t>, e.g. Crohn’s disease</a:t>
            </a:r>
          </a:p>
          <a:p>
            <a:pPr marL="457200">
              <a:defRPr/>
            </a:pPr>
            <a:r>
              <a:rPr lang="en-US" sz="2000" b="1" dirty="0"/>
              <a:t>Cancer</a:t>
            </a:r>
            <a:r>
              <a:rPr lang="en-US" sz="2000" dirty="0"/>
              <a:t>, e.g. bowel, prostate </a:t>
            </a:r>
          </a:p>
          <a:p>
            <a:pPr marL="0" indent="0">
              <a:buFont typeface="Wingdings" pitchFamily="2" charset="2"/>
              <a:buNone/>
              <a:defRPr/>
            </a:pP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Arial" charset="0"/>
              </a:rPr>
              <a:t>© Pearson Education Ltd 2016. Copying permitted for purchasing institution only.</a:t>
            </a: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Tree>
  </p:cSld>
  <p:clrMapOvr>
    <a:masterClrMapping/>
  </p:clrMapOvr>
  <p:transition>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GB" sz="4000" b="1" dirty="0">
                <a:solidFill>
                  <a:schemeClr val="tx1"/>
                </a:solidFill>
              </a:rPr>
              <a:t>How do people get these disorders?</a:t>
            </a:r>
          </a:p>
        </p:txBody>
      </p:sp>
      <p:sp>
        <p:nvSpPr>
          <p:cNvPr id="3" name="Content Placeholder 2"/>
          <p:cNvSpPr>
            <a:spLocks noGrp="1"/>
          </p:cNvSpPr>
          <p:nvPr>
            <p:ph idx="1"/>
          </p:nvPr>
        </p:nvSpPr>
        <p:spPr/>
        <p:txBody>
          <a:bodyPr>
            <a:normAutofit/>
          </a:bodyPr>
          <a:lstStyle/>
          <a:p>
            <a:pPr>
              <a:lnSpc>
                <a:spcPct val="100000"/>
              </a:lnSpc>
            </a:pPr>
            <a:r>
              <a:rPr lang="en-GB" sz="2400" dirty="0">
                <a:solidFill>
                  <a:schemeClr val="tx1"/>
                </a:solidFill>
              </a:rPr>
              <a:t>Divide them up to group together how people get the disorders that they have</a:t>
            </a:r>
          </a:p>
          <a:p>
            <a:pPr>
              <a:lnSpc>
                <a:spcPct val="100000"/>
              </a:lnSpc>
            </a:pPr>
            <a:r>
              <a:rPr lang="en-GB" sz="2400" dirty="0">
                <a:solidFill>
                  <a:schemeClr val="tx1"/>
                </a:solidFill>
              </a:rPr>
              <a:t>Try to explain how these disorders occur using these guidelines</a:t>
            </a:r>
          </a:p>
          <a:p>
            <a:pPr lvl="1">
              <a:lnSpc>
                <a:spcPct val="100000"/>
              </a:lnSpc>
            </a:pPr>
            <a:r>
              <a:rPr lang="en-GB" sz="2000" dirty="0">
                <a:solidFill>
                  <a:schemeClr val="tx1"/>
                </a:solidFill>
              </a:rPr>
              <a:t>Lifestyle</a:t>
            </a:r>
          </a:p>
          <a:p>
            <a:pPr lvl="1">
              <a:lnSpc>
                <a:spcPct val="100000"/>
              </a:lnSpc>
            </a:pPr>
            <a:r>
              <a:rPr lang="en-GB" sz="2000" dirty="0">
                <a:solidFill>
                  <a:schemeClr val="tx1"/>
                </a:solidFill>
              </a:rPr>
              <a:t>Genetics</a:t>
            </a:r>
          </a:p>
          <a:p>
            <a:pPr lvl="1">
              <a:lnSpc>
                <a:spcPct val="100000"/>
              </a:lnSpc>
            </a:pPr>
            <a:r>
              <a:rPr lang="en-GB" sz="2000" dirty="0">
                <a:solidFill>
                  <a:schemeClr val="tx1"/>
                </a:solidFill>
              </a:rPr>
              <a:t>Deficiency</a:t>
            </a:r>
          </a:p>
          <a:p>
            <a:pPr lvl="1">
              <a:lnSpc>
                <a:spcPct val="100000"/>
              </a:lnSpc>
            </a:pPr>
            <a:r>
              <a:rPr lang="en-GB" sz="2000" dirty="0">
                <a:solidFill>
                  <a:schemeClr val="tx1"/>
                </a:solidFill>
              </a:rPr>
              <a:t>Infection</a:t>
            </a:r>
          </a:p>
          <a:p>
            <a:pPr lvl="1">
              <a:lnSpc>
                <a:spcPct val="100000"/>
              </a:lnSpc>
            </a:pPr>
            <a:r>
              <a:rPr lang="en-GB" sz="2000" dirty="0">
                <a:solidFill>
                  <a:schemeClr val="tx1"/>
                </a:solidFill>
              </a:rPr>
              <a:t>Auto-immune diseases</a:t>
            </a:r>
          </a:p>
          <a:p>
            <a:pPr lvl="1"/>
            <a:endParaRPr lang="en-GB" dirty="0"/>
          </a:p>
        </p:txBody>
      </p:sp>
    </p:spTree>
    <p:extLst>
      <p:ext uri="{BB962C8B-B14F-4D97-AF65-F5344CB8AC3E}">
        <p14:creationId xmlns:p14="http://schemas.microsoft.com/office/powerpoint/2010/main" val="21064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3319bc47-6376-44d9-95dc-c0a18e32c648"/>
</p:tagLst>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2">
      <a:majorFont>
        <a:latin typeface="Comic Sans MS"/>
        <a:ea typeface=""/>
        <a:cs typeface=""/>
      </a:majorFont>
      <a:minorFont>
        <a:latin typeface="Comic Sans MS"/>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3746D4FFDED42BA7C79D5C0AD659A" ma:contentTypeVersion="8" ma:contentTypeDescription="Create a new document." ma:contentTypeScope="" ma:versionID="88107941054a2466d0a0aa9e5bb6d864">
  <xsd:schema xmlns:xsd="http://www.w3.org/2001/XMLSchema" xmlns:xs="http://www.w3.org/2001/XMLSchema" xmlns:p="http://schemas.microsoft.com/office/2006/metadata/properties" xmlns:ns2="46970f5a-7dc8-41e9-b859-ca196584d06d" xmlns:ns3="052acbe2-fd47-45b5-abe4-a83836e86334" targetNamespace="http://schemas.microsoft.com/office/2006/metadata/properties" ma:root="true" ma:fieldsID="b5ed8c26850fed739ad1d17b80798bbf" ns2:_="" ns3:_="">
    <xsd:import namespace="46970f5a-7dc8-41e9-b859-ca196584d06d"/>
    <xsd:import namespace="052acbe2-fd47-45b5-abe4-a83836e863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70f5a-7dc8-41e9-b859-ca196584d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2acbe2-fd47-45b5-abe4-a83836e86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16A1D8-111A-4AF6-8CDD-815CCA77C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70f5a-7dc8-41e9-b859-ca196584d06d"/>
    <ds:schemaRef ds:uri="052acbe2-fd47-45b5-abe4-a83836e86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1DAADF-A1A5-4EF6-B071-1228CDF2556F}">
  <ds:schemaRefs>
    <ds:schemaRef ds:uri="http://schemas.microsoft.com/sharepoint/v3/contenttype/forms"/>
  </ds:schemaRefs>
</ds:datastoreItem>
</file>

<file path=customXml/itemProps3.xml><?xml version="1.0" encoding="utf-8"?>
<ds:datastoreItem xmlns:ds="http://schemas.openxmlformats.org/officeDocument/2006/customXml" ds:itemID="{FF5AAEA3-D625-4140-95D5-C027629119B0}">
  <ds:schemaRefs>
    <ds:schemaRef ds:uri="http://schemas.microsoft.com/office/2006/documentManagement/types"/>
    <ds:schemaRef ds:uri="46970f5a-7dc8-41e9-b859-ca196584d06d"/>
    <ds:schemaRef ds:uri="052acbe2-fd47-45b5-abe4-a83836e86334"/>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Basis</Template>
  <TotalTime>639</TotalTime>
  <Words>3013</Words>
  <Application>Microsoft Office PowerPoint</Application>
  <PresentationFormat>On-screen Show (4:3)</PresentationFormat>
  <Paragraphs>412</Paragraphs>
  <Slides>70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Arial</vt:lpstr>
      <vt:lpstr>Calibri</vt:lpstr>
      <vt:lpstr>Comic Sans MS</vt:lpstr>
      <vt:lpstr>Corbel</vt:lpstr>
      <vt:lpstr>Symbol</vt:lpstr>
      <vt:lpstr>Verdana</vt:lpstr>
      <vt:lpstr>Wingdings</vt:lpstr>
      <vt:lpstr>Basis</vt:lpstr>
      <vt:lpstr>2_Default Design</vt:lpstr>
      <vt:lpstr>Unit 14 Physiological disorders</vt:lpstr>
      <vt:lpstr>Assignment 1:  Physiological disorders-investigations, treatment and care</vt:lpstr>
      <vt:lpstr>PowerPoint Presentation</vt:lpstr>
      <vt:lpstr>Unit 14:  Physiological disorders</vt:lpstr>
      <vt:lpstr>What is a Physiological Disorder? Complete the missing word activity!</vt:lpstr>
      <vt:lpstr>Types of Physiological Disorders</vt:lpstr>
      <vt:lpstr>What is a Physiological Disorder? Did you get them right?</vt:lpstr>
      <vt:lpstr>Physiological disorders</vt:lpstr>
      <vt:lpstr>How do people get these disorders?</vt:lpstr>
      <vt:lpstr>Types of Physiological Disorders</vt:lpstr>
      <vt:lpstr>Causes</vt:lpstr>
      <vt:lpstr>TYPES OF PHYSIOLOGICAL DISORDERS</vt:lpstr>
      <vt:lpstr>CAUSES</vt:lpstr>
      <vt:lpstr>PowerPoint Presentation</vt:lpstr>
      <vt:lpstr>Causes </vt:lpstr>
      <vt:lpstr>Causes </vt:lpstr>
      <vt:lpstr>Causes </vt:lpstr>
      <vt:lpstr>Causes </vt:lpstr>
      <vt:lpstr>Causative factors in physiological disorders</vt:lpstr>
      <vt:lpstr>Causative factors in physiological disorders</vt:lpstr>
      <vt:lpstr>Causative factors in physiological disorders</vt:lpstr>
      <vt:lpstr>Causative factors in physiological disorders</vt:lpstr>
      <vt:lpstr>Identify Signs and Symptoms of Physiological Disorders</vt:lpstr>
      <vt:lpstr>Signs and Symptoms</vt:lpstr>
      <vt:lpstr>Signs and symptoms</vt:lpstr>
      <vt:lpstr> Signs and Symptoms</vt:lpstr>
      <vt:lpstr>Genetic inheritance</vt:lpstr>
      <vt:lpstr>Lifestyle choices</vt:lpstr>
      <vt:lpstr>Deficiency</vt:lpstr>
      <vt:lpstr>Deficiency</vt:lpstr>
      <vt:lpstr>Infection</vt:lpstr>
      <vt:lpstr>Virus, protozoa, bacteria, fungi?</vt:lpstr>
      <vt:lpstr>PowerPoint Presentation</vt:lpstr>
      <vt:lpstr>PowerPoint Presentation</vt:lpstr>
      <vt:lpstr>How do they transmit?</vt:lpstr>
      <vt:lpstr>Auto-immune diseases</vt:lpstr>
      <vt:lpstr>How does the body change when it is suffering from other physiological diseases? (Use a disease to analyse </vt:lpstr>
      <vt:lpstr>Why do these changes occur?</vt:lpstr>
      <vt:lpstr>OBSERVABLE SIGNS</vt:lpstr>
      <vt:lpstr>SYMPTOMS</vt:lpstr>
      <vt:lpstr>M1 Analyse the changes in body systems and functions resulting from different types of physiological disorder on service users.</vt:lpstr>
      <vt:lpstr>Research Task</vt:lpstr>
      <vt:lpstr>Diabetes mellitus</vt:lpstr>
      <vt:lpstr>Starter</vt:lpstr>
      <vt:lpstr>What is Diabetes?</vt:lpstr>
      <vt:lpstr>The Pancreas</vt:lpstr>
      <vt:lpstr>Insulin</vt:lpstr>
      <vt:lpstr>The hormones are produced in the islets of Langerhans in the pancreas</vt:lpstr>
      <vt:lpstr>PowerPoint Presentation</vt:lpstr>
      <vt:lpstr>Why is insulin important?</vt:lpstr>
      <vt:lpstr>PowerPoint Presentation</vt:lpstr>
      <vt:lpstr>Glucose Pathway in the body </vt:lpstr>
      <vt:lpstr>PowerPoint Presentation</vt:lpstr>
      <vt:lpstr>Symptoms</vt:lpstr>
      <vt:lpstr>Symptoms Cont.</vt:lpstr>
      <vt:lpstr>Hyperglycaemia</vt:lpstr>
      <vt:lpstr>Hypoglycaemia </vt:lpstr>
      <vt:lpstr>Treatment of diabetes 1</vt:lpstr>
      <vt:lpstr>PowerPoint Presentation</vt:lpstr>
      <vt:lpstr>PowerPoint Presentation</vt:lpstr>
      <vt:lpstr>PowerPoint Presentation</vt:lpstr>
      <vt:lpstr>Symptoms</vt:lpstr>
      <vt:lpstr>Type 2 Diabetes</vt:lpstr>
      <vt:lpstr>Development of symptoms</vt:lpstr>
      <vt:lpstr>Independent work</vt:lpstr>
      <vt:lpstr>BODY SYSTEM AND FUNCTIONS</vt:lpstr>
      <vt:lpstr>Distinction  D1 Evaluate the impact of physiological disorders on the health and wellbeing of service users.</vt:lpstr>
      <vt:lpstr>Think about……..</vt:lpstr>
      <vt:lpstr>EVALUATING THE IMPACT  OF A DISORDER</vt:lpstr>
      <vt:lpstr>Case Study- Josie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14:  Physiological disorders</dc:title>
  <dc:creator>Charlotte Burton</dc:creator>
  <cp:lastModifiedBy>Claire Prescott</cp:lastModifiedBy>
  <cp:revision>54</cp:revision>
  <cp:lastPrinted>2017-06-21T08:24:44Z</cp:lastPrinted>
  <dcterms:created xsi:type="dcterms:W3CDTF">2017-06-15T12:56:58Z</dcterms:created>
  <dcterms:modified xsi:type="dcterms:W3CDTF">2019-01-12T10:40:51Z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0x01010064A3746D4FFDED42BA7C79D5C0AD659A</vt:lpwstr>
  </property>
</Properties>
</file>