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5" r:id="rId3"/>
    <p:sldMasterId id="2147483743" r:id="rId4"/>
  </p:sldMasterIdLst>
  <p:notesMasterIdLst>
    <p:notesMasterId r:id="rId39"/>
  </p:notesMasterIdLst>
  <p:sldIdLst>
    <p:sldId id="364" r:id="rId5"/>
    <p:sldId id="368" r:id="rId6"/>
    <p:sldId id="365" r:id="rId7"/>
    <p:sldId id="374" r:id="rId8"/>
    <p:sldId id="370" r:id="rId9"/>
    <p:sldId id="371" r:id="rId10"/>
    <p:sldId id="369" r:id="rId11"/>
    <p:sldId id="363" r:id="rId12"/>
    <p:sldId id="367" r:id="rId13"/>
    <p:sldId id="373" r:id="rId14"/>
    <p:sldId id="385" r:id="rId15"/>
    <p:sldId id="372" r:id="rId16"/>
    <p:sldId id="377" r:id="rId17"/>
    <p:sldId id="379" r:id="rId18"/>
    <p:sldId id="380" r:id="rId19"/>
    <p:sldId id="376" r:id="rId20"/>
    <p:sldId id="386" r:id="rId21"/>
    <p:sldId id="384" r:id="rId22"/>
    <p:sldId id="399" r:id="rId23"/>
    <p:sldId id="392" r:id="rId24"/>
    <p:sldId id="375" r:id="rId25"/>
    <p:sldId id="393" r:id="rId26"/>
    <p:sldId id="394" r:id="rId27"/>
    <p:sldId id="355" r:id="rId28"/>
    <p:sldId id="390" r:id="rId29"/>
    <p:sldId id="389" r:id="rId30"/>
    <p:sldId id="395" r:id="rId31"/>
    <p:sldId id="396" r:id="rId32"/>
    <p:sldId id="397" r:id="rId33"/>
    <p:sldId id="391" r:id="rId34"/>
    <p:sldId id="398" r:id="rId35"/>
    <p:sldId id="387" r:id="rId36"/>
    <p:sldId id="388" r:id="rId37"/>
    <p:sldId id="256" r:id="rId38"/>
  </p:sldIdLst>
  <p:sldSz cx="12192000" cy="6858000"/>
  <p:notesSz cx="6858000" cy="9144000"/>
  <p:custDataLst>
    <p:tags r:id="rId40"/>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6" autoAdjust="0"/>
    <p:restoredTop sz="93321" autoAdjust="0"/>
  </p:normalViewPr>
  <p:slideViewPr>
    <p:cSldViewPr snapToGrid="0">
      <p:cViewPr varScale="1">
        <p:scale>
          <a:sx n="67" d="100"/>
          <a:sy n="67" d="100"/>
        </p:scale>
        <p:origin x="462" y="72"/>
      </p:cViewPr>
      <p:guideLst/>
    </p:cSldViewPr>
  </p:slideViewPr>
  <p:outlineViewPr>
    <p:cViewPr>
      <p:scale>
        <a:sx n="33" d="100"/>
        <a:sy n="33" d="100"/>
      </p:scale>
      <p:origin x="0" y="-3504"/>
    </p:cViewPr>
  </p:outlineViewPr>
  <p:notesTextViewPr>
    <p:cViewPr>
      <p:scale>
        <a:sx n="1" d="1"/>
        <a:sy n="1" d="1"/>
      </p:scale>
      <p:origin x="0" y="0"/>
    </p:cViewPr>
  </p:notesTextViewPr>
  <p:sorterViewPr>
    <p:cViewPr>
      <p:scale>
        <a:sx n="120" d="100"/>
        <a:sy n="120" d="100"/>
      </p:scale>
      <p:origin x="0" y="-6576"/>
    </p:cViewPr>
  </p:sorter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23EA07-B316-4A8E-AD7E-41F2CC8FE93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137A9796-DE56-4C77-9623-F04B404CA31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748CA9A-DE13-4997-A423-775CEE44DFA9}" type="datetimeFigureOut">
              <a:rPr lang="en-GB"/>
              <a:pPr>
                <a:defRPr/>
              </a:pPr>
              <a:t>24/02/2019</a:t>
            </a:fld>
            <a:endParaRPr lang="en-GB"/>
          </a:p>
        </p:txBody>
      </p:sp>
      <p:sp>
        <p:nvSpPr>
          <p:cNvPr id="4" name="Slide Image Placeholder 3">
            <a:extLst>
              <a:ext uri="{FF2B5EF4-FFF2-40B4-BE49-F238E27FC236}">
                <a16:creationId xmlns:a16="http://schemas.microsoft.com/office/drawing/2014/main" id="{B5A6DF18-2F45-472A-88EF-B2D2CA1D2CB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1AB3E9A-4CC9-4BA5-B1AD-34524F31B35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914E4AA-C49A-4599-AA8B-D9E6E320DD0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ACE55322-85D0-4755-89D7-C739F8DA85A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BE20B46-E1D8-48EC-93BE-423DC3F989E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EBC9C-8BE7-45CD-8494-738BDB10AB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DB4832F-C78D-4B77-8DEF-4A89BCE9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5844" name="Slide Number Placeholder 3">
            <a:extLst>
              <a:ext uri="{FF2B5EF4-FFF2-40B4-BE49-F238E27FC236}">
                <a16:creationId xmlns:a16="http://schemas.microsoft.com/office/drawing/2014/main" id="{6410447B-414C-4C77-944B-2D5046E32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176478-FB20-4174-A6A2-ED4A93907EF2}"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5487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EBC9C-8BE7-45CD-8494-738BDB10AB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DB4832F-C78D-4B77-8DEF-4A89BCE9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5844" name="Slide Number Placeholder 3">
            <a:extLst>
              <a:ext uri="{FF2B5EF4-FFF2-40B4-BE49-F238E27FC236}">
                <a16:creationId xmlns:a16="http://schemas.microsoft.com/office/drawing/2014/main" id="{6410447B-414C-4C77-944B-2D5046E32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176478-FB20-4174-A6A2-ED4A93907EF2}"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0653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EBC9C-8BE7-45CD-8494-738BDB10AB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DB4832F-C78D-4B77-8DEF-4A89BCE9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5844" name="Slide Number Placeholder 3">
            <a:extLst>
              <a:ext uri="{FF2B5EF4-FFF2-40B4-BE49-F238E27FC236}">
                <a16:creationId xmlns:a16="http://schemas.microsoft.com/office/drawing/2014/main" id="{6410447B-414C-4C77-944B-2D5046E32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176478-FB20-4174-A6A2-ED4A93907EF2}" type="slidenum">
              <a:rPr lang="en-GB" altLang="en-US" smtClean="0">
                <a:solidFill>
                  <a:srgbClr val="000000"/>
                </a:solidFill>
              </a:rPr>
              <a:pPr fontAlgn="base">
                <a:spcBef>
                  <a:spcPct val="0"/>
                </a:spcBef>
                <a:spcAft>
                  <a:spcPct val="0"/>
                </a:spcAft>
              </a:pPr>
              <a:t>24</a:t>
            </a:fld>
            <a:endParaRPr lang="en-GB"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EEEBC9C-8BE7-45CD-8494-738BDB10AB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DB4832F-C78D-4B77-8DEF-4A89BCE9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35844" name="Slide Number Placeholder 3">
            <a:extLst>
              <a:ext uri="{FF2B5EF4-FFF2-40B4-BE49-F238E27FC236}">
                <a16:creationId xmlns:a16="http://schemas.microsoft.com/office/drawing/2014/main" id="{6410447B-414C-4C77-944B-2D5046E32D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176478-FB20-4174-A6A2-ED4A93907EF2}"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5591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EC0-0EBA-4CDF-B9A2-01FE8B1238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50356-6FBD-4B99-A130-9D314610D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145D21-E64E-4243-BB2E-FF5AE6732579}"/>
              </a:ext>
            </a:extLst>
          </p:cNvPr>
          <p:cNvSpPr>
            <a:spLocks noGrp="1"/>
          </p:cNvSpPr>
          <p:nvPr>
            <p:ph type="dt" sz="half" idx="10"/>
          </p:nvPr>
        </p:nvSpPr>
        <p:spPr/>
        <p:txBody>
          <a:bodyPr/>
          <a:lstStyle>
            <a:lvl1pPr>
              <a:defRPr/>
            </a:lvl1pPr>
          </a:lstStyle>
          <a:p>
            <a:pPr>
              <a:defRPr/>
            </a:pPr>
            <a:fld id="{33B020C2-B26E-4E61-90E6-78CF32B38E22}" type="datetimeFigureOut">
              <a:rPr lang="en-GB"/>
              <a:pPr>
                <a:defRPr/>
              </a:pPr>
              <a:t>24/02/2019</a:t>
            </a:fld>
            <a:endParaRPr lang="en-GB"/>
          </a:p>
        </p:txBody>
      </p:sp>
      <p:sp>
        <p:nvSpPr>
          <p:cNvPr id="5" name="Footer Placeholder 4">
            <a:extLst>
              <a:ext uri="{FF2B5EF4-FFF2-40B4-BE49-F238E27FC236}">
                <a16:creationId xmlns:a16="http://schemas.microsoft.com/office/drawing/2014/main" id="{4BBA2DD7-1770-4098-B0E0-5D2FF40C89B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BBD180F-F51C-47BB-9BD6-6D80F728C789}"/>
              </a:ext>
            </a:extLst>
          </p:cNvPr>
          <p:cNvSpPr>
            <a:spLocks noGrp="1"/>
          </p:cNvSpPr>
          <p:nvPr>
            <p:ph type="sldNum" sz="quarter" idx="12"/>
          </p:nvPr>
        </p:nvSpPr>
        <p:spPr/>
        <p:txBody>
          <a:bodyPr/>
          <a:lstStyle>
            <a:lvl1pPr>
              <a:defRPr/>
            </a:lvl1pPr>
          </a:lstStyle>
          <a:p>
            <a:pPr>
              <a:defRPr/>
            </a:pPr>
            <a:fld id="{79287EE7-931C-4D36-857E-12FD1FEF28A7}" type="slidenum">
              <a:rPr lang="en-GB"/>
              <a:pPr>
                <a:defRPr/>
              </a:pPr>
              <a:t>‹#›</a:t>
            </a:fld>
            <a:endParaRPr lang="en-GB"/>
          </a:p>
        </p:txBody>
      </p:sp>
    </p:spTree>
    <p:extLst>
      <p:ext uri="{BB962C8B-B14F-4D97-AF65-F5344CB8AC3E}">
        <p14:creationId xmlns:p14="http://schemas.microsoft.com/office/powerpoint/2010/main" val="194778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E51D-FA10-4400-BEEF-12287D5314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DDAE6A-428A-41E1-B836-3CE103F8EA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6FE63F-00FB-4728-9DA0-BAEF513C8FDB}"/>
              </a:ext>
            </a:extLst>
          </p:cNvPr>
          <p:cNvSpPr>
            <a:spLocks noGrp="1"/>
          </p:cNvSpPr>
          <p:nvPr>
            <p:ph type="dt" sz="half" idx="10"/>
          </p:nvPr>
        </p:nvSpPr>
        <p:spPr/>
        <p:txBody>
          <a:bodyPr/>
          <a:lstStyle>
            <a:lvl1pPr>
              <a:defRPr/>
            </a:lvl1pPr>
          </a:lstStyle>
          <a:p>
            <a:pPr>
              <a:defRPr/>
            </a:pPr>
            <a:fld id="{E1D30E09-23E1-49F0-A6B7-CC5CAE2E5A28}" type="datetimeFigureOut">
              <a:rPr lang="en-GB"/>
              <a:pPr>
                <a:defRPr/>
              </a:pPr>
              <a:t>24/02/2019</a:t>
            </a:fld>
            <a:endParaRPr lang="en-GB"/>
          </a:p>
        </p:txBody>
      </p:sp>
      <p:sp>
        <p:nvSpPr>
          <p:cNvPr id="5" name="Footer Placeholder 4">
            <a:extLst>
              <a:ext uri="{FF2B5EF4-FFF2-40B4-BE49-F238E27FC236}">
                <a16:creationId xmlns:a16="http://schemas.microsoft.com/office/drawing/2014/main" id="{408066D5-852B-4E2E-BCB6-934358166D2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D3414D-731D-48C5-BDB8-96391E63D9C6}"/>
              </a:ext>
            </a:extLst>
          </p:cNvPr>
          <p:cNvSpPr>
            <a:spLocks noGrp="1"/>
          </p:cNvSpPr>
          <p:nvPr>
            <p:ph type="sldNum" sz="quarter" idx="12"/>
          </p:nvPr>
        </p:nvSpPr>
        <p:spPr/>
        <p:txBody>
          <a:bodyPr/>
          <a:lstStyle>
            <a:lvl1pPr>
              <a:defRPr/>
            </a:lvl1pPr>
          </a:lstStyle>
          <a:p>
            <a:pPr>
              <a:defRPr/>
            </a:pPr>
            <a:fld id="{83819A18-8454-49A2-9636-725D3F7EE291}" type="slidenum">
              <a:rPr lang="en-GB"/>
              <a:pPr>
                <a:defRPr/>
              </a:pPr>
              <a:t>‹#›</a:t>
            </a:fld>
            <a:endParaRPr lang="en-GB"/>
          </a:p>
        </p:txBody>
      </p:sp>
    </p:spTree>
    <p:extLst>
      <p:ext uri="{BB962C8B-B14F-4D97-AF65-F5344CB8AC3E}">
        <p14:creationId xmlns:p14="http://schemas.microsoft.com/office/powerpoint/2010/main" val="249988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56647-C8F0-4344-8153-80AF374E85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46C244-1C99-4A29-9DA9-24FB1F1C25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2CD01-22CB-4E23-9166-10D60BC65668}"/>
              </a:ext>
            </a:extLst>
          </p:cNvPr>
          <p:cNvSpPr>
            <a:spLocks noGrp="1"/>
          </p:cNvSpPr>
          <p:nvPr>
            <p:ph type="dt" sz="half" idx="10"/>
          </p:nvPr>
        </p:nvSpPr>
        <p:spPr/>
        <p:txBody>
          <a:bodyPr/>
          <a:lstStyle>
            <a:lvl1pPr>
              <a:defRPr/>
            </a:lvl1pPr>
          </a:lstStyle>
          <a:p>
            <a:pPr>
              <a:defRPr/>
            </a:pPr>
            <a:fld id="{C8C0AE66-EBE5-4C81-8DC8-F50A87957A13}" type="datetimeFigureOut">
              <a:rPr lang="en-GB"/>
              <a:pPr>
                <a:defRPr/>
              </a:pPr>
              <a:t>24/02/2019</a:t>
            </a:fld>
            <a:endParaRPr lang="en-GB"/>
          </a:p>
        </p:txBody>
      </p:sp>
      <p:sp>
        <p:nvSpPr>
          <p:cNvPr id="5" name="Footer Placeholder 4">
            <a:extLst>
              <a:ext uri="{FF2B5EF4-FFF2-40B4-BE49-F238E27FC236}">
                <a16:creationId xmlns:a16="http://schemas.microsoft.com/office/drawing/2014/main" id="{B76107AB-8850-4904-B6B1-C73D83565F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9443395-06D1-4F64-9A1A-D48E703F8362}"/>
              </a:ext>
            </a:extLst>
          </p:cNvPr>
          <p:cNvSpPr>
            <a:spLocks noGrp="1"/>
          </p:cNvSpPr>
          <p:nvPr>
            <p:ph type="sldNum" sz="quarter" idx="12"/>
          </p:nvPr>
        </p:nvSpPr>
        <p:spPr/>
        <p:txBody>
          <a:bodyPr/>
          <a:lstStyle>
            <a:lvl1pPr>
              <a:defRPr/>
            </a:lvl1pPr>
          </a:lstStyle>
          <a:p>
            <a:pPr>
              <a:defRPr/>
            </a:pPr>
            <a:fld id="{E99EDFC5-05AB-4F37-A0A1-12B68DB81C0D}" type="slidenum">
              <a:rPr lang="en-GB"/>
              <a:pPr>
                <a:defRPr/>
              </a:pPr>
              <a:t>‹#›</a:t>
            </a:fld>
            <a:endParaRPr lang="en-GB"/>
          </a:p>
        </p:txBody>
      </p:sp>
    </p:spTree>
    <p:extLst>
      <p:ext uri="{BB962C8B-B14F-4D97-AF65-F5344CB8AC3E}">
        <p14:creationId xmlns:p14="http://schemas.microsoft.com/office/powerpoint/2010/main" val="297696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a:extLst>
              <a:ext uri="{FF2B5EF4-FFF2-40B4-BE49-F238E27FC236}">
                <a16:creationId xmlns:a16="http://schemas.microsoft.com/office/drawing/2014/main" id="{D4D20705-9A37-4353-B83D-CD15D41FC95F}"/>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145524406"/>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624418" y="2196000"/>
            <a:ext cx="10943167"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AA4224A9-E558-4029-B03B-30D3DBAD6072}"/>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03066411"/>
      </p:ext>
    </p:extLst>
  </p:cSld>
  <p:clrMapOvr>
    <a:masterClrMapping/>
  </p:clrMapOvr>
  <p:transition>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a:extLst>
              <a:ext uri="{FF2B5EF4-FFF2-40B4-BE49-F238E27FC236}">
                <a16:creationId xmlns:a16="http://schemas.microsoft.com/office/drawing/2014/main" id="{044F4FB8-9F86-4DEF-BBA1-338C19E54EFA}"/>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534979533"/>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24418" y="2196000"/>
            <a:ext cx="5369983"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2196000"/>
            <a:ext cx="5369984"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F899C972-FD2C-4067-9F82-CBA2F8A8218E}"/>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896203551"/>
      </p:ext>
    </p:extLst>
  </p:cSld>
  <p:clrMapOvr>
    <a:masterClrMapping/>
  </p:clrMapOvr>
  <p:transition>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a:extLst>
              <a:ext uri="{FF2B5EF4-FFF2-40B4-BE49-F238E27FC236}">
                <a16:creationId xmlns:a16="http://schemas.microsoft.com/office/drawing/2014/main" id="{CC1119C5-AA37-4908-A876-0F6CA2430F2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56350"/>
            <a:ext cx="23495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195200"/>
            <a:ext cx="109728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2196000"/>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932601"/>
            <a:ext cx="5386917"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219600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932601"/>
            <a:ext cx="5389033"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a:extLst>
              <a:ext uri="{FF2B5EF4-FFF2-40B4-BE49-F238E27FC236}">
                <a16:creationId xmlns:a16="http://schemas.microsoft.com/office/drawing/2014/main" id="{41A50FE3-56D0-45C9-992E-49423280B408}"/>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1468797203"/>
      </p:ext>
    </p:extLst>
  </p:cSld>
  <p:clrMapOvr>
    <a:masterClrMapping/>
  </p:clrMapOvr>
  <p:transition>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Footer Placeholder 2">
            <a:extLst>
              <a:ext uri="{FF2B5EF4-FFF2-40B4-BE49-F238E27FC236}">
                <a16:creationId xmlns:a16="http://schemas.microsoft.com/office/drawing/2014/main" id="{A08CD326-52E7-4B80-A20D-9EF5B01ADBC4}"/>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161508337"/>
      </p:ext>
    </p:extLst>
  </p:cSld>
  <p:clrMapOvr>
    <a:masterClrMapping/>
  </p:clrMapOvr>
  <p:transition>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22F35A-C629-456A-B30F-943E960D93FD}"/>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304719865"/>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195200"/>
            <a:ext cx="4011084"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609601" y="2132857"/>
            <a:ext cx="4011084"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66733" y="1195201"/>
            <a:ext cx="6815667"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7B59A8F8-C3DE-413F-9CE0-A189C9C41094}"/>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468611851"/>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98D3-DA32-45C9-9345-06FDEB25B4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8E65C-9DCE-4E13-B9EA-6AC13301F9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E6DC2-771D-485C-A7D6-C13E65A480B8}"/>
              </a:ext>
            </a:extLst>
          </p:cNvPr>
          <p:cNvSpPr>
            <a:spLocks noGrp="1"/>
          </p:cNvSpPr>
          <p:nvPr>
            <p:ph type="dt" sz="half" idx="10"/>
          </p:nvPr>
        </p:nvSpPr>
        <p:spPr/>
        <p:txBody>
          <a:bodyPr/>
          <a:lstStyle>
            <a:lvl1pPr>
              <a:defRPr/>
            </a:lvl1pPr>
          </a:lstStyle>
          <a:p>
            <a:pPr>
              <a:defRPr/>
            </a:pPr>
            <a:fld id="{1B4F833B-8E2D-47B2-9C1F-0A8023A5C760}" type="datetimeFigureOut">
              <a:rPr lang="en-GB"/>
              <a:pPr>
                <a:defRPr/>
              </a:pPr>
              <a:t>24/02/2019</a:t>
            </a:fld>
            <a:endParaRPr lang="en-GB"/>
          </a:p>
        </p:txBody>
      </p:sp>
      <p:sp>
        <p:nvSpPr>
          <p:cNvPr id="5" name="Footer Placeholder 4">
            <a:extLst>
              <a:ext uri="{FF2B5EF4-FFF2-40B4-BE49-F238E27FC236}">
                <a16:creationId xmlns:a16="http://schemas.microsoft.com/office/drawing/2014/main" id="{1B749BA3-2C6C-4F29-BFD3-48FB8F76DF9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6DC7644-46C0-47A1-8A9B-3D1C0D7E0A02}"/>
              </a:ext>
            </a:extLst>
          </p:cNvPr>
          <p:cNvSpPr>
            <a:spLocks noGrp="1"/>
          </p:cNvSpPr>
          <p:nvPr>
            <p:ph type="sldNum" sz="quarter" idx="12"/>
          </p:nvPr>
        </p:nvSpPr>
        <p:spPr/>
        <p:txBody>
          <a:bodyPr/>
          <a:lstStyle>
            <a:lvl1pPr>
              <a:defRPr/>
            </a:lvl1pPr>
          </a:lstStyle>
          <a:p>
            <a:pPr>
              <a:defRPr/>
            </a:pPr>
            <a:fld id="{A6FC5BBF-5CAE-4D14-8A29-39227D565698}" type="slidenum">
              <a:rPr lang="en-GB"/>
              <a:pPr>
                <a:defRPr/>
              </a:pPr>
              <a:t>‹#›</a:t>
            </a:fld>
            <a:endParaRPr lang="en-GB"/>
          </a:p>
        </p:txBody>
      </p:sp>
    </p:spTree>
    <p:extLst>
      <p:ext uri="{BB962C8B-B14F-4D97-AF65-F5344CB8AC3E}">
        <p14:creationId xmlns:p14="http://schemas.microsoft.com/office/powerpoint/2010/main" val="1646680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196752"/>
            <a:ext cx="73152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2389717" y="5440363"/>
            <a:ext cx="73152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a:extLst>
              <a:ext uri="{FF2B5EF4-FFF2-40B4-BE49-F238E27FC236}">
                <a16:creationId xmlns:a16="http://schemas.microsoft.com/office/drawing/2014/main" id="{A9ED665B-B826-4328-8C4D-9846AC30F218}"/>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006404699"/>
      </p:ext>
    </p:extLst>
  </p:cSld>
  <p:clrMapOvr>
    <a:masterClrMapping/>
  </p:clrMapOvr>
  <p:transition>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624418" y="2196000"/>
            <a:ext cx="10943167"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1C766EBC-2CF4-4B57-80F7-4C5C5759D7BA}"/>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3956704807"/>
      </p:ext>
    </p:extLst>
  </p:cSld>
  <p:clrMapOvr>
    <a:masterClrMapping/>
  </p:clrMapOvr>
  <p:transition>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5200"/>
            <a:ext cx="27432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609600" y="1195200"/>
            <a:ext cx="80264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851A9B30-D4AA-43EF-B027-DC0C27D45465}"/>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799678072"/>
      </p:ext>
    </p:extLst>
  </p:cSld>
  <p:clrMapOvr>
    <a:masterClrMapping/>
  </p:clrMapOvr>
  <p:transition>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195200"/>
            <a:ext cx="109728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639234" y="2196000"/>
            <a:ext cx="10943167" cy="4041312"/>
          </a:xfrm>
          <a:prstGeom prst="rect">
            <a:avLst/>
          </a:prstGeom>
        </p:spPr>
        <p:txBody>
          <a:bodyPr rtlCol="0">
            <a:normAutofit/>
          </a:bodyPr>
          <a:lstStyle/>
          <a:p>
            <a:pPr lvl="0"/>
            <a:endParaRPr lang="en-GB" noProof="0" dirty="0"/>
          </a:p>
        </p:txBody>
      </p:sp>
      <p:sp>
        <p:nvSpPr>
          <p:cNvPr id="4" name="Footer Placeholder 3">
            <a:extLst>
              <a:ext uri="{FF2B5EF4-FFF2-40B4-BE49-F238E27FC236}">
                <a16:creationId xmlns:a16="http://schemas.microsoft.com/office/drawing/2014/main" id="{98933BA9-705F-4A8D-AEB4-63E27CC179F9}"/>
              </a:ext>
            </a:extLst>
          </p:cNvPr>
          <p:cNvSpPr>
            <a:spLocks noGrp="1"/>
          </p:cNvSpPr>
          <p:nvPr>
            <p:ph type="ftr" sz="quarter" idx="10"/>
          </p:nvPr>
        </p:nvSpPr>
        <p:spPr/>
        <p:txBody>
          <a:bodyPr/>
          <a:lstStyle>
            <a:lvl1pPr>
              <a:defRPr dirty="0"/>
            </a:lvl1pPr>
          </a:lstStyle>
          <a:p>
            <a:pPr>
              <a:defRPr/>
            </a:pPr>
            <a:r>
              <a:rPr lang="en-GB"/>
              <a:t>© Pearson Education Ltd 2015. Copying permitted for purchasing institution only.</a:t>
            </a:r>
            <a:r>
              <a:rPr lang="en-GB">
                <a:solidFill>
                  <a:schemeClr val="tx1"/>
                </a:solidFill>
                <a:latin typeface="Arial" charset="0"/>
              </a:rPr>
              <a:t> </a:t>
            </a:r>
          </a:p>
        </p:txBody>
      </p:sp>
    </p:spTree>
    <p:extLst>
      <p:ext uri="{BB962C8B-B14F-4D97-AF65-F5344CB8AC3E}">
        <p14:creationId xmlns:p14="http://schemas.microsoft.com/office/powerpoint/2010/main" val="2165277379"/>
      </p:ext>
    </p:extLst>
  </p:cSld>
  <p:clrMapOvr>
    <a:masterClrMapping/>
  </p:clrMapOvr>
  <p:transition>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9B8-7F18-493E-BD62-45C5EA0235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988C99-5184-4475-A1DB-1BEBD1FA8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4DDF25-11A9-4433-958C-A1A796883211}"/>
              </a:ext>
            </a:extLst>
          </p:cNvPr>
          <p:cNvSpPr>
            <a:spLocks noGrp="1"/>
          </p:cNvSpPr>
          <p:nvPr>
            <p:ph type="dt" sz="half" idx="10"/>
          </p:nvPr>
        </p:nvSpPr>
        <p:spPr/>
        <p:txBody>
          <a:bodyPr/>
          <a:lstStyle>
            <a:lvl1pPr>
              <a:defRPr/>
            </a:lvl1pPr>
          </a:lstStyle>
          <a:p>
            <a:pPr>
              <a:defRPr/>
            </a:pPr>
            <a:fld id="{D887A82F-32FD-4E4D-932F-D8147F1AD60C}" type="datetimeFigureOut">
              <a:rPr lang="en-GB"/>
              <a:pPr>
                <a:defRPr/>
              </a:pPr>
              <a:t>24/02/2019</a:t>
            </a:fld>
            <a:endParaRPr lang="en-GB"/>
          </a:p>
        </p:txBody>
      </p:sp>
      <p:sp>
        <p:nvSpPr>
          <p:cNvPr id="5" name="Footer Placeholder 4">
            <a:extLst>
              <a:ext uri="{FF2B5EF4-FFF2-40B4-BE49-F238E27FC236}">
                <a16:creationId xmlns:a16="http://schemas.microsoft.com/office/drawing/2014/main" id="{2A0C5631-B260-4A6B-8009-3FFD22412E8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1B07D87-0B1D-4996-B78A-8E96E3DE3BD2}"/>
              </a:ext>
            </a:extLst>
          </p:cNvPr>
          <p:cNvSpPr>
            <a:spLocks noGrp="1"/>
          </p:cNvSpPr>
          <p:nvPr>
            <p:ph type="sldNum" sz="quarter" idx="12"/>
          </p:nvPr>
        </p:nvSpPr>
        <p:spPr/>
        <p:txBody>
          <a:bodyPr/>
          <a:lstStyle>
            <a:lvl1pPr>
              <a:defRPr/>
            </a:lvl1pPr>
          </a:lstStyle>
          <a:p>
            <a:pPr>
              <a:defRPr/>
            </a:pPr>
            <a:fld id="{98EF10F7-9D8A-4BC3-97E8-8B56BFFD3302}" type="slidenum">
              <a:rPr lang="en-GB"/>
              <a:pPr>
                <a:defRPr/>
              </a:pPr>
              <a:t>‹#›</a:t>
            </a:fld>
            <a:endParaRPr lang="en-GB"/>
          </a:p>
        </p:txBody>
      </p:sp>
    </p:spTree>
    <p:extLst>
      <p:ext uri="{BB962C8B-B14F-4D97-AF65-F5344CB8AC3E}">
        <p14:creationId xmlns:p14="http://schemas.microsoft.com/office/powerpoint/2010/main" val="4137644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82E-E646-47B2-973B-07F98A17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D4B226-10DC-4F96-9586-6D409AE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766DAA-01DB-4654-ADFF-55BCD18EA48E}"/>
              </a:ext>
            </a:extLst>
          </p:cNvPr>
          <p:cNvSpPr>
            <a:spLocks noGrp="1"/>
          </p:cNvSpPr>
          <p:nvPr>
            <p:ph type="dt" sz="half" idx="10"/>
          </p:nvPr>
        </p:nvSpPr>
        <p:spPr/>
        <p:txBody>
          <a:bodyPr/>
          <a:lstStyle>
            <a:lvl1pPr>
              <a:defRPr/>
            </a:lvl1pPr>
          </a:lstStyle>
          <a:p>
            <a:pPr>
              <a:defRPr/>
            </a:pPr>
            <a:fld id="{76F7D849-B7E5-4606-B3F7-283D97511DD3}" type="datetimeFigureOut">
              <a:rPr lang="en-GB"/>
              <a:pPr>
                <a:defRPr/>
              </a:pPr>
              <a:t>24/02/2019</a:t>
            </a:fld>
            <a:endParaRPr lang="en-GB"/>
          </a:p>
        </p:txBody>
      </p:sp>
      <p:sp>
        <p:nvSpPr>
          <p:cNvPr id="5" name="Footer Placeholder 4">
            <a:extLst>
              <a:ext uri="{FF2B5EF4-FFF2-40B4-BE49-F238E27FC236}">
                <a16:creationId xmlns:a16="http://schemas.microsoft.com/office/drawing/2014/main" id="{350E5A34-B66F-4599-B0EC-B62A2D573FC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BE37C07-00BD-4231-B19B-B130F5DC92DB}"/>
              </a:ext>
            </a:extLst>
          </p:cNvPr>
          <p:cNvSpPr>
            <a:spLocks noGrp="1"/>
          </p:cNvSpPr>
          <p:nvPr>
            <p:ph type="sldNum" sz="quarter" idx="12"/>
          </p:nvPr>
        </p:nvSpPr>
        <p:spPr/>
        <p:txBody>
          <a:bodyPr/>
          <a:lstStyle>
            <a:lvl1pPr>
              <a:defRPr/>
            </a:lvl1pPr>
          </a:lstStyle>
          <a:p>
            <a:pPr>
              <a:defRPr/>
            </a:pPr>
            <a:fld id="{038C47BB-5F39-4F5F-B160-F6B99999B8F3}" type="slidenum">
              <a:rPr lang="en-GB"/>
              <a:pPr>
                <a:defRPr/>
              </a:pPr>
              <a:t>‹#›</a:t>
            </a:fld>
            <a:endParaRPr lang="en-GB"/>
          </a:p>
        </p:txBody>
      </p:sp>
    </p:spTree>
    <p:extLst>
      <p:ext uri="{BB962C8B-B14F-4D97-AF65-F5344CB8AC3E}">
        <p14:creationId xmlns:p14="http://schemas.microsoft.com/office/powerpoint/2010/main" val="9875354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EB-3701-48DD-B80A-E4AC1149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24BA49-C116-47D3-B8DC-64303A1DE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67EE91-1F99-4C91-9FF7-E8C6DE85D460}"/>
              </a:ext>
            </a:extLst>
          </p:cNvPr>
          <p:cNvSpPr>
            <a:spLocks noGrp="1"/>
          </p:cNvSpPr>
          <p:nvPr>
            <p:ph type="dt" sz="half" idx="10"/>
          </p:nvPr>
        </p:nvSpPr>
        <p:spPr/>
        <p:txBody>
          <a:bodyPr/>
          <a:lstStyle>
            <a:lvl1pPr>
              <a:defRPr/>
            </a:lvl1pPr>
          </a:lstStyle>
          <a:p>
            <a:pPr>
              <a:defRPr/>
            </a:pPr>
            <a:fld id="{50FA8CB0-5758-4E84-B672-8087A50F1DB6}" type="datetimeFigureOut">
              <a:rPr lang="en-GB"/>
              <a:pPr>
                <a:defRPr/>
              </a:pPr>
              <a:t>24/02/2019</a:t>
            </a:fld>
            <a:endParaRPr lang="en-GB"/>
          </a:p>
        </p:txBody>
      </p:sp>
      <p:sp>
        <p:nvSpPr>
          <p:cNvPr id="5" name="Footer Placeholder 4">
            <a:extLst>
              <a:ext uri="{FF2B5EF4-FFF2-40B4-BE49-F238E27FC236}">
                <a16:creationId xmlns:a16="http://schemas.microsoft.com/office/drawing/2014/main" id="{46B29E97-1AD7-4FF5-9FB9-B7405AEB73D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9245CBD-C515-42A6-9A6F-C731F036ED5E}"/>
              </a:ext>
            </a:extLst>
          </p:cNvPr>
          <p:cNvSpPr>
            <a:spLocks noGrp="1"/>
          </p:cNvSpPr>
          <p:nvPr>
            <p:ph type="sldNum" sz="quarter" idx="12"/>
          </p:nvPr>
        </p:nvSpPr>
        <p:spPr/>
        <p:txBody>
          <a:bodyPr/>
          <a:lstStyle>
            <a:lvl1pPr>
              <a:defRPr/>
            </a:lvl1pPr>
          </a:lstStyle>
          <a:p>
            <a:pPr>
              <a:defRPr/>
            </a:pPr>
            <a:fld id="{7B7D2763-CED6-4310-A36C-B78AB748DC51}" type="slidenum">
              <a:rPr lang="en-GB"/>
              <a:pPr>
                <a:defRPr/>
              </a:pPr>
              <a:t>‹#›</a:t>
            </a:fld>
            <a:endParaRPr lang="en-GB"/>
          </a:p>
        </p:txBody>
      </p:sp>
    </p:spTree>
    <p:extLst>
      <p:ext uri="{BB962C8B-B14F-4D97-AF65-F5344CB8AC3E}">
        <p14:creationId xmlns:p14="http://schemas.microsoft.com/office/powerpoint/2010/main" val="63597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9678-EEE8-4A9B-9A44-2E5D706C8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EE6BC-12D2-4E75-8B9C-4F5D9C6BB8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6040F-7346-42DC-90EC-2E5FFDC7FB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56401E9-12B0-4BC2-BB3E-E3C8B1DB9D84}"/>
              </a:ext>
            </a:extLst>
          </p:cNvPr>
          <p:cNvSpPr>
            <a:spLocks noGrp="1"/>
          </p:cNvSpPr>
          <p:nvPr>
            <p:ph type="dt" sz="half" idx="10"/>
          </p:nvPr>
        </p:nvSpPr>
        <p:spPr/>
        <p:txBody>
          <a:bodyPr/>
          <a:lstStyle>
            <a:lvl1pPr>
              <a:defRPr/>
            </a:lvl1pPr>
          </a:lstStyle>
          <a:p>
            <a:pPr>
              <a:defRPr/>
            </a:pPr>
            <a:fld id="{8187739F-14C1-4BEB-9705-35AED0A0357B}" type="datetimeFigureOut">
              <a:rPr lang="en-GB"/>
              <a:pPr>
                <a:defRPr/>
              </a:pPr>
              <a:t>24/02/2019</a:t>
            </a:fld>
            <a:endParaRPr lang="en-GB"/>
          </a:p>
        </p:txBody>
      </p:sp>
      <p:sp>
        <p:nvSpPr>
          <p:cNvPr id="6" name="Footer Placeholder 4">
            <a:extLst>
              <a:ext uri="{FF2B5EF4-FFF2-40B4-BE49-F238E27FC236}">
                <a16:creationId xmlns:a16="http://schemas.microsoft.com/office/drawing/2014/main" id="{F7E21A67-9604-4ECE-97BB-FC41E7873E1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282197E-0C84-4DCC-A3DF-211C53C5CE92}"/>
              </a:ext>
            </a:extLst>
          </p:cNvPr>
          <p:cNvSpPr>
            <a:spLocks noGrp="1"/>
          </p:cNvSpPr>
          <p:nvPr>
            <p:ph type="sldNum" sz="quarter" idx="12"/>
          </p:nvPr>
        </p:nvSpPr>
        <p:spPr/>
        <p:txBody>
          <a:bodyPr/>
          <a:lstStyle>
            <a:lvl1pPr>
              <a:defRPr/>
            </a:lvl1pPr>
          </a:lstStyle>
          <a:p>
            <a:pPr>
              <a:defRPr/>
            </a:pPr>
            <a:fld id="{B3A7E75A-2700-4420-9747-ED523E39A93C}" type="slidenum">
              <a:rPr lang="en-GB"/>
              <a:pPr>
                <a:defRPr/>
              </a:pPr>
              <a:t>‹#›</a:t>
            </a:fld>
            <a:endParaRPr lang="en-GB"/>
          </a:p>
        </p:txBody>
      </p:sp>
    </p:spTree>
    <p:extLst>
      <p:ext uri="{BB962C8B-B14F-4D97-AF65-F5344CB8AC3E}">
        <p14:creationId xmlns:p14="http://schemas.microsoft.com/office/powerpoint/2010/main" val="2554013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6C7B-BCE8-4AA1-A920-2C9765DBCC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7D39D-B7A8-47BF-AF68-3C1EB70E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1F292-115E-405C-9AC8-DDA00C981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66241-7271-4A4D-8EEE-986D86818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40ADC0-2264-43F3-8801-2F483FB626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3A2BC38C-9876-495E-93A6-4FB88B5EF93A}"/>
              </a:ext>
            </a:extLst>
          </p:cNvPr>
          <p:cNvSpPr>
            <a:spLocks noGrp="1"/>
          </p:cNvSpPr>
          <p:nvPr>
            <p:ph type="dt" sz="half" idx="10"/>
          </p:nvPr>
        </p:nvSpPr>
        <p:spPr/>
        <p:txBody>
          <a:bodyPr/>
          <a:lstStyle>
            <a:lvl1pPr>
              <a:defRPr/>
            </a:lvl1pPr>
          </a:lstStyle>
          <a:p>
            <a:pPr>
              <a:defRPr/>
            </a:pPr>
            <a:fld id="{E572172A-1FC6-402B-8C29-78A0EBAB2BE4}" type="datetimeFigureOut">
              <a:rPr lang="en-GB"/>
              <a:pPr>
                <a:defRPr/>
              </a:pPr>
              <a:t>24/02/2019</a:t>
            </a:fld>
            <a:endParaRPr lang="en-GB"/>
          </a:p>
        </p:txBody>
      </p:sp>
      <p:sp>
        <p:nvSpPr>
          <p:cNvPr id="8" name="Footer Placeholder 4">
            <a:extLst>
              <a:ext uri="{FF2B5EF4-FFF2-40B4-BE49-F238E27FC236}">
                <a16:creationId xmlns:a16="http://schemas.microsoft.com/office/drawing/2014/main" id="{20F22A78-57CE-4DC5-A1DD-DE717778EDD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8DF80FD-8C84-4EE2-8EAA-E4D77AFFA6A7}"/>
              </a:ext>
            </a:extLst>
          </p:cNvPr>
          <p:cNvSpPr>
            <a:spLocks noGrp="1"/>
          </p:cNvSpPr>
          <p:nvPr>
            <p:ph type="sldNum" sz="quarter" idx="12"/>
          </p:nvPr>
        </p:nvSpPr>
        <p:spPr/>
        <p:txBody>
          <a:bodyPr/>
          <a:lstStyle>
            <a:lvl1pPr>
              <a:defRPr/>
            </a:lvl1pPr>
          </a:lstStyle>
          <a:p>
            <a:pPr>
              <a:defRPr/>
            </a:pPr>
            <a:fld id="{F24CE493-9658-4960-97EC-041C2F721B4B}" type="slidenum">
              <a:rPr lang="en-GB"/>
              <a:pPr>
                <a:defRPr/>
              </a:pPr>
              <a:t>‹#›</a:t>
            </a:fld>
            <a:endParaRPr lang="en-GB"/>
          </a:p>
        </p:txBody>
      </p:sp>
    </p:spTree>
    <p:extLst>
      <p:ext uri="{BB962C8B-B14F-4D97-AF65-F5344CB8AC3E}">
        <p14:creationId xmlns:p14="http://schemas.microsoft.com/office/powerpoint/2010/main" val="2993105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E9B-E8C5-4F7E-8DA2-40E0A26E7A9E}"/>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CC57B7A-76D7-4CE4-BA44-41E154196369}"/>
              </a:ext>
            </a:extLst>
          </p:cNvPr>
          <p:cNvSpPr>
            <a:spLocks noGrp="1"/>
          </p:cNvSpPr>
          <p:nvPr>
            <p:ph type="dt" sz="half" idx="10"/>
          </p:nvPr>
        </p:nvSpPr>
        <p:spPr/>
        <p:txBody>
          <a:bodyPr/>
          <a:lstStyle>
            <a:lvl1pPr>
              <a:defRPr/>
            </a:lvl1pPr>
          </a:lstStyle>
          <a:p>
            <a:pPr>
              <a:defRPr/>
            </a:pPr>
            <a:fld id="{81AB96D6-0F26-4F32-8445-41BF8B6BFA62}" type="datetimeFigureOut">
              <a:rPr lang="en-GB"/>
              <a:pPr>
                <a:defRPr/>
              </a:pPr>
              <a:t>24/02/2019</a:t>
            </a:fld>
            <a:endParaRPr lang="en-GB"/>
          </a:p>
        </p:txBody>
      </p:sp>
      <p:sp>
        <p:nvSpPr>
          <p:cNvPr id="4" name="Footer Placeholder 4">
            <a:extLst>
              <a:ext uri="{FF2B5EF4-FFF2-40B4-BE49-F238E27FC236}">
                <a16:creationId xmlns:a16="http://schemas.microsoft.com/office/drawing/2014/main" id="{86AD4550-5F78-4CFA-9D4A-05EDB1D7A68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029406E-30D8-48E4-880E-AD34B6B791B1}"/>
              </a:ext>
            </a:extLst>
          </p:cNvPr>
          <p:cNvSpPr>
            <a:spLocks noGrp="1"/>
          </p:cNvSpPr>
          <p:nvPr>
            <p:ph type="sldNum" sz="quarter" idx="12"/>
          </p:nvPr>
        </p:nvSpPr>
        <p:spPr/>
        <p:txBody>
          <a:bodyPr/>
          <a:lstStyle>
            <a:lvl1pPr>
              <a:defRPr/>
            </a:lvl1pPr>
          </a:lstStyle>
          <a:p>
            <a:pPr>
              <a:defRPr/>
            </a:pPr>
            <a:fld id="{2F1F3651-A5FA-4A38-A4CF-01F8A3324E27}" type="slidenum">
              <a:rPr lang="en-GB"/>
              <a:pPr>
                <a:defRPr/>
              </a:pPr>
              <a:t>‹#›</a:t>
            </a:fld>
            <a:endParaRPr lang="en-GB"/>
          </a:p>
        </p:txBody>
      </p:sp>
    </p:spTree>
    <p:extLst>
      <p:ext uri="{BB962C8B-B14F-4D97-AF65-F5344CB8AC3E}">
        <p14:creationId xmlns:p14="http://schemas.microsoft.com/office/powerpoint/2010/main" val="332966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DF39-1E91-4CA9-B8C7-84F30C2D32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BB26B38-9C6C-4584-AB14-1D48EC3E4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B7E3FA-C8F1-46EA-9AC4-8A2180E20391}"/>
              </a:ext>
            </a:extLst>
          </p:cNvPr>
          <p:cNvSpPr>
            <a:spLocks noGrp="1"/>
          </p:cNvSpPr>
          <p:nvPr>
            <p:ph type="dt" sz="half" idx="10"/>
          </p:nvPr>
        </p:nvSpPr>
        <p:spPr/>
        <p:txBody>
          <a:bodyPr/>
          <a:lstStyle>
            <a:lvl1pPr>
              <a:defRPr/>
            </a:lvl1pPr>
          </a:lstStyle>
          <a:p>
            <a:pPr>
              <a:defRPr/>
            </a:pPr>
            <a:fld id="{77966244-C69E-4144-B6E2-E3A1DB713FF5}" type="datetimeFigureOut">
              <a:rPr lang="en-GB"/>
              <a:pPr>
                <a:defRPr/>
              </a:pPr>
              <a:t>24/02/2019</a:t>
            </a:fld>
            <a:endParaRPr lang="en-GB"/>
          </a:p>
        </p:txBody>
      </p:sp>
      <p:sp>
        <p:nvSpPr>
          <p:cNvPr id="5" name="Footer Placeholder 4">
            <a:extLst>
              <a:ext uri="{FF2B5EF4-FFF2-40B4-BE49-F238E27FC236}">
                <a16:creationId xmlns:a16="http://schemas.microsoft.com/office/drawing/2014/main" id="{EF2D82A0-A960-4C68-A14E-4213329958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CB07700-D203-4507-9E56-38B0B2597962}"/>
              </a:ext>
            </a:extLst>
          </p:cNvPr>
          <p:cNvSpPr>
            <a:spLocks noGrp="1"/>
          </p:cNvSpPr>
          <p:nvPr>
            <p:ph type="sldNum" sz="quarter" idx="12"/>
          </p:nvPr>
        </p:nvSpPr>
        <p:spPr/>
        <p:txBody>
          <a:bodyPr/>
          <a:lstStyle>
            <a:lvl1pPr>
              <a:defRPr/>
            </a:lvl1pPr>
          </a:lstStyle>
          <a:p>
            <a:pPr>
              <a:defRPr/>
            </a:pPr>
            <a:fld id="{E800EB91-CADB-48EA-AE5A-E2A2B81AC01D}" type="slidenum">
              <a:rPr lang="en-GB"/>
              <a:pPr>
                <a:defRPr/>
              </a:pPr>
              <a:t>‹#›</a:t>
            </a:fld>
            <a:endParaRPr lang="en-GB"/>
          </a:p>
        </p:txBody>
      </p:sp>
    </p:spTree>
    <p:extLst>
      <p:ext uri="{BB962C8B-B14F-4D97-AF65-F5344CB8AC3E}">
        <p14:creationId xmlns:p14="http://schemas.microsoft.com/office/powerpoint/2010/main" val="41781436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43A1EAA-01E9-4E87-9CCE-84F1C1915B99}"/>
              </a:ext>
            </a:extLst>
          </p:cNvPr>
          <p:cNvSpPr>
            <a:spLocks noGrp="1"/>
          </p:cNvSpPr>
          <p:nvPr>
            <p:ph type="dt" sz="half" idx="10"/>
          </p:nvPr>
        </p:nvSpPr>
        <p:spPr/>
        <p:txBody>
          <a:bodyPr/>
          <a:lstStyle>
            <a:lvl1pPr>
              <a:defRPr/>
            </a:lvl1pPr>
          </a:lstStyle>
          <a:p>
            <a:pPr>
              <a:defRPr/>
            </a:pPr>
            <a:fld id="{DA480577-584C-4172-9A79-61D2E0C1777E}" type="datetimeFigureOut">
              <a:rPr lang="en-GB"/>
              <a:pPr>
                <a:defRPr/>
              </a:pPr>
              <a:t>24/02/2019</a:t>
            </a:fld>
            <a:endParaRPr lang="en-GB"/>
          </a:p>
        </p:txBody>
      </p:sp>
      <p:sp>
        <p:nvSpPr>
          <p:cNvPr id="3" name="Footer Placeholder 4">
            <a:extLst>
              <a:ext uri="{FF2B5EF4-FFF2-40B4-BE49-F238E27FC236}">
                <a16:creationId xmlns:a16="http://schemas.microsoft.com/office/drawing/2014/main" id="{600A3082-20F8-4E02-B784-C00BDB61A9CA}"/>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5800070-4422-41D2-886B-46CFB366627C}"/>
              </a:ext>
            </a:extLst>
          </p:cNvPr>
          <p:cNvSpPr>
            <a:spLocks noGrp="1"/>
          </p:cNvSpPr>
          <p:nvPr>
            <p:ph type="sldNum" sz="quarter" idx="12"/>
          </p:nvPr>
        </p:nvSpPr>
        <p:spPr/>
        <p:txBody>
          <a:bodyPr/>
          <a:lstStyle>
            <a:lvl1pPr>
              <a:defRPr/>
            </a:lvl1pPr>
          </a:lstStyle>
          <a:p>
            <a:pPr>
              <a:defRPr/>
            </a:pPr>
            <a:fld id="{8021F9F4-49AD-46DF-B4B0-AC3F61AF5114}" type="slidenum">
              <a:rPr lang="en-GB"/>
              <a:pPr>
                <a:defRPr/>
              </a:pPr>
              <a:t>‹#›</a:t>
            </a:fld>
            <a:endParaRPr lang="en-GB"/>
          </a:p>
        </p:txBody>
      </p:sp>
    </p:spTree>
    <p:extLst>
      <p:ext uri="{BB962C8B-B14F-4D97-AF65-F5344CB8AC3E}">
        <p14:creationId xmlns:p14="http://schemas.microsoft.com/office/powerpoint/2010/main" val="4100017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6936-6A77-4D71-AB09-BA9A1DF57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E5759C-6403-48DE-8799-56BD0CD60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BEE32B-BC03-4512-9087-59415EEAC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99E85FC-F2B9-4172-9D35-0DC3621F2729}"/>
              </a:ext>
            </a:extLst>
          </p:cNvPr>
          <p:cNvSpPr>
            <a:spLocks noGrp="1"/>
          </p:cNvSpPr>
          <p:nvPr>
            <p:ph type="dt" sz="half" idx="10"/>
          </p:nvPr>
        </p:nvSpPr>
        <p:spPr/>
        <p:txBody>
          <a:bodyPr/>
          <a:lstStyle>
            <a:lvl1pPr>
              <a:defRPr/>
            </a:lvl1pPr>
          </a:lstStyle>
          <a:p>
            <a:pPr>
              <a:defRPr/>
            </a:pPr>
            <a:fld id="{BEC279A4-46AF-43C0-9C10-38197263D4C9}" type="datetimeFigureOut">
              <a:rPr lang="en-GB"/>
              <a:pPr>
                <a:defRPr/>
              </a:pPr>
              <a:t>24/02/2019</a:t>
            </a:fld>
            <a:endParaRPr lang="en-GB"/>
          </a:p>
        </p:txBody>
      </p:sp>
      <p:sp>
        <p:nvSpPr>
          <p:cNvPr id="6" name="Footer Placeholder 4">
            <a:extLst>
              <a:ext uri="{FF2B5EF4-FFF2-40B4-BE49-F238E27FC236}">
                <a16:creationId xmlns:a16="http://schemas.microsoft.com/office/drawing/2014/main" id="{A12ED6D0-455B-41FF-905A-A4D11D22500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5E6C507-C2AD-4FA7-89B2-5775EBC2696D}"/>
              </a:ext>
            </a:extLst>
          </p:cNvPr>
          <p:cNvSpPr>
            <a:spLocks noGrp="1"/>
          </p:cNvSpPr>
          <p:nvPr>
            <p:ph type="sldNum" sz="quarter" idx="12"/>
          </p:nvPr>
        </p:nvSpPr>
        <p:spPr/>
        <p:txBody>
          <a:bodyPr/>
          <a:lstStyle>
            <a:lvl1pPr>
              <a:defRPr/>
            </a:lvl1pPr>
          </a:lstStyle>
          <a:p>
            <a:pPr>
              <a:defRPr/>
            </a:pPr>
            <a:fld id="{288B7D7D-BAB5-4AAC-9506-7338EBF50245}" type="slidenum">
              <a:rPr lang="en-GB"/>
              <a:pPr>
                <a:defRPr/>
              </a:pPr>
              <a:t>‹#›</a:t>
            </a:fld>
            <a:endParaRPr lang="en-GB"/>
          </a:p>
        </p:txBody>
      </p:sp>
    </p:spTree>
    <p:extLst>
      <p:ext uri="{BB962C8B-B14F-4D97-AF65-F5344CB8AC3E}">
        <p14:creationId xmlns:p14="http://schemas.microsoft.com/office/powerpoint/2010/main" val="1885300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16C7-70EE-4BED-992B-4A911944E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FD5DD-8A0B-4372-ABAB-E00CF9FA7E3F}"/>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32A9D240-EE50-4AFF-9037-A8B94051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2C988D8-452F-4DDC-9786-A1580A8F03EF}"/>
              </a:ext>
            </a:extLst>
          </p:cNvPr>
          <p:cNvSpPr>
            <a:spLocks noGrp="1"/>
          </p:cNvSpPr>
          <p:nvPr>
            <p:ph type="dt" sz="half" idx="10"/>
          </p:nvPr>
        </p:nvSpPr>
        <p:spPr/>
        <p:txBody>
          <a:bodyPr/>
          <a:lstStyle>
            <a:lvl1pPr>
              <a:defRPr/>
            </a:lvl1pPr>
          </a:lstStyle>
          <a:p>
            <a:pPr>
              <a:defRPr/>
            </a:pPr>
            <a:fld id="{D638C02C-DF96-47D9-90F9-9B886C1F5164}" type="datetimeFigureOut">
              <a:rPr lang="en-GB"/>
              <a:pPr>
                <a:defRPr/>
              </a:pPr>
              <a:t>24/02/2019</a:t>
            </a:fld>
            <a:endParaRPr lang="en-GB"/>
          </a:p>
        </p:txBody>
      </p:sp>
      <p:sp>
        <p:nvSpPr>
          <p:cNvPr id="6" name="Footer Placeholder 4">
            <a:extLst>
              <a:ext uri="{FF2B5EF4-FFF2-40B4-BE49-F238E27FC236}">
                <a16:creationId xmlns:a16="http://schemas.microsoft.com/office/drawing/2014/main" id="{2403DAA7-8DCE-4E12-830C-F685B8FA5E6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22A866D-0A17-497A-A99D-68776B325B1F}"/>
              </a:ext>
            </a:extLst>
          </p:cNvPr>
          <p:cNvSpPr>
            <a:spLocks noGrp="1"/>
          </p:cNvSpPr>
          <p:nvPr>
            <p:ph type="sldNum" sz="quarter" idx="12"/>
          </p:nvPr>
        </p:nvSpPr>
        <p:spPr/>
        <p:txBody>
          <a:bodyPr/>
          <a:lstStyle>
            <a:lvl1pPr>
              <a:defRPr/>
            </a:lvl1pPr>
          </a:lstStyle>
          <a:p>
            <a:pPr>
              <a:defRPr/>
            </a:pPr>
            <a:fld id="{68F5EF2D-45F7-435D-89C0-2298E495AF75}" type="slidenum">
              <a:rPr lang="en-GB"/>
              <a:pPr>
                <a:defRPr/>
              </a:pPr>
              <a:t>‹#›</a:t>
            </a:fld>
            <a:endParaRPr lang="en-GB"/>
          </a:p>
        </p:txBody>
      </p:sp>
    </p:spTree>
    <p:extLst>
      <p:ext uri="{BB962C8B-B14F-4D97-AF65-F5344CB8AC3E}">
        <p14:creationId xmlns:p14="http://schemas.microsoft.com/office/powerpoint/2010/main" val="2603141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24E0-2C13-4732-BAF6-44C5782328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C6A18B-4A93-4685-A7C9-860B1803D7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5ED66A-B284-4D6F-8887-8022C8653C94}"/>
              </a:ext>
            </a:extLst>
          </p:cNvPr>
          <p:cNvSpPr>
            <a:spLocks noGrp="1"/>
          </p:cNvSpPr>
          <p:nvPr>
            <p:ph type="dt" sz="half" idx="10"/>
          </p:nvPr>
        </p:nvSpPr>
        <p:spPr/>
        <p:txBody>
          <a:bodyPr/>
          <a:lstStyle>
            <a:lvl1pPr>
              <a:defRPr/>
            </a:lvl1pPr>
          </a:lstStyle>
          <a:p>
            <a:pPr>
              <a:defRPr/>
            </a:pPr>
            <a:fld id="{7C3C56AA-7D01-47FD-8014-253FAB5D045C}" type="datetimeFigureOut">
              <a:rPr lang="en-GB"/>
              <a:pPr>
                <a:defRPr/>
              </a:pPr>
              <a:t>24/02/2019</a:t>
            </a:fld>
            <a:endParaRPr lang="en-GB"/>
          </a:p>
        </p:txBody>
      </p:sp>
      <p:sp>
        <p:nvSpPr>
          <p:cNvPr id="5" name="Footer Placeholder 4">
            <a:extLst>
              <a:ext uri="{FF2B5EF4-FFF2-40B4-BE49-F238E27FC236}">
                <a16:creationId xmlns:a16="http://schemas.microsoft.com/office/drawing/2014/main" id="{7372A6E3-BBD0-4406-971D-F6320577437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363C92-C3E0-4B8B-9902-BF120E950325}"/>
              </a:ext>
            </a:extLst>
          </p:cNvPr>
          <p:cNvSpPr>
            <a:spLocks noGrp="1"/>
          </p:cNvSpPr>
          <p:nvPr>
            <p:ph type="sldNum" sz="quarter" idx="12"/>
          </p:nvPr>
        </p:nvSpPr>
        <p:spPr/>
        <p:txBody>
          <a:bodyPr/>
          <a:lstStyle>
            <a:lvl1pPr>
              <a:defRPr/>
            </a:lvl1pPr>
          </a:lstStyle>
          <a:p>
            <a:pPr>
              <a:defRPr/>
            </a:pPr>
            <a:fld id="{44DAB912-E16A-4692-A26C-2729838A3FD8}" type="slidenum">
              <a:rPr lang="en-GB"/>
              <a:pPr>
                <a:defRPr/>
              </a:pPr>
              <a:t>‹#›</a:t>
            </a:fld>
            <a:endParaRPr lang="en-GB"/>
          </a:p>
        </p:txBody>
      </p:sp>
    </p:spTree>
    <p:extLst>
      <p:ext uri="{BB962C8B-B14F-4D97-AF65-F5344CB8AC3E}">
        <p14:creationId xmlns:p14="http://schemas.microsoft.com/office/powerpoint/2010/main" val="21981042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4D0EE-ACA3-41AD-BCBA-43C824C73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F11A35-ECC6-4F5C-B0FF-C7BB8E0F81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7739CF-7A85-4E66-9EFB-FE049A3CE31B}"/>
              </a:ext>
            </a:extLst>
          </p:cNvPr>
          <p:cNvSpPr>
            <a:spLocks noGrp="1"/>
          </p:cNvSpPr>
          <p:nvPr>
            <p:ph type="dt" sz="half" idx="10"/>
          </p:nvPr>
        </p:nvSpPr>
        <p:spPr/>
        <p:txBody>
          <a:bodyPr/>
          <a:lstStyle>
            <a:lvl1pPr>
              <a:defRPr/>
            </a:lvl1pPr>
          </a:lstStyle>
          <a:p>
            <a:pPr>
              <a:defRPr/>
            </a:pPr>
            <a:fld id="{628DC0CA-8F51-4190-8398-97286F03E7BD}" type="datetimeFigureOut">
              <a:rPr lang="en-GB"/>
              <a:pPr>
                <a:defRPr/>
              </a:pPr>
              <a:t>24/02/2019</a:t>
            </a:fld>
            <a:endParaRPr lang="en-GB"/>
          </a:p>
        </p:txBody>
      </p:sp>
      <p:sp>
        <p:nvSpPr>
          <p:cNvPr id="5" name="Footer Placeholder 4">
            <a:extLst>
              <a:ext uri="{FF2B5EF4-FFF2-40B4-BE49-F238E27FC236}">
                <a16:creationId xmlns:a16="http://schemas.microsoft.com/office/drawing/2014/main" id="{7366E915-7C7E-40F3-B5F0-E2CA5AD0CC5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7C320CC-35A8-49C4-8533-D9AE5DE17BDE}"/>
              </a:ext>
            </a:extLst>
          </p:cNvPr>
          <p:cNvSpPr>
            <a:spLocks noGrp="1"/>
          </p:cNvSpPr>
          <p:nvPr>
            <p:ph type="sldNum" sz="quarter" idx="12"/>
          </p:nvPr>
        </p:nvSpPr>
        <p:spPr/>
        <p:txBody>
          <a:bodyPr/>
          <a:lstStyle>
            <a:lvl1pPr>
              <a:defRPr/>
            </a:lvl1pPr>
          </a:lstStyle>
          <a:p>
            <a:pPr>
              <a:defRPr/>
            </a:pPr>
            <a:fld id="{D26453AA-8FB8-42E9-BD26-26977807E7CC}" type="slidenum">
              <a:rPr lang="en-GB"/>
              <a:pPr>
                <a:defRPr/>
              </a:pPr>
              <a:t>‹#›</a:t>
            </a:fld>
            <a:endParaRPr lang="en-GB"/>
          </a:p>
        </p:txBody>
      </p:sp>
    </p:spTree>
    <p:extLst>
      <p:ext uri="{BB962C8B-B14F-4D97-AF65-F5344CB8AC3E}">
        <p14:creationId xmlns:p14="http://schemas.microsoft.com/office/powerpoint/2010/main" val="411704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9B8-7F18-493E-BD62-45C5EA0235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988C99-5184-4475-A1DB-1BEBD1FA8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32188B-7364-4708-AF33-A1E454D18019}"/>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8964EA9C-D06A-4C38-9962-EB0E9109C5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184C42-141F-42DB-9A92-43ABF4C945E9}"/>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17614355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82E-E646-47B2-973B-07F98A1769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D4B226-10DC-4F96-9586-6D409AE99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C03071-8F16-405F-B443-DE0ABB27A663}"/>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3835D6FC-F547-4FE3-81FB-95BB6003B1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F90B3-BEE0-4A6D-81CB-751D304BDFB7}"/>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6433365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25EB-3701-48DD-B80A-E4AC11493E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24BA49-C116-47D3-B8DC-64303A1DE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7D78D9-6D2C-44AC-8144-4AD59C8C17BE}"/>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22758AE1-E990-458C-BA04-E95D28467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80FB1-DA63-4334-9C4D-92F4D5301878}"/>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38035858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9678-EEE8-4A9B-9A44-2E5D706C8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7EE6BC-12D2-4E75-8B9C-4F5D9C6BB8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86040F-7346-42DC-90EC-2E5FFDC7FB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E93BF3-4F53-4908-8DB0-5A32FEEC7B92}"/>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6" name="Footer Placeholder 5">
            <a:extLst>
              <a:ext uri="{FF2B5EF4-FFF2-40B4-BE49-F238E27FC236}">
                <a16:creationId xmlns:a16="http://schemas.microsoft.com/office/drawing/2014/main" id="{E92BE532-1AFB-4423-B677-09F2D3F765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F3EBAD-81A2-4E7D-83D2-336AEB2518DD}"/>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32263830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6C7B-BCE8-4AA1-A920-2C9765DBCC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7D39D-B7A8-47BF-AF68-3C1EB70EF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1F292-115E-405C-9AC8-DDA00C981F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66241-7271-4A4D-8EEE-986D86818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40ADC0-2264-43F3-8801-2F483FB626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A0DA1A-0B88-43F9-B3CA-B8E409B82159}"/>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8" name="Footer Placeholder 7">
            <a:extLst>
              <a:ext uri="{FF2B5EF4-FFF2-40B4-BE49-F238E27FC236}">
                <a16:creationId xmlns:a16="http://schemas.microsoft.com/office/drawing/2014/main" id="{F560DB27-B0BC-437C-9206-F863449541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AC3AD9-2299-44E1-AEB0-5FAF437291B8}"/>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280046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2BDC-8875-42FA-916E-3CD409FE7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F9F1DD-7CAD-4299-A450-4271D4C9C6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9EF00C-B50E-4187-8658-E0AB35D548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1B7CE2A-3681-4551-BD29-5DFC703DF122}"/>
              </a:ext>
            </a:extLst>
          </p:cNvPr>
          <p:cNvSpPr>
            <a:spLocks noGrp="1"/>
          </p:cNvSpPr>
          <p:nvPr>
            <p:ph type="dt" sz="half" idx="10"/>
          </p:nvPr>
        </p:nvSpPr>
        <p:spPr/>
        <p:txBody>
          <a:bodyPr/>
          <a:lstStyle>
            <a:lvl1pPr>
              <a:defRPr/>
            </a:lvl1pPr>
          </a:lstStyle>
          <a:p>
            <a:pPr>
              <a:defRPr/>
            </a:pPr>
            <a:fld id="{01F29F2A-3A1A-4197-97FA-5D341AC250E7}" type="datetimeFigureOut">
              <a:rPr lang="en-GB"/>
              <a:pPr>
                <a:defRPr/>
              </a:pPr>
              <a:t>24/02/2019</a:t>
            </a:fld>
            <a:endParaRPr lang="en-GB"/>
          </a:p>
        </p:txBody>
      </p:sp>
      <p:sp>
        <p:nvSpPr>
          <p:cNvPr id="6" name="Footer Placeholder 4">
            <a:extLst>
              <a:ext uri="{FF2B5EF4-FFF2-40B4-BE49-F238E27FC236}">
                <a16:creationId xmlns:a16="http://schemas.microsoft.com/office/drawing/2014/main" id="{C0CCC92D-67F1-4B67-A1EE-BE0979277F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FB53D7C-9538-4CAB-8236-180227730DEF}"/>
              </a:ext>
            </a:extLst>
          </p:cNvPr>
          <p:cNvSpPr>
            <a:spLocks noGrp="1"/>
          </p:cNvSpPr>
          <p:nvPr>
            <p:ph type="sldNum" sz="quarter" idx="12"/>
          </p:nvPr>
        </p:nvSpPr>
        <p:spPr/>
        <p:txBody>
          <a:bodyPr/>
          <a:lstStyle>
            <a:lvl1pPr>
              <a:defRPr/>
            </a:lvl1pPr>
          </a:lstStyle>
          <a:p>
            <a:pPr>
              <a:defRPr/>
            </a:pPr>
            <a:fld id="{022D2A37-224B-4D95-BB0D-3045E9E847D7}" type="slidenum">
              <a:rPr lang="en-GB"/>
              <a:pPr>
                <a:defRPr/>
              </a:pPr>
              <a:t>‹#›</a:t>
            </a:fld>
            <a:endParaRPr lang="en-GB"/>
          </a:p>
        </p:txBody>
      </p:sp>
    </p:spTree>
    <p:extLst>
      <p:ext uri="{BB962C8B-B14F-4D97-AF65-F5344CB8AC3E}">
        <p14:creationId xmlns:p14="http://schemas.microsoft.com/office/powerpoint/2010/main" val="38569439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E9B-E8C5-4F7E-8DA2-40E0A26E7A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3D1957D-DF4F-49D2-AA7A-65D45EE9B0C2}"/>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4" name="Footer Placeholder 3">
            <a:extLst>
              <a:ext uri="{FF2B5EF4-FFF2-40B4-BE49-F238E27FC236}">
                <a16:creationId xmlns:a16="http://schemas.microsoft.com/office/drawing/2014/main" id="{2649DECC-085A-4FBF-80A6-9862F8E197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85ACE1-601B-46B3-B612-34640293B4AC}"/>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27576717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2948E-1106-4C0D-A262-AE20F817A8E1}"/>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3" name="Footer Placeholder 2">
            <a:extLst>
              <a:ext uri="{FF2B5EF4-FFF2-40B4-BE49-F238E27FC236}">
                <a16:creationId xmlns:a16="http://schemas.microsoft.com/office/drawing/2014/main" id="{2CFA7BE0-F3B2-4411-8DDD-5C395B1A5C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694BED-004D-4863-8EB1-E12C2F5BDAF3}"/>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28992040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6936-6A77-4D71-AB09-BA9A1DF57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E5759C-6403-48DE-8799-56BD0CD60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BEE32B-BC03-4512-9087-59415EEAC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A9362D-1502-4455-BD79-F1F3F2D4EC54}"/>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6" name="Footer Placeholder 5">
            <a:extLst>
              <a:ext uri="{FF2B5EF4-FFF2-40B4-BE49-F238E27FC236}">
                <a16:creationId xmlns:a16="http://schemas.microsoft.com/office/drawing/2014/main" id="{D4CB8F2D-38B5-42C4-B578-1953EDA81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DD3E6-ED17-4DA1-9CE9-CAF35CE07130}"/>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40154841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16C7-70EE-4BED-992B-4A911944E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FD5DD-8A0B-4372-ABAB-E00CF9FA7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A9D240-EE50-4AFF-9037-A8B94051F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BAD752-5BC3-44EB-9848-3273C35DC7DB}"/>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6" name="Footer Placeholder 5">
            <a:extLst>
              <a:ext uri="{FF2B5EF4-FFF2-40B4-BE49-F238E27FC236}">
                <a16:creationId xmlns:a16="http://schemas.microsoft.com/office/drawing/2014/main" id="{B65A9147-7AE0-4336-BF1D-11C298B64D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503B32-8A37-4CA2-855B-1C446F0F0B59}"/>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4390508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B24E0-2C13-4732-BAF6-44C5782328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C6A18B-4A93-4685-A7C9-860B1803D7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8132A9-EECF-4C29-8EA6-5983FFE5FF6C}"/>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752CBD24-D659-430E-B0D8-21B7BCE743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C27799-1B1D-416C-A880-28897B77D92D}"/>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38770066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4D0EE-ACA3-41AD-BCBA-43C824C73A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F11A35-ECC6-4F5C-B0FF-C7BB8E0F81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AFB80C-EEF2-4CD3-839F-A16706146BE0}"/>
              </a:ext>
            </a:extLst>
          </p:cNvPr>
          <p:cNvSpPr>
            <a:spLocks noGrp="1"/>
          </p:cNvSpPr>
          <p:nvPr>
            <p:ph type="dt" sz="half" idx="10"/>
          </p:nvPr>
        </p:nvSpPr>
        <p:spPr/>
        <p:txBody>
          <a:body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1BD9EA39-203B-4468-96A2-50CD6F2183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0B83AB-A6AE-4CD3-97E2-77BF8D0BB72A}"/>
              </a:ext>
            </a:extLst>
          </p:cNvPr>
          <p:cNvSpPr>
            <a:spLocks noGrp="1"/>
          </p:cNvSpPr>
          <p:nvPr>
            <p:ph type="sldNum" sz="quarter" idx="12"/>
          </p:nvPr>
        </p:nvSpPr>
        <p:spPr/>
        <p:txBody>
          <a:bodyPr/>
          <a:lstStyle/>
          <a:p>
            <a:fld id="{3E9398F4-0362-4D7A-8D35-D634E79860A9}" type="slidenum">
              <a:rPr lang="en-GB" smtClean="0"/>
              <a:t>‹#›</a:t>
            </a:fld>
            <a:endParaRPr lang="en-GB"/>
          </a:p>
        </p:txBody>
      </p:sp>
    </p:spTree>
    <p:extLst>
      <p:ext uri="{BB962C8B-B14F-4D97-AF65-F5344CB8AC3E}">
        <p14:creationId xmlns:p14="http://schemas.microsoft.com/office/powerpoint/2010/main" val="229301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F246-E694-4B7C-A9B9-21521F2EA0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CEA48-4B0D-41C0-A439-65FE198F8C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8F8EEB-CA06-4743-B98C-13DFC84B08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976AF-CD9E-4C70-AC3D-DE3964626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E38355-1764-4F13-8BC6-48D056B50D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97ACE4C-B02B-4D1C-A5DF-42C923E8E609}"/>
              </a:ext>
            </a:extLst>
          </p:cNvPr>
          <p:cNvSpPr>
            <a:spLocks noGrp="1"/>
          </p:cNvSpPr>
          <p:nvPr>
            <p:ph type="dt" sz="half" idx="10"/>
          </p:nvPr>
        </p:nvSpPr>
        <p:spPr/>
        <p:txBody>
          <a:bodyPr/>
          <a:lstStyle>
            <a:lvl1pPr>
              <a:defRPr/>
            </a:lvl1pPr>
          </a:lstStyle>
          <a:p>
            <a:pPr>
              <a:defRPr/>
            </a:pPr>
            <a:fld id="{32057E82-7CF4-44C6-A5B7-0F737CB8FD64}" type="datetimeFigureOut">
              <a:rPr lang="en-GB"/>
              <a:pPr>
                <a:defRPr/>
              </a:pPr>
              <a:t>24/02/2019</a:t>
            </a:fld>
            <a:endParaRPr lang="en-GB"/>
          </a:p>
        </p:txBody>
      </p:sp>
      <p:sp>
        <p:nvSpPr>
          <p:cNvPr id="8" name="Footer Placeholder 4">
            <a:extLst>
              <a:ext uri="{FF2B5EF4-FFF2-40B4-BE49-F238E27FC236}">
                <a16:creationId xmlns:a16="http://schemas.microsoft.com/office/drawing/2014/main" id="{ED37DA5B-7B37-4D7F-BE57-471E50D3ED0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8494C0A-C8CE-49E8-B6B3-526ABBFD7C88}"/>
              </a:ext>
            </a:extLst>
          </p:cNvPr>
          <p:cNvSpPr>
            <a:spLocks noGrp="1"/>
          </p:cNvSpPr>
          <p:nvPr>
            <p:ph type="sldNum" sz="quarter" idx="12"/>
          </p:nvPr>
        </p:nvSpPr>
        <p:spPr/>
        <p:txBody>
          <a:bodyPr/>
          <a:lstStyle>
            <a:lvl1pPr>
              <a:defRPr/>
            </a:lvl1pPr>
          </a:lstStyle>
          <a:p>
            <a:pPr>
              <a:defRPr/>
            </a:pPr>
            <a:fld id="{12BCE1AC-5DC1-4131-829B-4BB9CF644954}" type="slidenum">
              <a:rPr lang="en-GB"/>
              <a:pPr>
                <a:defRPr/>
              </a:pPr>
              <a:t>‹#›</a:t>
            </a:fld>
            <a:endParaRPr lang="en-GB"/>
          </a:p>
        </p:txBody>
      </p:sp>
    </p:spTree>
    <p:extLst>
      <p:ext uri="{BB962C8B-B14F-4D97-AF65-F5344CB8AC3E}">
        <p14:creationId xmlns:p14="http://schemas.microsoft.com/office/powerpoint/2010/main" val="307487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113E-C2D5-4699-B8FA-3198D08F2881}"/>
              </a:ext>
            </a:extLst>
          </p:cNvPr>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4E6C069-8285-43BA-B38C-8251A0AC99D7}"/>
              </a:ext>
            </a:extLst>
          </p:cNvPr>
          <p:cNvSpPr>
            <a:spLocks noGrp="1"/>
          </p:cNvSpPr>
          <p:nvPr>
            <p:ph type="dt" sz="half" idx="10"/>
          </p:nvPr>
        </p:nvSpPr>
        <p:spPr/>
        <p:txBody>
          <a:bodyPr/>
          <a:lstStyle>
            <a:lvl1pPr>
              <a:defRPr/>
            </a:lvl1pPr>
          </a:lstStyle>
          <a:p>
            <a:pPr>
              <a:defRPr/>
            </a:pPr>
            <a:fld id="{9FA2972D-1433-4039-9744-6300F28B105F}" type="datetimeFigureOut">
              <a:rPr lang="en-GB"/>
              <a:pPr>
                <a:defRPr/>
              </a:pPr>
              <a:t>24/02/2019</a:t>
            </a:fld>
            <a:endParaRPr lang="en-GB"/>
          </a:p>
        </p:txBody>
      </p:sp>
      <p:sp>
        <p:nvSpPr>
          <p:cNvPr id="4" name="Footer Placeholder 4">
            <a:extLst>
              <a:ext uri="{FF2B5EF4-FFF2-40B4-BE49-F238E27FC236}">
                <a16:creationId xmlns:a16="http://schemas.microsoft.com/office/drawing/2014/main" id="{53208EBB-D08A-496F-B5A3-1AA0D276914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BD2C0109-25EA-4558-903E-39BE88B34FAF}"/>
              </a:ext>
            </a:extLst>
          </p:cNvPr>
          <p:cNvSpPr>
            <a:spLocks noGrp="1"/>
          </p:cNvSpPr>
          <p:nvPr>
            <p:ph type="sldNum" sz="quarter" idx="12"/>
          </p:nvPr>
        </p:nvSpPr>
        <p:spPr/>
        <p:txBody>
          <a:bodyPr/>
          <a:lstStyle>
            <a:lvl1pPr>
              <a:defRPr/>
            </a:lvl1pPr>
          </a:lstStyle>
          <a:p>
            <a:pPr>
              <a:defRPr/>
            </a:pPr>
            <a:fld id="{480C21DF-9E23-4840-BB46-8CB13AC68953}" type="slidenum">
              <a:rPr lang="en-GB"/>
              <a:pPr>
                <a:defRPr/>
              </a:pPr>
              <a:t>‹#›</a:t>
            </a:fld>
            <a:endParaRPr lang="en-GB"/>
          </a:p>
        </p:txBody>
      </p:sp>
    </p:spTree>
    <p:extLst>
      <p:ext uri="{BB962C8B-B14F-4D97-AF65-F5344CB8AC3E}">
        <p14:creationId xmlns:p14="http://schemas.microsoft.com/office/powerpoint/2010/main" val="233096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AFAC36E-3803-4C53-8431-199CAEFED51C}"/>
              </a:ext>
            </a:extLst>
          </p:cNvPr>
          <p:cNvSpPr>
            <a:spLocks noGrp="1"/>
          </p:cNvSpPr>
          <p:nvPr>
            <p:ph type="dt" sz="half" idx="10"/>
          </p:nvPr>
        </p:nvSpPr>
        <p:spPr/>
        <p:txBody>
          <a:bodyPr/>
          <a:lstStyle>
            <a:lvl1pPr>
              <a:defRPr/>
            </a:lvl1pPr>
          </a:lstStyle>
          <a:p>
            <a:pPr>
              <a:defRPr/>
            </a:pPr>
            <a:fld id="{78DB7C4C-D65F-4909-89F6-BD2C8AAF3BF2}" type="datetimeFigureOut">
              <a:rPr lang="en-GB"/>
              <a:pPr>
                <a:defRPr/>
              </a:pPr>
              <a:t>24/02/2019</a:t>
            </a:fld>
            <a:endParaRPr lang="en-GB"/>
          </a:p>
        </p:txBody>
      </p:sp>
      <p:sp>
        <p:nvSpPr>
          <p:cNvPr id="3" name="Footer Placeholder 4">
            <a:extLst>
              <a:ext uri="{FF2B5EF4-FFF2-40B4-BE49-F238E27FC236}">
                <a16:creationId xmlns:a16="http://schemas.microsoft.com/office/drawing/2014/main" id="{7F9D93A3-62E1-487F-B805-74F1793F878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6B59BE4-D715-49CB-969D-12E77E8433E8}"/>
              </a:ext>
            </a:extLst>
          </p:cNvPr>
          <p:cNvSpPr>
            <a:spLocks noGrp="1"/>
          </p:cNvSpPr>
          <p:nvPr>
            <p:ph type="sldNum" sz="quarter" idx="12"/>
          </p:nvPr>
        </p:nvSpPr>
        <p:spPr/>
        <p:txBody>
          <a:bodyPr/>
          <a:lstStyle>
            <a:lvl1pPr>
              <a:defRPr/>
            </a:lvl1pPr>
          </a:lstStyle>
          <a:p>
            <a:pPr>
              <a:defRPr/>
            </a:pPr>
            <a:fld id="{138542C3-7188-4444-9EC1-E45F990628F9}" type="slidenum">
              <a:rPr lang="en-GB"/>
              <a:pPr>
                <a:defRPr/>
              </a:pPr>
              <a:t>‹#›</a:t>
            </a:fld>
            <a:endParaRPr lang="en-GB"/>
          </a:p>
        </p:txBody>
      </p:sp>
    </p:spTree>
    <p:extLst>
      <p:ext uri="{BB962C8B-B14F-4D97-AF65-F5344CB8AC3E}">
        <p14:creationId xmlns:p14="http://schemas.microsoft.com/office/powerpoint/2010/main" val="289050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4605-3DAF-4292-8C9D-DEE198AE3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57CE02-0BB7-40CC-9486-0EF4B54CE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BC2708-99BD-4C70-9343-4C7FD8671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DAFADD35-32A6-4121-890F-8BD81429D96D}"/>
              </a:ext>
            </a:extLst>
          </p:cNvPr>
          <p:cNvSpPr>
            <a:spLocks noGrp="1"/>
          </p:cNvSpPr>
          <p:nvPr>
            <p:ph type="dt" sz="half" idx="10"/>
          </p:nvPr>
        </p:nvSpPr>
        <p:spPr/>
        <p:txBody>
          <a:bodyPr/>
          <a:lstStyle>
            <a:lvl1pPr>
              <a:defRPr/>
            </a:lvl1pPr>
          </a:lstStyle>
          <a:p>
            <a:pPr>
              <a:defRPr/>
            </a:pPr>
            <a:fld id="{88A90146-CCC8-467A-A1DB-F8D002EF6987}" type="datetimeFigureOut">
              <a:rPr lang="en-GB"/>
              <a:pPr>
                <a:defRPr/>
              </a:pPr>
              <a:t>24/02/2019</a:t>
            </a:fld>
            <a:endParaRPr lang="en-GB"/>
          </a:p>
        </p:txBody>
      </p:sp>
      <p:sp>
        <p:nvSpPr>
          <p:cNvPr id="6" name="Footer Placeholder 4">
            <a:extLst>
              <a:ext uri="{FF2B5EF4-FFF2-40B4-BE49-F238E27FC236}">
                <a16:creationId xmlns:a16="http://schemas.microsoft.com/office/drawing/2014/main" id="{397E5937-C4CE-4922-B380-C83B11BC67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112C64D-F2D7-4547-A6BA-25E9496969FE}"/>
              </a:ext>
            </a:extLst>
          </p:cNvPr>
          <p:cNvSpPr>
            <a:spLocks noGrp="1"/>
          </p:cNvSpPr>
          <p:nvPr>
            <p:ph type="sldNum" sz="quarter" idx="12"/>
          </p:nvPr>
        </p:nvSpPr>
        <p:spPr/>
        <p:txBody>
          <a:bodyPr/>
          <a:lstStyle>
            <a:lvl1pPr>
              <a:defRPr/>
            </a:lvl1pPr>
          </a:lstStyle>
          <a:p>
            <a:pPr>
              <a:defRPr/>
            </a:pPr>
            <a:fld id="{B08D3F0D-D56D-4198-B31A-FCB45521B359}" type="slidenum">
              <a:rPr lang="en-GB"/>
              <a:pPr>
                <a:defRPr/>
              </a:pPr>
              <a:t>‹#›</a:t>
            </a:fld>
            <a:endParaRPr lang="en-GB"/>
          </a:p>
        </p:txBody>
      </p:sp>
    </p:spTree>
    <p:extLst>
      <p:ext uri="{BB962C8B-B14F-4D97-AF65-F5344CB8AC3E}">
        <p14:creationId xmlns:p14="http://schemas.microsoft.com/office/powerpoint/2010/main" val="133409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C58C2-3365-4CB9-849C-492A3A79A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ED0CA0-C6DB-45B3-8B5A-82F1C6836E40}"/>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2B8AD116-FF77-47D2-AA57-A8DA11DA1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2DF3641B-F221-4643-83CE-98A95FED4AD8}"/>
              </a:ext>
            </a:extLst>
          </p:cNvPr>
          <p:cNvSpPr>
            <a:spLocks noGrp="1"/>
          </p:cNvSpPr>
          <p:nvPr>
            <p:ph type="dt" sz="half" idx="10"/>
          </p:nvPr>
        </p:nvSpPr>
        <p:spPr/>
        <p:txBody>
          <a:bodyPr/>
          <a:lstStyle>
            <a:lvl1pPr>
              <a:defRPr/>
            </a:lvl1pPr>
          </a:lstStyle>
          <a:p>
            <a:pPr>
              <a:defRPr/>
            </a:pPr>
            <a:fld id="{9B30A820-DA12-4473-9675-F3BF34455FFB}" type="datetimeFigureOut">
              <a:rPr lang="en-GB"/>
              <a:pPr>
                <a:defRPr/>
              </a:pPr>
              <a:t>24/02/2019</a:t>
            </a:fld>
            <a:endParaRPr lang="en-GB"/>
          </a:p>
        </p:txBody>
      </p:sp>
      <p:sp>
        <p:nvSpPr>
          <p:cNvPr id="6" name="Footer Placeholder 4">
            <a:extLst>
              <a:ext uri="{FF2B5EF4-FFF2-40B4-BE49-F238E27FC236}">
                <a16:creationId xmlns:a16="http://schemas.microsoft.com/office/drawing/2014/main" id="{D74D0093-6BDF-49FD-900F-4D56956BD4F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0179FE1-5A2B-4862-8367-32F5182B82CB}"/>
              </a:ext>
            </a:extLst>
          </p:cNvPr>
          <p:cNvSpPr>
            <a:spLocks noGrp="1"/>
          </p:cNvSpPr>
          <p:nvPr>
            <p:ph type="sldNum" sz="quarter" idx="12"/>
          </p:nvPr>
        </p:nvSpPr>
        <p:spPr/>
        <p:txBody>
          <a:bodyPr/>
          <a:lstStyle>
            <a:lvl1pPr>
              <a:defRPr/>
            </a:lvl1pPr>
          </a:lstStyle>
          <a:p>
            <a:pPr>
              <a:defRPr/>
            </a:pPr>
            <a:fld id="{0A282DF6-E686-4AE2-9879-3715E4019297}" type="slidenum">
              <a:rPr lang="en-GB"/>
              <a:pPr>
                <a:defRPr/>
              </a:pPr>
              <a:t>‹#›</a:t>
            </a:fld>
            <a:endParaRPr lang="en-GB"/>
          </a:p>
        </p:txBody>
      </p:sp>
    </p:spTree>
    <p:extLst>
      <p:ext uri="{BB962C8B-B14F-4D97-AF65-F5344CB8AC3E}">
        <p14:creationId xmlns:p14="http://schemas.microsoft.com/office/powerpoint/2010/main" val="187107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2B5AF93-0C48-462D-A937-7A83E3F323F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1A7893E-DC85-49D8-A4CF-F78681EF947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775A73D-7AFA-45F1-A81B-23440475F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B3CE5E2-328A-4B44-B1B6-C0819ADDD937}" type="datetimeFigureOut">
              <a:rPr lang="en-GB"/>
              <a:pPr>
                <a:defRPr/>
              </a:pPr>
              <a:t>24/02/2019</a:t>
            </a:fld>
            <a:endParaRPr lang="en-GB"/>
          </a:p>
        </p:txBody>
      </p:sp>
      <p:sp>
        <p:nvSpPr>
          <p:cNvPr id="5" name="Footer Placeholder 4">
            <a:extLst>
              <a:ext uri="{FF2B5EF4-FFF2-40B4-BE49-F238E27FC236}">
                <a16:creationId xmlns:a16="http://schemas.microsoft.com/office/drawing/2014/main" id="{C2B5350E-C060-4E80-86DC-7F04894BF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455EA9E2-4BA6-4BB0-9608-48C0C18B3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2AC2BAB-C775-49E8-A50C-1627287A7F5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BTEC Nationals Health and Social Care">
            <a:extLst>
              <a:ext uri="{FF2B5EF4-FFF2-40B4-BE49-F238E27FC236}">
                <a16:creationId xmlns:a16="http://schemas.microsoft.com/office/drawing/2014/main" id="{4D77A36E-D840-4684-8C3F-6700150FE5B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2000"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Box 4">
            <a:extLst>
              <a:ext uri="{FF2B5EF4-FFF2-40B4-BE49-F238E27FC236}">
                <a16:creationId xmlns:a16="http://schemas.microsoft.com/office/drawing/2014/main" id="{FFA9A3D7-0FAE-4791-94A7-A86DD5B65A14}"/>
              </a:ext>
            </a:extLst>
          </p:cNvPr>
          <p:cNvSpPr txBox="1">
            <a:spLocks noChangeArrowheads="1"/>
          </p:cNvSpPr>
          <p:nvPr userDrawn="1"/>
        </p:nvSpPr>
        <p:spPr bwMode="auto">
          <a:xfrm>
            <a:off x="336550" y="723900"/>
            <a:ext cx="9599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rPr>
              <a:t>Unit 14: Physiological Disorders and their Care</a:t>
            </a:r>
          </a:p>
        </p:txBody>
      </p:sp>
      <p:sp>
        <p:nvSpPr>
          <p:cNvPr id="2052" name="Title Placeholder 1">
            <a:extLst>
              <a:ext uri="{FF2B5EF4-FFF2-40B4-BE49-F238E27FC236}">
                <a16:creationId xmlns:a16="http://schemas.microsoft.com/office/drawing/2014/main" id="{ECE6C0B4-7F2C-40D6-AD01-D3B76EEFA3CB}"/>
              </a:ext>
            </a:extLst>
          </p:cNvPr>
          <p:cNvSpPr>
            <a:spLocks noGrp="1" noChangeArrowheads="1"/>
          </p:cNvSpPr>
          <p:nvPr>
            <p:ph type="title"/>
          </p:nvPr>
        </p:nvSpPr>
        <p:spPr bwMode="auto">
          <a:xfrm>
            <a:off x="609600" y="1196975"/>
            <a:ext cx="10972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a:extLst>
              <a:ext uri="{FF2B5EF4-FFF2-40B4-BE49-F238E27FC236}">
                <a16:creationId xmlns:a16="http://schemas.microsoft.com/office/drawing/2014/main" id="{4D284BC8-DFC4-484F-B9B4-9AD9DC865B46}"/>
              </a:ext>
            </a:extLst>
          </p:cNvPr>
          <p:cNvSpPr>
            <a:spLocks noGrp="1" noChangeArrowheads="1"/>
          </p:cNvSpPr>
          <p:nvPr>
            <p:ph type="body" idx="1"/>
          </p:nvPr>
        </p:nvSpPr>
        <p:spPr bwMode="auto">
          <a:xfrm>
            <a:off x="609600" y="2060575"/>
            <a:ext cx="10972800"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a:extLst>
              <a:ext uri="{FF2B5EF4-FFF2-40B4-BE49-F238E27FC236}">
                <a16:creationId xmlns:a16="http://schemas.microsoft.com/office/drawing/2014/main" id="{460EAFC2-5557-430E-864F-31AB3FF52704}"/>
              </a:ext>
            </a:extLst>
          </p:cNvPr>
          <p:cNvSpPr>
            <a:spLocks noChangeArrowheads="1"/>
          </p:cNvSpPr>
          <p:nvPr userDrawn="1"/>
        </p:nvSpPr>
        <p:spPr bwMode="gray">
          <a:xfrm>
            <a:off x="0" y="6381750"/>
            <a:ext cx="12192000" cy="476250"/>
          </a:xfrm>
          <a:prstGeom prst="rect">
            <a:avLst/>
          </a:prstGeom>
          <a:solidFill>
            <a:srgbClr val="5057A7"/>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p>
        </p:txBody>
      </p:sp>
      <p:sp>
        <p:nvSpPr>
          <p:cNvPr id="10" name="Footer Placeholder 3">
            <a:extLst>
              <a:ext uri="{FF2B5EF4-FFF2-40B4-BE49-F238E27FC236}">
                <a16:creationId xmlns:a16="http://schemas.microsoft.com/office/drawing/2014/main" id="{33900402-00F5-4CB6-892C-B45917D8CEC5}"/>
              </a:ext>
            </a:extLst>
          </p:cNvPr>
          <p:cNvSpPr>
            <a:spLocks noGrp="1"/>
          </p:cNvSpPr>
          <p:nvPr>
            <p:ph type="ftr" sz="quarter" idx="3"/>
          </p:nvPr>
        </p:nvSpPr>
        <p:spPr>
          <a:xfrm>
            <a:off x="623888" y="6453188"/>
            <a:ext cx="9217025" cy="287337"/>
          </a:xfrm>
          <a:prstGeom prst="rect">
            <a:avLst/>
          </a:prstGeom>
        </p:spPr>
        <p:txBody>
          <a:bodyPr/>
          <a:lstStyle>
            <a:lvl1pPr eaLnBrk="1" hangingPunct="1">
              <a:defRPr sz="1100" dirty="0">
                <a:solidFill>
                  <a:schemeClr val="bg1"/>
                </a:solidFill>
                <a:latin typeface="+mj-lt"/>
                <a:cs typeface="Arial" charset="0"/>
              </a:defRPr>
            </a:lvl1pPr>
          </a:lstStyle>
          <a:p>
            <a:pPr>
              <a:defRPr/>
            </a:pPr>
            <a:r>
              <a:rPr lang="en-GB"/>
              <a:t>© Pearson Education Ltd 2016. Copying permitted for purchasing institution only. </a:t>
            </a:r>
          </a:p>
        </p:txBody>
      </p:sp>
      <p:pic>
        <p:nvPicPr>
          <p:cNvPr id="3" name="Picture 10" descr="Pearson">
            <a:extLst>
              <a:ext uri="{FF2B5EF4-FFF2-40B4-BE49-F238E27FC236}">
                <a16:creationId xmlns:a16="http://schemas.microsoft.com/office/drawing/2014/main" id="{852C1535-84E1-42ED-B12C-38BD27F3C07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153650" y="6364288"/>
            <a:ext cx="20383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ransition/>
  <p:hf sldNum="0" hd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F25FF24A-E7AF-496A-A525-D3CE91607D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23A62ECB-A975-473E-A71F-0A1C63383AB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59B0CB2-55C1-426A-9E7B-D5A7F8D7C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9DC1BE8E-0763-45E1-A5BF-5DCC474AEBED}" type="datetimeFigureOut">
              <a:rPr lang="en-GB"/>
              <a:pPr>
                <a:defRPr/>
              </a:pPr>
              <a:t>24/02/2019</a:t>
            </a:fld>
            <a:endParaRPr lang="en-GB"/>
          </a:p>
        </p:txBody>
      </p:sp>
      <p:sp>
        <p:nvSpPr>
          <p:cNvPr id="5" name="Footer Placeholder 4">
            <a:extLst>
              <a:ext uri="{FF2B5EF4-FFF2-40B4-BE49-F238E27FC236}">
                <a16:creationId xmlns:a16="http://schemas.microsoft.com/office/drawing/2014/main" id="{8969EEEB-1030-446C-884A-504EC3BD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B738D1DA-94DC-40D7-B0A3-40A5BDE63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945C9B5-2B64-48B2-99CC-FB4CCB2612C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80E34D-2EE1-452A-AFF5-ED5E0E7C2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AD4B67-3C84-4DCF-902A-9C790B329E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B0CB2-55C1-426A-9E7B-D5A7F8D7C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BA7AC-9A03-47AB-A3D4-FAD8636438A8}" type="datetimeFigureOut">
              <a:rPr lang="en-GB" smtClean="0"/>
              <a:t>24/02/2019</a:t>
            </a:fld>
            <a:endParaRPr lang="en-GB"/>
          </a:p>
        </p:txBody>
      </p:sp>
      <p:sp>
        <p:nvSpPr>
          <p:cNvPr id="5" name="Footer Placeholder 4">
            <a:extLst>
              <a:ext uri="{FF2B5EF4-FFF2-40B4-BE49-F238E27FC236}">
                <a16:creationId xmlns:a16="http://schemas.microsoft.com/office/drawing/2014/main" id="{8969EEEB-1030-446C-884A-504EC3BD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38D1DA-94DC-40D7-B0A3-40A5BDE63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398F4-0362-4D7A-8D35-D634E79860A9}" type="slidenum">
              <a:rPr lang="en-GB" smtClean="0"/>
              <a:t>‹#›</a:t>
            </a:fld>
            <a:endParaRPr lang="en-GB"/>
          </a:p>
        </p:txBody>
      </p:sp>
    </p:spTree>
    <p:extLst>
      <p:ext uri="{BB962C8B-B14F-4D97-AF65-F5344CB8AC3E}">
        <p14:creationId xmlns:p14="http://schemas.microsoft.com/office/powerpoint/2010/main" val="47194552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411" name="Picture 31">
            <a:extLst>
              <a:ext uri="{FF2B5EF4-FFF2-40B4-BE49-F238E27FC236}">
                <a16:creationId xmlns:a16="http://schemas.microsoft.com/office/drawing/2014/main" id="{74FA5F16-1E63-4DD4-A72B-1D2F983282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Treatments Learning Aim C</a:t>
            </a: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1651" y="4075113"/>
            <a:ext cx="6108700" cy="681037"/>
          </a:xfrm>
        </p:spPr>
        <p:txBody>
          <a:bodyPr rtlCol="0">
            <a:normAutofit fontScale="92500" lnSpcReduction="20000"/>
          </a:bodyPr>
          <a:lstStyle/>
          <a:p>
            <a:pPr eaLnBrk="1" fontAlgn="auto" hangingPunct="1">
              <a:spcAft>
                <a:spcPts val="0"/>
              </a:spcAft>
              <a:defRPr/>
            </a:pPr>
            <a:r>
              <a:rPr lang="en-GB" sz="2800" b="1" dirty="0">
                <a:solidFill>
                  <a:srgbClr val="FFFFFF"/>
                </a:solidFill>
                <a:effectLst>
                  <a:outerShdw blurRad="38100" dist="38100" dir="2700000" algn="tl">
                    <a:srgbClr val="000000">
                      <a:alpha val="43137"/>
                    </a:srgbClr>
                  </a:outerShdw>
                </a:effectLst>
              </a:rPr>
              <a:t>Unit 14 Physiological disorders and their care</a:t>
            </a:r>
          </a:p>
        </p:txBody>
      </p:sp>
    </p:spTree>
    <p:extLst>
      <p:ext uri="{BB962C8B-B14F-4D97-AF65-F5344CB8AC3E}">
        <p14:creationId xmlns:p14="http://schemas.microsoft.com/office/powerpoint/2010/main" val="362226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P3: Explain the </a:t>
            </a:r>
            <a:r>
              <a:rPr lang="en-GB" b="1" dirty="0">
                <a:solidFill>
                  <a:srgbClr val="FF0000"/>
                </a:solidFill>
                <a:effectLst>
                  <a:outerShdw blurRad="38100" dist="38100" dir="2700000" algn="tl">
                    <a:srgbClr val="000000">
                      <a:alpha val="43137"/>
                    </a:srgbClr>
                  </a:outerShdw>
                </a:effectLst>
              </a:rPr>
              <a:t>treatments and support </a:t>
            </a:r>
            <a:r>
              <a:rPr lang="en-GB" b="1" dirty="0">
                <a:solidFill>
                  <a:srgbClr val="FFFFFF"/>
                </a:solidFill>
                <a:effectLst>
                  <a:outerShdw blurRad="38100" dist="38100" dir="2700000" algn="tl">
                    <a:srgbClr val="000000">
                      <a:alpha val="43137"/>
                    </a:srgbClr>
                  </a:outerShdw>
                </a:effectLst>
              </a:rPr>
              <a:t>available LOCALLY </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85763" y="2486025"/>
            <a:ext cx="11415711" cy="4160838"/>
          </a:xfrm>
        </p:spPr>
        <p:txBody>
          <a:bodyPr/>
          <a:lstStyle/>
          <a:p>
            <a:pPr marL="0" indent="0" eaLnBrk="1" hangingPunct="1">
              <a:lnSpc>
                <a:spcPct val="100000"/>
              </a:lnSpc>
              <a:spcBef>
                <a:spcPts val="600"/>
              </a:spcBef>
              <a:buNone/>
            </a:pPr>
            <a:r>
              <a:rPr lang="en-GB" altLang="en-US" dirty="0"/>
              <a:t>1. What </a:t>
            </a:r>
            <a:r>
              <a:rPr lang="en-GB" altLang="en-US" dirty="0">
                <a:solidFill>
                  <a:srgbClr val="FF0000"/>
                </a:solidFill>
              </a:rPr>
              <a:t>treatments</a:t>
            </a:r>
            <a:r>
              <a:rPr lang="en-GB" altLang="en-US" dirty="0"/>
              <a:t> are available for this disorder?</a:t>
            </a:r>
          </a:p>
          <a:p>
            <a:pPr marL="0" indent="0" eaLnBrk="1" hangingPunct="1">
              <a:lnSpc>
                <a:spcPct val="100000"/>
              </a:lnSpc>
              <a:spcBef>
                <a:spcPts val="0"/>
              </a:spcBef>
              <a:buNone/>
            </a:pPr>
            <a:r>
              <a:rPr lang="en-GB" altLang="en-US" dirty="0"/>
              <a:t>•	Medication</a:t>
            </a:r>
          </a:p>
          <a:p>
            <a:pPr marL="0" indent="0" eaLnBrk="1" hangingPunct="1">
              <a:lnSpc>
                <a:spcPct val="100000"/>
              </a:lnSpc>
              <a:spcBef>
                <a:spcPts val="0"/>
              </a:spcBef>
              <a:buNone/>
            </a:pPr>
            <a:r>
              <a:rPr lang="en-GB" altLang="en-US" dirty="0"/>
              <a:t>•	Surgery</a:t>
            </a:r>
          </a:p>
          <a:p>
            <a:pPr marL="0" indent="0" eaLnBrk="1" hangingPunct="1">
              <a:lnSpc>
                <a:spcPct val="100000"/>
              </a:lnSpc>
              <a:spcBef>
                <a:spcPts val="0"/>
              </a:spcBef>
              <a:buNone/>
            </a:pPr>
            <a:r>
              <a:rPr lang="en-GB" altLang="en-US" dirty="0"/>
              <a:t>•	Rehabilitation programmes</a:t>
            </a:r>
          </a:p>
          <a:p>
            <a:pPr marL="0" indent="0" eaLnBrk="1" hangingPunct="1">
              <a:lnSpc>
                <a:spcPct val="100000"/>
              </a:lnSpc>
              <a:spcBef>
                <a:spcPts val="0"/>
              </a:spcBef>
              <a:buNone/>
            </a:pPr>
            <a:r>
              <a:rPr lang="en-GB" altLang="en-US" dirty="0"/>
              <a:t>•	Complementary medicines and therapies</a:t>
            </a:r>
          </a:p>
          <a:p>
            <a:pPr marL="0" indent="0" eaLnBrk="1" hangingPunct="1">
              <a:lnSpc>
                <a:spcPct val="100000"/>
              </a:lnSpc>
              <a:spcBef>
                <a:spcPts val="0"/>
              </a:spcBef>
              <a:buNone/>
            </a:pPr>
            <a:r>
              <a:rPr lang="en-GB" altLang="en-US" dirty="0"/>
              <a:t>•	Lifestyle changes</a:t>
            </a:r>
          </a:p>
          <a:p>
            <a:pPr marL="0" indent="0" eaLnBrk="1" hangingPunct="1">
              <a:lnSpc>
                <a:spcPct val="100000"/>
              </a:lnSpc>
              <a:spcBef>
                <a:spcPts val="600"/>
              </a:spcBef>
              <a:buNone/>
            </a:pPr>
            <a:r>
              <a:rPr lang="en-GB" altLang="en-US" dirty="0"/>
              <a:t>2. Which</a:t>
            </a:r>
            <a:r>
              <a:rPr lang="en-GB" altLang="en-US" dirty="0">
                <a:solidFill>
                  <a:srgbClr val="FF0000"/>
                </a:solidFill>
              </a:rPr>
              <a:t> treatments </a:t>
            </a:r>
            <a:r>
              <a:rPr lang="en-GB" altLang="en-US" dirty="0"/>
              <a:t>are used for more severe/ progressive forms of this disorder?</a:t>
            </a:r>
          </a:p>
          <a:p>
            <a:pPr marL="0" indent="0" eaLnBrk="1" hangingPunct="1">
              <a:lnSpc>
                <a:spcPct val="100000"/>
              </a:lnSpc>
              <a:spcBef>
                <a:spcPts val="600"/>
              </a:spcBef>
              <a:buNone/>
            </a:pPr>
            <a:r>
              <a:rPr lang="en-GB" altLang="en-US" dirty="0"/>
              <a:t>3. In which setting will each of these</a:t>
            </a:r>
            <a:r>
              <a:rPr lang="en-GB" altLang="en-US" dirty="0">
                <a:solidFill>
                  <a:srgbClr val="FF0000"/>
                </a:solidFill>
              </a:rPr>
              <a:t> treatments </a:t>
            </a:r>
            <a:r>
              <a:rPr lang="en-GB" altLang="en-US" dirty="0"/>
              <a:t>be administered?</a:t>
            </a:r>
          </a:p>
        </p:txBody>
      </p:sp>
    </p:spTree>
    <p:extLst>
      <p:ext uri="{BB962C8B-B14F-4D97-AF65-F5344CB8AC3E}">
        <p14:creationId xmlns:p14="http://schemas.microsoft.com/office/powerpoint/2010/main" val="32419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down)">
                                      <p:cBhvr>
                                        <p:cTn id="32" dur="500"/>
                                        <p:tgtEl>
                                          <p:spTgt spid="2765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653">
                                            <p:txEl>
                                              <p:pRg st="6" end="6"/>
                                            </p:txEl>
                                          </p:spTgt>
                                        </p:tgtEl>
                                        <p:attrNameLst>
                                          <p:attrName>style.visibility</p:attrName>
                                        </p:attrNameLst>
                                      </p:cBhvr>
                                      <p:to>
                                        <p:strVal val="visible"/>
                                      </p:to>
                                    </p:set>
                                    <p:animEffect transition="in" filter="wipe(down)">
                                      <p:cBhvr>
                                        <p:cTn id="37" dur="500"/>
                                        <p:tgtEl>
                                          <p:spTgt spid="2765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7653">
                                            <p:txEl>
                                              <p:pRg st="7" end="7"/>
                                            </p:txEl>
                                          </p:spTgt>
                                        </p:tgtEl>
                                        <p:attrNameLst>
                                          <p:attrName>style.visibility</p:attrName>
                                        </p:attrNameLst>
                                      </p:cBhvr>
                                      <p:to>
                                        <p:strVal val="visible"/>
                                      </p:to>
                                    </p:set>
                                    <p:animEffect transition="in" filter="wipe(down)">
                                      <p:cBhvr>
                                        <p:cTn id="42" dur="500"/>
                                        <p:tgtEl>
                                          <p:spTgt spid="276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4819" name="Picture 16">
            <a:extLst>
              <a:ext uri="{FF2B5EF4-FFF2-40B4-BE49-F238E27FC236}">
                <a16:creationId xmlns:a16="http://schemas.microsoft.com/office/drawing/2014/main" id="{7704F37C-B72B-45AB-B2CE-0354342C4C1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Type up your work for P3:</a:t>
            </a:r>
          </a:p>
          <a:p>
            <a:pPr marL="742950" indent="-742950" fontAlgn="auto">
              <a:spcAft>
                <a:spcPts val="0"/>
              </a:spcAft>
              <a:buFont typeface="+mj-lt"/>
              <a:buAutoNum type="arabicPeriod"/>
              <a:defRPr/>
            </a:pPr>
            <a:r>
              <a:rPr lang="en-GB" sz="3600" dirty="0"/>
              <a:t>Use all the notes and discussions you have had</a:t>
            </a:r>
          </a:p>
          <a:p>
            <a:pPr marL="742950" indent="-742950" fontAlgn="auto">
              <a:spcAft>
                <a:spcPts val="0"/>
              </a:spcAft>
              <a:buFont typeface="+mj-lt"/>
              <a:buAutoNum type="arabicPeriod"/>
              <a:defRPr/>
            </a:pPr>
            <a:r>
              <a:rPr lang="en-GB" sz="3600" dirty="0"/>
              <a:t>Keep your running Bibliography</a:t>
            </a:r>
          </a:p>
          <a:p>
            <a:pPr fontAlgn="auto">
              <a:spcAft>
                <a:spcPts val="0"/>
              </a:spcAft>
              <a:defRPr/>
            </a:pPr>
            <a:endParaRPr lang="en-GB" sz="3600" dirty="0"/>
          </a:p>
          <a:p>
            <a:pPr fontAlgn="auto">
              <a:spcAft>
                <a:spcPts val="0"/>
              </a:spcAft>
              <a:defRPr/>
            </a:pPr>
            <a:endParaRPr lang="en-GB" sz="3600" dirty="0"/>
          </a:p>
        </p:txBody>
      </p:sp>
    </p:spTree>
    <p:extLst>
      <p:ext uri="{BB962C8B-B14F-4D97-AF65-F5344CB8AC3E}">
        <p14:creationId xmlns:p14="http://schemas.microsoft.com/office/powerpoint/2010/main" val="600573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provision of </a:t>
            </a:r>
            <a:r>
              <a:rPr lang="en-GB" b="1" dirty="0">
                <a:solidFill>
                  <a:srgbClr val="FF0000"/>
                </a:solidFill>
                <a:effectLst>
                  <a:outerShdw blurRad="38100" dist="38100" dir="2700000" algn="tl">
                    <a:srgbClr val="000000">
                      <a:alpha val="43137"/>
                    </a:srgbClr>
                  </a:outerShdw>
                </a:effectLst>
              </a:rPr>
              <a:t>treatment and support</a:t>
            </a:r>
            <a:r>
              <a:rPr lang="en-GB" b="1" dirty="0">
                <a:solidFill>
                  <a:srgbClr val="FFFFFF"/>
                </a:solidFill>
                <a:effectLst>
                  <a:outerShdw blurRad="38100" dist="38100" dir="2700000" algn="tl">
                    <a:srgbClr val="000000">
                      <a:alpha val="43137"/>
                    </a:srgbClr>
                  </a:outerShdw>
                </a:effectLst>
              </a:rPr>
              <a:t> 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28888"/>
            <a:ext cx="10787062" cy="4117975"/>
          </a:xfrm>
        </p:spPr>
        <p:txBody>
          <a:bodyPr/>
          <a:lstStyle/>
          <a:p>
            <a:pPr marL="0" indent="0" eaLnBrk="1" hangingPunct="1">
              <a:lnSpc>
                <a:spcPct val="100000"/>
              </a:lnSpc>
              <a:spcBef>
                <a:spcPts val="600"/>
              </a:spcBef>
              <a:buNone/>
            </a:pPr>
            <a:r>
              <a:rPr lang="en-GB" altLang="en-US" sz="3200" dirty="0"/>
              <a:t>Consider the point of view of the doctor and the service user for each treatment and support.</a:t>
            </a:r>
          </a:p>
          <a:p>
            <a:pPr marL="0" indent="0" eaLnBrk="1" hangingPunct="1">
              <a:lnSpc>
                <a:spcPct val="100000"/>
              </a:lnSpc>
              <a:spcBef>
                <a:spcPts val="600"/>
              </a:spcBef>
              <a:buNone/>
            </a:pPr>
            <a:endParaRPr lang="en-GB" altLang="en-US" sz="3200" dirty="0"/>
          </a:p>
        </p:txBody>
      </p:sp>
      <p:sp>
        <p:nvSpPr>
          <p:cNvPr id="9" name="TextBox 8">
            <a:extLst>
              <a:ext uri="{FF2B5EF4-FFF2-40B4-BE49-F238E27FC236}">
                <a16:creationId xmlns:a16="http://schemas.microsoft.com/office/drawing/2014/main" id="{44643ED1-5D39-48B3-9C97-51F634E515DB}"/>
              </a:ext>
            </a:extLst>
          </p:cNvPr>
          <p:cNvSpPr txBox="1"/>
          <p:nvPr/>
        </p:nvSpPr>
        <p:spPr>
          <a:xfrm>
            <a:off x="6273799" y="3500438"/>
            <a:ext cx="5357813" cy="2862322"/>
          </a:xfrm>
          <a:prstGeom prst="rect">
            <a:avLst/>
          </a:prstGeom>
          <a:solidFill>
            <a:schemeClr val="bg1"/>
          </a:solidFill>
          <a:ln>
            <a:solidFill>
              <a:schemeClr val="tx2"/>
            </a:solidFill>
          </a:ln>
        </p:spPr>
        <p:txBody>
          <a:bodyPr wrap="square" rtlCol="0">
            <a:spAutoFit/>
          </a:bodyPr>
          <a:lstStyle/>
          <a:p>
            <a:pPr algn="ctr"/>
            <a:r>
              <a:rPr lang="en-GB" sz="3600" b="1" dirty="0">
                <a:solidFill>
                  <a:srgbClr val="FF0000"/>
                </a:solidFill>
              </a:rPr>
              <a:t>1. Treatments and services</a:t>
            </a:r>
          </a:p>
          <a:p>
            <a:pPr algn="ctr"/>
            <a:endParaRPr lang="en-GB" sz="3600" b="1" dirty="0">
              <a:solidFill>
                <a:srgbClr val="FF0000"/>
              </a:solidFill>
            </a:endParaRPr>
          </a:p>
          <a:p>
            <a:pPr algn="ctr"/>
            <a:r>
              <a:rPr lang="en-GB" sz="3600" b="1" dirty="0">
                <a:solidFill>
                  <a:srgbClr val="FF0000"/>
                </a:solidFill>
              </a:rPr>
              <a:t>2. Types of care – carers and settings</a:t>
            </a:r>
          </a:p>
          <a:p>
            <a:pPr algn="ctr"/>
            <a:endParaRPr lang="en-GB" sz="3600" dirty="0"/>
          </a:p>
        </p:txBody>
      </p:sp>
    </p:spTree>
    <p:extLst>
      <p:ext uri="{BB962C8B-B14F-4D97-AF65-F5344CB8AC3E}">
        <p14:creationId xmlns:p14="http://schemas.microsoft.com/office/powerpoint/2010/main" val="147334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provision of </a:t>
            </a:r>
            <a:r>
              <a:rPr lang="en-GB" b="1" dirty="0">
                <a:solidFill>
                  <a:srgbClr val="FF0000"/>
                </a:solidFill>
                <a:effectLst>
                  <a:outerShdw blurRad="38100" dist="38100" dir="2700000" algn="tl">
                    <a:srgbClr val="000000">
                      <a:alpha val="43137"/>
                    </a:srgbClr>
                  </a:outerShdw>
                </a:effectLst>
              </a:rPr>
              <a:t>treatment and support</a:t>
            </a:r>
            <a:r>
              <a:rPr lang="en-GB" b="1" dirty="0">
                <a:solidFill>
                  <a:srgbClr val="FFFFFF"/>
                </a:solidFill>
                <a:effectLst>
                  <a:outerShdw blurRad="38100" dist="38100" dir="2700000" algn="tl">
                    <a:srgbClr val="000000">
                      <a:alpha val="43137"/>
                    </a:srgbClr>
                  </a:outerShdw>
                </a:effectLst>
              </a:rPr>
              <a:t> 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595563"/>
            <a:ext cx="11615738" cy="4051300"/>
          </a:xfrm>
        </p:spPr>
        <p:txBody>
          <a:bodyPr/>
          <a:lstStyle/>
          <a:p>
            <a:pPr marL="514350" indent="-514350" eaLnBrk="1" hangingPunct="1">
              <a:lnSpc>
                <a:spcPct val="100000"/>
              </a:lnSpc>
              <a:spcBef>
                <a:spcPts val="600"/>
              </a:spcBef>
              <a:buAutoNum type="arabicPeriod"/>
            </a:pPr>
            <a:r>
              <a:rPr lang="en-GB" altLang="en-US" sz="3200" b="1" dirty="0"/>
              <a:t>What are the </a:t>
            </a:r>
            <a:r>
              <a:rPr lang="en-GB" altLang="en-US" sz="3200" b="1" dirty="0">
                <a:solidFill>
                  <a:srgbClr val="FF0000"/>
                </a:solidFill>
              </a:rPr>
              <a:t>problems</a:t>
            </a:r>
            <a:r>
              <a:rPr lang="en-GB" altLang="en-US" sz="3200" b="1" dirty="0"/>
              <a:t> associated with the treatment or support?</a:t>
            </a:r>
          </a:p>
          <a:p>
            <a:pPr marL="971550" lvl="1" indent="-514350" eaLnBrk="1" hangingPunct="1">
              <a:lnSpc>
                <a:spcPct val="100000"/>
              </a:lnSpc>
              <a:spcBef>
                <a:spcPts val="600"/>
              </a:spcBef>
              <a:buFont typeface="+mj-lt"/>
              <a:buAutoNum type="alphaLcParenR"/>
            </a:pPr>
            <a:r>
              <a:rPr lang="en-GB" altLang="en-US" sz="2800" dirty="0"/>
              <a:t>Broader and deeper here</a:t>
            </a:r>
          </a:p>
          <a:p>
            <a:pPr marL="971550" lvl="1" indent="-514350" eaLnBrk="1" hangingPunct="1">
              <a:lnSpc>
                <a:spcPct val="100000"/>
              </a:lnSpc>
              <a:spcBef>
                <a:spcPts val="600"/>
              </a:spcBef>
              <a:buFont typeface="+mj-lt"/>
              <a:buAutoNum type="alphaLcParenR"/>
            </a:pPr>
            <a:r>
              <a:rPr lang="en-GB" altLang="en-US" sz="2800" dirty="0"/>
              <a:t>P.I.E.S.?</a:t>
            </a:r>
          </a:p>
          <a:p>
            <a:pPr marL="971550" lvl="1" indent="-514350" eaLnBrk="1" hangingPunct="1">
              <a:lnSpc>
                <a:spcPct val="100000"/>
              </a:lnSpc>
              <a:spcBef>
                <a:spcPts val="600"/>
              </a:spcBef>
              <a:buFont typeface="+mj-lt"/>
              <a:buAutoNum type="alphaLcParenR"/>
            </a:pPr>
            <a:r>
              <a:rPr lang="en-GB" altLang="en-US" sz="2800" dirty="0"/>
              <a:t>Side effects, feeling ostracised, isolated?</a:t>
            </a:r>
          </a:p>
          <a:p>
            <a:pPr marL="971550" lvl="1" indent="-514350" eaLnBrk="1" hangingPunct="1">
              <a:lnSpc>
                <a:spcPct val="100000"/>
              </a:lnSpc>
              <a:spcBef>
                <a:spcPts val="600"/>
              </a:spcBef>
              <a:buFont typeface="+mj-lt"/>
              <a:buAutoNum type="alphaLcParenR"/>
            </a:pPr>
            <a:r>
              <a:rPr lang="en-GB" altLang="en-US" sz="2800" dirty="0"/>
              <a:t>Why do these problems exist?</a:t>
            </a:r>
          </a:p>
          <a:p>
            <a:pPr marL="971550" lvl="1" indent="-514350" eaLnBrk="1" hangingPunct="1">
              <a:lnSpc>
                <a:spcPct val="100000"/>
              </a:lnSpc>
              <a:spcBef>
                <a:spcPts val="600"/>
              </a:spcBef>
              <a:buFont typeface="+mj-lt"/>
              <a:buAutoNum type="alphaLcParenR"/>
            </a:pPr>
            <a:r>
              <a:rPr lang="en-GB" altLang="en-US" sz="2800" dirty="0"/>
              <a:t>Can other care strategies overcome these barriers?</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365172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down)">
                                      <p:cBhvr>
                                        <p:cTn id="32" dur="500"/>
                                        <p:tgtEl>
                                          <p:spTgt spid="276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Assess the provision of </a:t>
            </a:r>
            <a:r>
              <a:rPr lang="en-GB" b="1" dirty="0">
                <a:solidFill>
                  <a:srgbClr val="FF0000"/>
                </a:solidFill>
                <a:effectLst>
                  <a:outerShdw blurRad="38100" dist="38100" dir="2700000" algn="tl">
                    <a:srgbClr val="000000">
                      <a:alpha val="43137"/>
                    </a:srgbClr>
                  </a:outerShdw>
                </a:effectLst>
              </a:rPr>
              <a:t>treatment and support</a:t>
            </a:r>
            <a:r>
              <a:rPr lang="en-GB" b="1" dirty="0">
                <a:solidFill>
                  <a:srgbClr val="FFFFFF"/>
                </a:solidFill>
                <a:effectLst>
                  <a:outerShdw blurRad="38100" dist="38100" dir="2700000" algn="tl">
                    <a:srgbClr val="000000">
                      <a:alpha val="43137"/>
                    </a:srgbClr>
                  </a:outerShdw>
                </a:effectLst>
              </a:rPr>
              <a:t> 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595563"/>
            <a:ext cx="11615738" cy="4051300"/>
          </a:xfrm>
        </p:spPr>
        <p:txBody>
          <a:bodyPr/>
          <a:lstStyle/>
          <a:p>
            <a:pPr marL="0" indent="0" eaLnBrk="1" hangingPunct="1">
              <a:lnSpc>
                <a:spcPct val="100000"/>
              </a:lnSpc>
              <a:spcBef>
                <a:spcPts val="600"/>
              </a:spcBef>
              <a:buNone/>
            </a:pPr>
            <a:r>
              <a:rPr lang="en-GB" altLang="en-US" sz="3200" b="1" dirty="0"/>
              <a:t>2. How </a:t>
            </a:r>
            <a:r>
              <a:rPr lang="en-GB" altLang="en-US" sz="3200" b="1" dirty="0">
                <a:solidFill>
                  <a:srgbClr val="FF0000"/>
                </a:solidFill>
              </a:rPr>
              <a:t>effective</a:t>
            </a:r>
            <a:r>
              <a:rPr lang="en-GB" altLang="en-US" sz="3200" b="1" dirty="0"/>
              <a:t> is the treatment or support for your specific disorder?</a:t>
            </a:r>
          </a:p>
          <a:p>
            <a:pPr marL="971550" lvl="1" indent="-514350" eaLnBrk="1" hangingPunct="1">
              <a:lnSpc>
                <a:spcPct val="100000"/>
              </a:lnSpc>
              <a:spcBef>
                <a:spcPts val="600"/>
              </a:spcBef>
              <a:buFont typeface="+mj-lt"/>
              <a:buAutoNum type="alphaLcParenR"/>
            </a:pPr>
            <a:r>
              <a:rPr lang="en-GB" altLang="en-US" sz="2800" dirty="0"/>
              <a:t>Compare the different treatments and support – how well will they work for your disorder?</a:t>
            </a:r>
          </a:p>
          <a:p>
            <a:pPr marL="971550" lvl="1" indent="-514350" eaLnBrk="1" hangingPunct="1">
              <a:lnSpc>
                <a:spcPct val="100000"/>
              </a:lnSpc>
              <a:spcBef>
                <a:spcPts val="600"/>
              </a:spcBef>
              <a:buFont typeface="+mj-lt"/>
              <a:buAutoNum type="alphaLcParenR"/>
            </a:pPr>
            <a:r>
              <a:rPr lang="en-GB" altLang="en-US" sz="2800" dirty="0"/>
              <a:t>E.g. how well does </a:t>
            </a:r>
            <a:r>
              <a:rPr lang="en-GB" altLang="en-US" sz="2800" b="1" dirty="0"/>
              <a:t>ibuprofen</a:t>
            </a:r>
            <a:r>
              <a:rPr lang="en-GB" altLang="en-US" sz="2800" dirty="0"/>
              <a:t> work compared with </a:t>
            </a:r>
            <a:r>
              <a:rPr lang="en-GB" altLang="en-US" sz="2800" b="1" dirty="0"/>
              <a:t>naproxen</a:t>
            </a:r>
            <a:r>
              <a:rPr lang="en-GB" altLang="en-US" sz="2800" dirty="0"/>
              <a:t> for pain relief in rheumatoid arthritis? </a:t>
            </a:r>
          </a:p>
          <a:p>
            <a:pPr marL="971550" lvl="1" indent="-514350" eaLnBrk="1" hangingPunct="1">
              <a:lnSpc>
                <a:spcPct val="100000"/>
              </a:lnSpc>
              <a:spcBef>
                <a:spcPts val="600"/>
              </a:spcBef>
              <a:buFont typeface="+mj-lt"/>
              <a:buAutoNum type="alphaLcParenR"/>
            </a:pPr>
            <a:r>
              <a:rPr lang="en-GB" altLang="en-US" sz="2800" dirty="0"/>
              <a:t>Why might some inhalers not be suitable for a person with asthma? (Hint: antidepressants)</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140494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provision of </a:t>
            </a:r>
            <a:r>
              <a:rPr lang="en-GB" b="1" dirty="0">
                <a:solidFill>
                  <a:srgbClr val="FF0000"/>
                </a:solidFill>
                <a:effectLst>
                  <a:outerShdw blurRad="38100" dist="38100" dir="2700000" algn="tl">
                    <a:srgbClr val="000000">
                      <a:alpha val="43137"/>
                    </a:srgbClr>
                  </a:outerShdw>
                </a:effectLst>
              </a:rPr>
              <a:t>treatment and support</a:t>
            </a:r>
            <a:r>
              <a:rPr lang="en-GB" b="1" dirty="0">
                <a:solidFill>
                  <a:srgbClr val="FFFFFF"/>
                </a:solidFill>
                <a:effectLst>
                  <a:outerShdw blurRad="38100" dist="38100" dir="2700000" algn="tl">
                    <a:srgbClr val="000000">
                      <a:alpha val="43137"/>
                    </a:srgbClr>
                  </a:outerShdw>
                </a:effectLst>
              </a:rPr>
              <a:t> 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595563"/>
            <a:ext cx="11615738" cy="4051300"/>
          </a:xfrm>
        </p:spPr>
        <p:txBody>
          <a:bodyPr/>
          <a:lstStyle/>
          <a:p>
            <a:pPr marL="0" indent="0" eaLnBrk="1" hangingPunct="1">
              <a:lnSpc>
                <a:spcPct val="100000"/>
              </a:lnSpc>
              <a:spcBef>
                <a:spcPts val="600"/>
              </a:spcBef>
              <a:buNone/>
            </a:pPr>
            <a:r>
              <a:rPr lang="en-GB" altLang="en-US" sz="3200" b="1" dirty="0"/>
              <a:t>Other ideas:</a:t>
            </a:r>
          </a:p>
          <a:p>
            <a:pPr eaLnBrk="1" hangingPunct="1">
              <a:lnSpc>
                <a:spcPct val="100000"/>
              </a:lnSpc>
              <a:spcBef>
                <a:spcPts val="600"/>
              </a:spcBef>
            </a:pPr>
            <a:r>
              <a:rPr lang="en-GB" altLang="en-US" sz="3200" dirty="0"/>
              <a:t>What costs are involved?</a:t>
            </a:r>
          </a:p>
          <a:p>
            <a:pPr eaLnBrk="1" hangingPunct="1">
              <a:lnSpc>
                <a:spcPct val="100000"/>
              </a:lnSpc>
              <a:spcBef>
                <a:spcPts val="600"/>
              </a:spcBef>
            </a:pPr>
            <a:r>
              <a:rPr lang="en-GB" altLang="en-US" sz="3200" dirty="0"/>
              <a:t>What are the recovery time and risks for surgical procedures?</a:t>
            </a:r>
          </a:p>
          <a:p>
            <a:pPr eaLnBrk="1" hangingPunct="1">
              <a:lnSpc>
                <a:spcPct val="100000"/>
              </a:lnSpc>
              <a:spcBef>
                <a:spcPts val="600"/>
              </a:spcBef>
            </a:pPr>
            <a:r>
              <a:rPr lang="en-GB" altLang="en-US" sz="3200" dirty="0"/>
              <a:t>Patient compliance – will someone refuse the treatment or fail to use it successfully? Why?</a:t>
            </a:r>
          </a:p>
          <a:p>
            <a:pPr eaLnBrk="1" hangingPunct="1">
              <a:lnSpc>
                <a:spcPct val="100000"/>
              </a:lnSpc>
              <a:spcBef>
                <a:spcPts val="600"/>
              </a:spcBef>
            </a:pPr>
            <a:r>
              <a:rPr lang="en-GB" altLang="en-US" sz="3200" dirty="0"/>
              <a:t>What are the social effects (embarrassment?)</a:t>
            </a:r>
          </a:p>
          <a:p>
            <a:pPr marL="0" indent="0" eaLnBrk="1" hangingPunct="1">
              <a:lnSpc>
                <a:spcPct val="100000"/>
              </a:lnSpc>
              <a:spcBef>
                <a:spcPts val="600"/>
              </a:spcBef>
              <a:buNone/>
            </a:pPr>
            <a:endParaRPr lang="en-GB" altLang="en-US" sz="3200" b="1" dirty="0"/>
          </a:p>
        </p:txBody>
      </p:sp>
    </p:spTree>
    <p:extLst>
      <p:ext uri="{BB962C8B-B14F-4D97-AF65-F5344CB8AC3E}">
        <p14:creationId xmlns:p14="http://schemas.microsoft.com/office/powerpoint/2010/main" val="35912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42963" y="827088"/>
            <a:ext cx="10504487"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D2 (part)</a:t>
            </a:r>
            <a:r>
              <a:rPr lang="en-GB" b="1" dirty="0">
                <a:solidFill>
                  <a:srgbClr val="FF0000"/>
                </a:solidFill>
                <a:effectLst>
                  <a:outerShdw blurRad="38100" dist="38100" dir="2700000" algn="tl">
                    <a:srgbClr val="000000">
                      <a:alpha val="43137"/>
                    </a:srgbClr>
                  </a:outerShdw>
                </a:effectLst>
              </a:rPr>
              <a:t> Justify </a:t>
            </a:r>
            <a:r>
              <a:rPr lang="en-GB" b="1" dirty="0">
                <a:solidFill>
                  <a:srgbClr val="FFFFFF"/>
                </a:solidFill>
                <a:effectLst>
                  <a:outerShdw blurRad="38100" dist="38100" dir="2700000" algn="tl">
                    <a:srgbClr val="000000">
                      <a:alpha val="43137"/>
                    </a:srgbClr>
                  </a:outerShdw>
                </a:effectLst>
              </a:rPr>
              <a:t>the potential benefits of </a:t>
            </a:r>
            <a:r>
              <a:rPr lang="en-GB" b="1" dirty="0">
                <a:solidFill>
                  <a:srgbClr val="FF0000"/>
                </a:solidFill>
                <a:effectLst>
                  <a:outerShdw blurRad="38100" dist="38100" dir="2700000" algn="tl">
                    <a:srgbClr val="000000">
                      <a:alpha val="43137"/>
                    </a:srgbClr>
                  </a:outerShdw>
                </a:effectLst>
              </a:rPr>
              <a:t>different treatment options</a:t>
            </a:r>
            <a:r>
              <a:rPr lang="en-GB" b="1" dirty="0">
                <a:solidFill>
                  <a:srgbClr val="FFFFFF"/>
                </a:solidFill>
                <a:effectLst>
                  <a:outerShdw blurRad="38100" dist="38100" dir="2700000" algn="tl">
                    <a:srgbClr val="000000">
                      <a:alpha val="43137"/>
                    </a:srgbClr>
                  </a:outerShdw>
                </a:effectLst>
              </a:rPr>
              <a:t> </a:t>
            </a:r>
            <a:r>
              <a:rPr lang="en-GB" b="1" dirty="0">
                <a:solidFill>
                  <a:srgbClr val="FF0000"/>
                </a:solidFill>
                <a:effectLst>
                  <a:outerShdw blurRad="38100" dist="38100" dir="2700000" algn="tl">
                    <a:srgbClr val="000000">
                      <a:alpha val="43137"/>
                    </a:srgbClr>
                  </a:outerShdw>
                </a:effectLst>
              </a:rPr>
              <a:t>and support </a:t>
            </a:r>
            <a:r>
              <a:rPr lang="en-GB" b="1" dirty="0">
                <a:solidFill>
                  <a:srgbClr val="FFFFFF"/>
                </a:solidFill>
                <a:effectLst>
                  <a:outerShdw blurRad="38100" dist="38100" dir="2700000" algn="tl">
                    <a:srgbClr val="000000">
                      <a:alpha val="43137"/>
                    </a:srgbClr>
                  </a:outerShdw>
                </a:effectLst>
              </a:rPr>
              <a:t>for service users diagnosed with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200" dirty="0"/>
              <a:t>Draw it together – balance the problems against their benefits.</a:t>
            </a:r>
          </a:p>
          <a:p>
            <a:pPr marL="514350" indent="-514350" eaLnBrk="1" hangingPunct="1">
              <a:lnSpc>
                <a:spcPct val="100000"/>
              </a:lnSpc>
              <a:spcBef>
                <a:spcPts val="600"/>
              </a:spcBef>
              <a:buAutoNum type="arabicPeriod"/>
            </a:pPr>
            <a:r>
              <a:rPr lang="en-GB" altLang="en-US" sz="3200" dirty="0"/>
              <a:t>Give at least TWO reasons why you would or wouldn't use that treatment or support with a patient with your disorder.</a:t>
            </a:r>
          </a:p>
          <a:p>
            <a:pPr marL="514350" indent="-514350" eaLnBrk="1" hangingPunct="1">
              <a:lnSpc>
                <a:spcPct val="100000"/>
              </a:lnSpc>
              <a:spcBef>
                <a:spcPts val="600"/>
              </a:spcBef>
              <a:buAutoNum type="arabicPeriod"/>
            </a:pPr>
            <a:r>
              <a:rPr lang="en-GB" altLang="en-US" sz="3200" dirty="0"/>
              <a:t>Can you provide any evidence (quote from an expert or data) to back up your reasons?</a:t>
            </a:r>
          </a:p>
          <a:p>
            <a:pPr marL="514350" indent="-514350" eaLnBrk="1" hangingPunct="1">
              <a:lnSpc>
                <a:spcPct val="100000"/>
              </a:lnSpc>
              <a:spcBef>
                <a:spcPts val="600"/>
              </a:spcBef>
              <a:buAutoNum type="arabicPeriod"/>
            </a:pPr>
            <a:r>
              <a:rPr lang="en-GB" altLang="en-US" sz="3200" dirty="0"/>
              <a:t>Summarise which </a:t>
            </a:r>
            <a:r>
              <a:rPr lang="en-GB" altLang="en-US" sz="3200" dirty="0">
                <a:solidFill>
                  <a:srgbClr val="FF0000"/>
                </a:solidFill>
              </a:rPr>
              <a:t>3 treatments or support </a:t>
            </a:r>
            <a:r>
              <a:rPr lang="en-GB" altLang="en-US" sz="3200" dirty="0"/>
              <a:t>you would choose for a service user with your disorder.</a:t>
            </a:r>
          </a:p>
        </p:txBody>
      </p:sp>
    </p:spTree>
    <p:extLst>
      <p:ext uri="{BB962C8B-B14F-4D97-AF65-F5344CB8AC3E}">
        <p14:creationId xmlns:p14="http://schemas.microsoft.com/office/powerpoint/2010/main" val="219253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4819" name="Picture 16">
            <a:extLst>
              <a:ext uri="{FF2B5EF4-FFF2-40B4-BE49-F238E27FC236}">
                <a16:creationId xmlns:a16="http://schemas.microsoft.com/office/drawing/2014/main" id="{7704F37C-B72B-45AB-B2CE-0354342C4C1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Type up your work for M3 part and D2 part:</a:t>
            </a:r>
          </a:p>
          <a:p>
            <a:pPr marL="742950" indent="-742950" fontAlgn="auto">
              <a:spcAft>
                <a:spcPts val="0"/>
              </a:spcAft>
              <a:buFont typeface="+mj-lt"/>
              <a:buAutoNum type="arabicPeriod"/>
              <a:defRPr/>
            </a:pPr>
            <a:r>
              <a:rPr lang="en-GB" sz="3600" dirty="0"/>
              <a:t>Use all the notes and discussions you have had</a:t>
            </a:r>
          </a:p>
          <a:p>
            <a:pPr marL="742950" indent="-742950" fontAlgn="auto">
              <a:spcAft>
                <a:spcPts val="0"/>
              </a:spcAft>
              <a:buFont typeface="+mj-lt"/>
              <a:buAutoNum type="arabicPeriod"/>
              <a:defRPr/>
            </a:pPr>
            <a:r>
              <a:rPr lang="en-GB" sz="3600" dirty="0"/>
              <a:t>Keep your running Bibliography</a:t>
            </a:r>
          </a:p>
          <a:p>
            <a:pPr fontAlgn="auto">
              <a:spcAft>
                <a:spcPts val="0"/>
              </a:spcAft>
              <a:defRPr/>
            </a:pPr>
            <a:endParaRPr lang="en-GB" sz="3600" dirty="0"/>
          </a:p>
          <a:p>
            <a:pPr fontAlgn="auto">
              <a:spcAft>
                <a:spcPts val="0"/>
              </a:spcAft>
              <a:defRPr/>
            </a:pPr>
            <a:endParaRPr lang="en-GB" sz="3600" dirty="0"/>
          </a:p>
        </p:txBody>
      </p:sp>
    </p:spTree>
    <p:extLst>
      <p:ext uri="{BB962C8B-B14F-4D97-AF65-F5344CB8AC3E}">
        <p14:creationId xmlns:p14="http://schemas.microsoft.com/office/powerpoint/2010/main" val="544380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200" dirty="0"/>
              <a:t>In your disorder pairs, discuss the </a:t>
            </a:r>
            <a:r>
              <a:rPr lang="en-GB" altLang="en-US" sz="3200" dirty="0">
                <a:solidFill>
                  <a:srgbClr val="FF0000"/>
                </a:solidFill>
              </a:rPr>
              <a:t>carers, professionals and care settings </a:t>
            </a:r>
            <a:r>
              <a:rPr lang="en-GB" altLang="en-US" sz="3200" dirty="0"/>
              <a:t>who may be involved in the care and treatment of someone with your disorder.</a:t>
            </a:r>
          </a:p>
          <a:p>
            <a:pPr marL="0" indent="0" eaLnBrk="1" hangingPunct="1">
              <a:lnSpc>
                <a:spcPct val="100000"/>
              </a:lnSpc>
              <a:spcBef>
                <a:spcPts val="600"/>
              </a:spcBef>
              <a:buNone/>
            </a:pPr>
            <a:r>
              <a:rPr lang="en-GB" altLang="en-US" sz="3200" dirty="0"/>
              <a:t>Write them down on the worksheet:</a:t>
            </a:r>
          </a:p>
          <a:p>
            <a:pPr marL="0" indent="0" eaLnBrk="1" hangingPunct="1">
              <a:lnSpc>
                <a:spcPct val="100000"/>
              </a:lnSpc>
              <a:spcBef>
                <a:spcPts val="600"/>
              </a:spcBef>
              <a:buNone/>
            </a:pPr>
            <a:endParaRPr lang="en-GB" altLang="en-US" sz="3200" dirty="0"/>
          </a:p>
        </p:txBody>
      </p:sp>
      <p:graphicFrame>
        <p:nvGraphicFramePr>
          <p:cNvPr id="5" name="Table 4">
            <a:extLst>
              <a:ext uri="{FF2B5EF4-FFF2-40B4-BE49-F238E27FC236}">
                <a16:creationId xmlns:a16="http://schemas.microsoft.com/office/drawing/2014/main" id="{9AB82CD8-3932-408C-8DBC-A0B97CF16100}"/>
              </a:ext>
            </a:extLst>
          </p:cNvPr>
          <p:cNvGraphicFramePr>
            <a:graphicFrameLocks noGrp="1"/>
          </p:cNvGraphicFramePr>
          <p:nvPr/>
        </p:nvGraphicFramePr>
        <p:xfrm>
          <a:off x="2077085" y="4835303"/>
          <a:ext cx="7753668" cy="1774240"/>
        </p:xfrm>
        <a:graphic>
          <a:graphicData uri="http://schemas.openxmlformats.org/drawingml/2006/table">
            <a:tbl>
              <a:tblPr firstRow="1" firstCol="1" bandRow="1"/>
              <a:tblGrid>
                <a:gridCol w="3876834">
                  <a:extLst>
                    <a:ext uri="{9D8B030D-6E8A-4147-A177-3AD203B41FA5}">
                      <a16:colId xmlns:a16="http://schemas.microsoft.com/office/drawing/2014/main" val="4235509002"/>
                    </a:ext>
                  </a:extLst>
                </a:gridCol>
                <a:gridCol w="3876834">
                  <a:extLst>
                    <a:ext uri="{9D8B030D-6E8A-4147-A177-3AD203B41FA5}">
                      <a16:colId xmlns:a16="http://schemas.microsoft.com/office/drawing/2014/main" val="1269510609"/>
                    </a:ext>
                  </a:extLst>
                </a:gridCol>
              </a:tblGrid>
              <a:tr h="668447">
                <a:tc>
                  <a:txBody>
                    <a:bodyPr/>
                    <a:lstStyle/>
                    <a:p>
                      <a:pPr algn="ctr">
                        <a:lnSpc>
                          <a:spcPct val="107000"/>
                        </a:lnSpc>
                        <a:spcAft>
                          <a:spcPts val="0"/>
                        </a:spcAft>
                      </a:pPr>
                      <a:r>
                        <a:rPr lang="en-GB" sz="2400" b="1" u="sng" dirty="0">
                          <a:effectLst/>
                          <a:latin typeface="Arial Nova" panose="020B0504020202020204" pitchFamily="34" charset="0"/>
                          <a:ea typeface="Calibri" panose="020F0502020204030204" pitchFamily="34" charset="0"/>
                          <a:cs typeface="Times New Roman" panose="02020603050405020304" pitchFamily="18" charset="0"/>
                        </a:rPr>
                        <a:t>Carers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b="1" u="none" strike="noStrike"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400" b="1" u="sng" dirty="0">
                          <a:effectLst/>
                          <a:latin typeface="Arial Nova" panose="020B0504020202020204" pitchFamily="34" charset="0"/>
                          <a:ea typeface="Calibri" panose="020F0502020204030204" pitchFamily="34" charset="0"/>
                          <a:cs typeface="Times New Roman" panose="02020603050405020304" pitchFamily="18" charset="0"/>
                        </a:rPr>
                        <a:t>Care settings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678777"/>
                  </a:ext>
                </a:extLst>
              </a:tr>
              <a:tr h="1011351">
                <a:tc>
                  <a:txBody>
                    <a:bodyPr/>
                    <a:lstStyle/>
                    <a:p>
                      <a:pPr algn="ctr">
                        <a:lnSpc>
                          <a:spcPct val="107000"/>
                        </a:lnSpc>
                        <a:spcAft>
                          <a:spcPts val="0"/>
                        </a:spcAft>
                      </a:pPr>
                      <a:r>
                        <a:rPr lang="en-GB" sz="2400"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840032"/>
                  </a:ext>
                </a:extLst>
              </a:tr>
            </a:tbl>
          </a:graphicData>
        </a:graphic>
      </p:graphicFrame>
    </p:spTree>
    <p:extLst>
      <p:ext uri="{BB962C8B-B14F-4D97-AF65-F5344CB8AC3E}">
        <p14:creationId xmlns:p14="http://schemas.microsoft.com/office/powerpoint/2010/main" val="370878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95287" y="2524126"/>
            <a:ext cx="11401425" cy="4051300"/>
          </a:xfrm>
        </p:spPr>
        <p:txBody>
          <a:bodyPr/>
          <a:lstStyle/>
          <a:p>
            <a:pPr marL="0" indent="0" eaLnBrk="1" hangingPunct="1">
              <a:lnSpc>
                <a:spcPct val="100000"/>
              </a:lnSpc>
              <a:spcBef>
                <a:spcPts val="600"/>
              </a:spcBef>
              <a:buNone/>
            </a:pPr>
            <a:r>
              <a:rPr lang="en-GB" altLang="en-US" dirty="0"/>
              <a:t>Consider all possible care settings including healthcare and social care, informal (not in a professional setting), primary care, secondary care, tertiary care (if appropriate), private, voluntary (local or national).</a:t>
            </a:r>
          </a:p>
          <a:p>
            <a:pPr marL="0" indent="0" eaLnBrk="1" hangingPunct="1">
              <a:lnSpc>
                <a:spcPct val="100000"/>
              </a:lnSpc>
              <a:spcBef>
                <a:spcPts val="600"/>
              </a:spcBef>
              <a:buNone/>
            </a:pPr>
            <a:r>
              <a:rPr lang="en-GB" altLang="en-US" dirty="0"/>
              <a:t>Make notes on these discussions:</a:t>
            </a:r>
          </a:p>
          <a:p>
            <a:pPr eaLnBrk="1" hangingPunct="1">
              <a:lnSpc>
                <a:spcPct val="100000"/>
              </a:lnSpc>
              <a:spcBef>
                <a:spcPts val="600"/>
              </a:spcBef>
            </a:pPr>
            <a:r>
              <a:rPr lang="en-GB" altLang="en-US" dirty="0"/>
              <a:t>Why are each of these services needed? </a:t>
            </a:r>
          </a:p>
          <a:p>
            <a:pPr eaLnBrk="1" hangingPunct="1">
              <a:lnSpc>
                <a:spcPct val="100000"/>
              </a:lnSpc>
              <a:spcBef>
                <a:spcPts val="600"/>
              </a:spcBef>
            </a:pPr>
            <a:r>
              <a:rPr lang="en-GB" altLang="en-US" dirty="0"/>
              <a:t>How often would a patient attend? </a:t>
            </a:r>
          </a:p>
          <a:p>
            <a:pPr eaLnBrk="1" hangingPunct="1">
              <a:lnSpc>
                <a:spcPct val="100000"/>
              </a:lnSpc>
              <a:spcBef>
                <a:spcPts val="600"/>
              </a:spcBef>
            </a:pPr>
            <a:r>
              <a:rPr lang="en-GB" altLang="en-US" dirty="0"/>
              <a:t>Who would they see while there?</a:t>
            </a:r>
          </a:p>
          <a:p>
            <a:pPr marL="0" indent="0" eaLnBrk="1" hangingPunct="1">
              <a:lnSpc>
                <a:spcPct val="100000"/>
              </a:lnSpc>
              <a:spcBef>
                <a:spcPts val="600"/>
              </a:spcBef>
              <a:buNone/>
            </a:pPr>
            <a:r>
              <a:rPr lang="en-GB" altLang="en-US" dirty="0"/>
              <a:t>You may need to do some research on the internet to help you with this activity.</a:t>
            </a:r>
          </a:p>
        </p:txBody>
      </p:sp>
    </p:spTree>
    <p:extLst>
      <p:ext uri="{BB962C8B-B14F-4D97-AF65-F5344CB8AC3E}">
        <p14:creationId xmlns:p14="http://schemas.microsoft.com/office/powerpoint/2010/main" val="78356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down)">
                                      <p:cBhvr>
                                        <p:cTn id="32" dur="500"/>
                                        <p:tgtEl>
                                          <p:spTgt spid="276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226" y="826680"/>
            <a:ext cx="9833548" cy="1325563"/>
          </a:xfrm>
        </p:spPr>
        <p:txBody>
          <a:bodyPr>
            <a:normAutofit/>
          </a:bodyPr>
          <a:lstStyle/>
          <a:p>
            <a:pPr algn="ctr"/>
            <a:r>
              <a:rPr lang="en-GB" b="1" dirty="0">
                <a:solidFill>
                  <a:srgbClr val="FFFFFF"/>
                </a:solidFill>
                <a:effectLst>
                  <a:outerShdw blurRad="38100" dist="38100" dir="2700000" algn="tl">
                    <a:srgbClr val="000000">
                      <a:alpha val="43137"/>
                    </a:srgbClr>
                  </a:outerShdw>
                </a:effectLst>
              </a:rPr>
              <a:t>Causes and Diagnosis Assignments</a:t>
            </a:r>
            <a:endParaRPr lang="en-GB" sz="4000" b="1" dirty="0">
              <a:solidFill>
                <a:srgbClr val="FFFFFF"/>
              </a:solidFill>
              <a:effectLst>
                <a:outerShdw blurRad="38100" dist="38100" dir="2700000" algn="tl">
                  <a:srgbClr val="000000">
                    <a:alpha val="43137"/>
                  </a:srgbClr>
                </a:outerShdw>
              </a:effectLst>
            </a:endParaRPr>
          </a:p>
        </p:txBody>
      </p:sp>
      <p:sp>
        <p:nvSpPr>
          <p:cNvPr id="9" name="Content Placeholder 6">
            <a:extLst>
              <a:ext uri="{FF2B5EF4-FFF2-40B4-BE49-F238E27FC236}">
                <a16:creationId xmlns:a16="http://schemas.microsoft.com/office/drawing/2014/main" id="{04A813C9-008A-4F40-A85F-B5F9C72CF930}"/>
              </a:ext>
            </a:extLst>
          </p:cNvPr>
          <p:cNvSpPr>
            <a:spLocks noGrp="1"/>
          </p:cNvSpPr>
          <p:nvPr>
            <p:ph idx="1"/>
          </p:nvPr>
        </p:nvSpPr>
        <p:spPr>
          <a:xfrm>
            <a:off x="808673" y="2601803"/>
            <a:ext cx="10351707" cy="3429517"/>
          </a:xfrm>
        </p:spPr>
        <p:txBody>
          <a:bodyPr>
            <a:normAutofit/>
          </a:bodyPr>
          <a:lstStyle/>
          <a:p>
            <a:pPr>
              <a:lnSpc>
                <a:spcPct val="100000"/>
              </a:lnSpc>
            </a:pPr>
            <a:r>
              <a:rPr lang="en-GB" sz="3600" dirty="0"/>
              <a:t>Marked and updated on Turnitin UK</a:t>
            </a:r>
          </a:p>
          <a:p>
            <a:pPr>
              <a:lnSpc>
                <a:spcPct val="100000"/>
              </a:lnSpc>
            </a:pPr>
            <a:r>
              <a:rPr lang="en-GB" sz="3600" dirty="0"/>
              <a:t>Use the feedback</a:t>
            </a:r>
          </a:p>
          <a:p>
            <a:pPr>
              <a:lnSpc>
                <a:spcPct val="100000"/>
              </a:lnSpc>
            </a:pPr>
            <a:r>
              <a:rPr lang="en-GB" sz="3600" dirty="0"/>
              <a:t>*Deadline dates*</a:t>
            </a:r>
          </a:p>
          <a:p>
            <a:pPr>
              <a:lnSpc>
                <a:spcPct val="100000"/>
              </a:lnSpc>
            </a:pPr>
            <a:r>
              <a:rPr lang="en-GB" sz="3600" dirty="0"/>
              <a:t>Email me any work for checking</a:t>
            </a:r>
            <a:endParaRPr lang="en-GB" sz="4000" dirty="0"/>
          </a:p>
        </p:txBody>
      </p:sp>
    </p:spTree>
    <p:extLst>
      <p:ext uri="{BB962C8B-B14F-4D97-AF65-F5344CB8AC3E}">
        <p14:creationId xmlns:p14="http://schemas.microsoft.com/office/powerpoint/2010/main" val="195774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down)">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200" u="sng" dirty="0"/>
              <a:t>Possible answers may include:</a:t>
            </a:r>
          </a:p>
          <a:p>
            <a:pPr marL="0" indent="0" eaLnBrk="1" hangingPunct="1">
              <a:lnSpc>
                <a:spcPct val="100000"/>
              </a:lnSpc>
              <a:spcBef>
                <a:spcPts val="600"/>
              </a:spcBef>
              <a:buNone/>
            </a:pPr>
            <a:r>
              <a:rPr lang="en-GB" altLang="en-US" sz="3200" dirty="0"/>
              <a:t>GP, consultant / names specialist doctor (e.g. neurologist, diabetologist), nurse, nurse practitioner, named specialist nurse (e.g. Macmillan nurse, diabetes specialist nurse, GP surgery, informal carer (friends / family), walk-in centre, hospital ward, outpatient clinic, community pharmacy, optician's, patient’s own home.</a:t>
            </a:r>
          </a:p>
          <a:p>
            <a:pPr marL="0" indent="0" eaLnBrk="1" hangingPunct="1">
              <a:lnSpc>
                <a:spcPct val="100000"/>
              </a:lnSpc>
              <a:spcBef>
                <a:spcPts val="600"/>
              </a:spcBef>
              <a:buNone/>
            </a:pPr>
            <a:endParaRPr lang="en-GB" altLang="en-US" sz="3200" dirty="0"/>
          </a:p>
        </p:txBody>
      </p:sp>
    </p:spTree>
    <p:extLst>
      <p:ext uri="{BB962C8B-B14F-4D97-AF65-F5344CB8AC3E}">
        <p14:creationId xmlns:p14="http://schemas.microsoft.com/office/powerpoint/2010/main" val="207401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a:t>
            </a:r>
            <a:r>
              <a:rPr lang="en-GB" b="1" dirty="0">
                <a:solidFill>
                  <a:srgbClr val="FF0000"/>
                </a:solidFill>
                <a:effectLst>
                  <a:outerShdw blurRad="38100" dist="38100" dir="2700000" algn="tl">
                    <a:srgbClr val="000000">
                      <a:alpha val="43137"/>
                    </a:srgbClr>
                  </a:outerShdw>
                </a:effectLst>
              </a:rPr>
              <a:t>Compare</a:t>
            </a:r>
            <a:r>
              <a:rPr lang="en-GB" b="1" dirty="0">
                <a:solidFill>
                  <a:srgbClr val="FFFFFF"/>
                </a:solidFill>
                <a:effectLst>
                  <a:outerShdw blurRad="38100" dist="38100" dir="2700000" algn="tl">
                    <a:srgbClr val="000000">
                      <a:alpha val="43137"/>
                    </a:srgbClr>
                  </a:outerShdw>
                </a:effectLst>
              </a:rPr>
              <a:t> the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200" dirty="0"/>
              <a:t>Share your work with another pair. Complete the table showing the similarities and differences between the professionals they see and the care settings they attend.</a:t>
            </a:r>
          </a:p>
          <a:p>
            <a:pPr marL="0" indent="0" eaLnBrk="1" hangingPunct="1">
              <a:lnSpc>
                <a:spcPct val="100000"/>
              </a:lnSpc>
              <a:spcBef>
                <a:spcPts val="600"/>
              </a:spcBef>
              <a:buNone/>
            </a:pPr>
            <a:endParaRPr lang="en-GB" altLang="en-US" sz="3200" dirty="0"/>
          </a:p>
        </p:txBody>
      </p:sp>
      <p:graphicFrame>
        <p:nvGraphicFramePr>
          <p:cNvPr id="6" name="Table 5">
            <a:extLst>
              <a:ext uri="{FF2B5EF4-FFF2-40B4-BE49-F238E27FC236}">
                <a16:creationId xmlns:a16="http://schemas.microsoft.com/office/drawing/2014/main" id="{05462083-7AB8-4F1E-A074-9C6302E678DB}"/>
              </a:ext>
            </a:extLst>
          </p:cNvPr>
          <p:cNvGraphicFramePr>
            <a:graphicFrameLocks noGrp="1"/>
          </p:cNvGraphicFramePr>
          <p:nvPr>
            <p:extLst>
              <p:ext uri="{D42A27DB-BD31-4B8C-83A1-F6EECF244321}">
                <p14:modId xmlns:p14="http://schemas.microsoft.com/office/powerpoint/2010/main" val="509401818"/>
              </p:ext>
            </p:extLst>
          </p:nvPr>
        </p:nvGraphicFramePr>
        <p:xfrm>
          <a:off x="2021125" y="4386262"/>
          <a:ext cx="8149750" cy="2260601"/>
        </p:xfrm>
        <a:graphic>
          <a:graphicData uri="http://schemas.openxmlformats.org/drawingml/2006/table">
            <a:tbl>
              <a:tblPr firstRow="1" firstCol="1" bandRow="1"/>
              <a:tblGrid>
                <a:gridCol w="4074875">
                  <a:extLst>
                    <a:ext uri="{9D8B030D-6E8A-4147-A177-3AD203B41FA5}">
                      <a16:colId xmlns:a16="http://schemas.microsoft.com/office/drawing/2014/main" val="1531909534"/>
                    </a:ext>
                  </a:extLst>
                </a:gridCol>
                <a:gridCol w="4074875">
                  <a:extLst>
                    <a:ext uri="{9D8B030D-6E8A-4147-A177-3AD203B41FA5}">
                      <a16:colId xmlns:a16="http://schemas.microsoft.com/office/drawing/2014/main" val="1842502625"/>
                    </a:ext>
                  </a:extLst>
                </a:gridCol>
              </a:tblGrid>
              <a:tr h="657671">
                <a:tc>
                  <a:txBody>
                    <a:bodyPr/>
                    <a:lstStyle/>
                    <a:p>
                      <a:pPr>
                        <a:lnSpc>
                          <a:spcPct val="107000"/>
                        </a:lnSpc>
                        <a:spcAft>
                          <a:spcPts val="0"/>
                        </a:spcAft>
                      </a:pPr>
                      <a:r>
                        <a:rPr lang="en-GB" sz="2000" b="1" dirty="0">
                          <a:effectLst/>
                          <a:latin typeface="Arial Nova" panose="020B0504020202020204" pitchFamily="34" charset="0"/>
                          <a:ea typeface="Calibri" panose="020F0502020204030204" pitchFamily="34" charset="0"/>
                          <a:cs typeface="Times New Roman" panose="02020603050405020304" pitchFamily="18" charset="0"/>
                        </a:rPr>
                        <a:t>Your disorder: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0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000" b="1" dirty="0">
                          <a:effectLst/>
                          <a:latin typeface="Arial Nova" panose="020B0504020202020204" pitchFamily="34" charset="0"/>
                          <a:ea typeface="Calibri" panose="020F0502020204030204" pitchFamily="34" charset="0"/>
                          <a:cs typeface="Times New Roman" panose="02020603050405020304" pitchFamily="18" charset="0"/>
                        </a:rPr>
                        <a:t>Other disorder: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451569"/>
                  </a:ext>
                </a:extLst>
              </a:tr>
              <a:tr h="662850">
                <a:tc>
                  <a:txBody>
                    <a:bodyPr/>
                    <a:lstStyle/>
                    <a:p>
                      <a:pPr algn="ctr">
                        <a:lnSpc>
                          <a:spcPct val="107000"/>
                        </a:lnSpc>
                        <a:spcAft>
                          <a:spcPts val="0"/>
                        </a:spcAft>
                      </a:pPr>
                      <a:r>
                        <a:rPr lang="en-GB" sz="2000" b="1" u="sng" dirty="0">
                          <a:effectLst/>
                          <a:latin typeface="Arial Nova" panose="020B0504020202020204" pitchFamily="34" charset="0"/>
                          <a:ea typeface="Calibri" panose="020F0502020204030204" pitchFamily="34" charset="0"/>
                          <a:cs typeface="Times New Roman" panose="02020603050405020304" pitchFamily="18" charset="0"/>
                        </a:rPr>
                        <a:t>Similarities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000" b="1" u="none" strike="noStrike"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GB" sz="2000" b="1" u="sng" dirty="0">
                          <a:effectLst/>
                          <a:latin typeface="Arial Nova" panose="020B0504020202020204" pitchFamily="34" charset="0"/>
                          <a:ea typeface="Calibri" panose="020F0502020204030204" pitchFamily="34" charset="0"/>
                          <a:cs typeface="Times New Roman" panose="02020603050405020304" pitchFamily="18" charset="0"/>
                        </a:rPr>
                        <a:t>Differences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17080507"/>
                  </a:ext>
                </a:extLst>
              </a:tr>
              <a:tr h="940080">
                <a:tc>
                  <a:txBody>
                    <a:bodyPr/>
                    <a:lstStyle/>
                    <a:p>
                      <a:pPr algn="ctr">
                        <a:lnSpc>
                          <a:spcPct val="107000"/>
                        </a:lnSpc>
                        <a:spcAft>
                          <a:spcPts val="0"/>
                        </a:spcAft>
                      </a:pPr>
                      <a:r>
                        <a:rPr lang="en-GB"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625878"/>
                  </a:ext>
                </a:extLst>
              </a:tr>
            </a:tbl>
          </a:graphicData>
        </a:graphic>
      </p:graphicFrame>
    </p:spTree>
    <p:extLst>
      <p:ext uri="{BB962C8B-B14F-4D97-AF65-F5344CB8AC3E}">
        <p14:creationId xmlns:p14="http://schemas.microsoft.com/office/powerpoint/2010/main" val="292732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a:t>
            </a:r>
            <a:r>
              <a:rPr lang="en-GB" b="1" dirty="0">
                <a:solidFill>
                  <a:srgbClr val="FF0000"/>
                </a:solidFill>
                <a:effectLst>
                  <a:outerShdw blurRad="38100" dist="38100" dir="2700000" algn="tl">
                    <a:srgbClr val="000000">
                      <a:alpha val="43137"/>
                    </a:srgbClr>
                  </a:outerShdw>
                </a:effectLst>
              </a:rPr>
              <a:t>Compare</a:t>
            </a:r>
            <a:r>
              <a:rPr lang="en-GB" b="1" dirty="0">
                <a:solidFill>
                  <a:srgbClr val="FFFFFF"/>
                </a:solidFill>
                <a:effectLst>
                  <a:outerShdw blurRad="38100" dist="38100" dir="2700000" algn="tl">
                    <a:srgbClr val="000000">
                      <a:alpha val="43137"/>
                    </a:srgbClr>
                  </a:outerShdw>
                </a:effectLst>
              </a:rPr>
              <a:t>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200" u="sng" dirty="0"/>
              <a:t>Possible answers may include:</a:t>
            </a:r>
          </a:p>
          <a:p>
            <a:pPr eaLnBrk="1" hangingPunct="1">
              <a:lnSpc>
                <a:spcPct val="100000"/>
              </a:lnSpc>
              <a:spcBef>
                <a:spcPts val="600"/>
              </a:spcBef>
            </a:pPr>
            <a:r>
              <a:rPr lang="en-GB" altLang="en-US" sz="3200" b="1" dirty="0"/>
              <a:t>Type 1 diabetes </a:t>
            </a:r>
            <a:r>
              <a:rPr lang="en-GB" altLang="en-US" sz="3200" dirty="0"/>
              <a:t>will always require a referral to a consultant as soon as diagnosis is made. </a:t>
            </a:r>
            <a:r>
              <a:rPr lang="en-GB" altLang="en-US" sz="3200" b="1" dirty="0"/>
              <a:t>Rheumatoid arthritis </a:t>
            </a:r>
            <a:r>
              <a:rPr lang="en-GB" altLang="en-US" sz="3200" dirty="0"/>
              <a:t>will only be referred if it is serious.</a:t>
            </a:r>
          </a:p>
          <a:p>
            <a:pPr eaLnBrk="1" hangingPunct="1">
              <a:lnSpc>
                <a:spcPct val="100000"/>
              </a:lnSpc>
              <a:spcBef>
                <a:spcPts val="600"/>
              </a:spcBef>
            </a:pPr>
            <a:r>
              <a:rPr lang="en-GB" altLang="en-US" sz="3200" dirty="0"/>
              <a:t>Both require long-term access to supply of drugs prescribed through their GP surgery and dispensed by their community pharmacy.</a:t>
            </a:r>
          </a:p>
          <a:p>
            <a:pPr marL="0" indent="0" eaLnBrk="1" hangingPunct="1">
              <a:lnSpc>
                <a:spcPct val="100000"/>
              </a:lnSpc>
              <a:spcBef>
                <a:spcPts val="600"/>
              </a:spcBef>
              <a:buNone/>
            </a:pPr>
            <a:endParaRPr lang="en-GB" altLang="en-US" sz="3200" dirty="0"/>
          </a:p>
          <a:p>
            <a:pPr marL="0" indent="0" eaLnBrk="1" hangingPunct="1">
              <a:lnSpc>
                <a:spcPct val="100000"/>
              </a:lnSpc>
              <a:spcBef>
                <a:spcPts val="600"/>
              </a:spcBef>
              <a:buNone/>
            </a:pPr>
            <a:endParaRPr lang="en-GB" altLang="en-US" sz="3200" dirty="0"/>
          </a:p>
        </p:txBody>
      </p:sp>
    </p:spTree>
    <p:extLst>
      <p:ext uri="{BB962C8B-B14F-4D97-AF65-F5344CB8AC3E}">
        <p14:creationId xmlns:p14="http://schemas.microsoft.com/office/powerpoint/2010/main" val="53926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P4: </a:t>
            </a:r>
            <a:r>
              <a:rPr lang="en-GB" b="1" dirty="0">
                <a:solidFill>
                  <a:srgbClr val="FF0000"/>
                </a:solidFill>
                <a:effectLst>
                  <a:outerShdw blurRad="38100" dist="38100" dir="2700000" algn="tl">
                    <a:srgbClr val="000000">
                      <a:alpha val="43137"/>
                    </a:srgbClr>
                  </a:outerShdw>
                </a:effectLst>
              </a:rPr>
              <a:t>Compare</a:t>
            </a:r>
            <a:r>
              <a:rPr lang="en-GB" b="1" dirty="0">
                <a:solidFill>
                  <a:srgbClr val="FFFFFF"/>
                </a:solidFill>
                <a:effectLst>
                  <a:outerShdw blurRad="38100" dist="38100" dir="2700000" algn="tl">
                    <a:srgbClr val="000000">
                      <a:alpha val="43137"/>
                    </a:srgbClr>
                  </a:outerShdw>
                </a:effectLst>
              </a:rPr>
              <a:t> types of </a:t>
            </a:r>
            <a:r>
              <a:rPr lang="en-GB" b="1" dirty="0">
                <a:solidFill>
                  <a:srgbClr val="FF0000"/>
                </a:solidFill>
                <a:effectLst>
                  <a:outerShdw blurRad="38100" dist="38100" dir="2700000" algn="tl">
                    <a:srgbClr val="000000">
                      <a:alpha val="43137"/>
                    </a:srgbClr>
                  </a:outerShdw>
                </a:effectLst>
              </a:rPr>
              <a:t>carers and care settings</a:t>
            </a:r>
            <a:r>
              <a:rPr lang="en-GB" b="1" dirty="0">
                <a:solidFill>
                  <a:srgbClr val="FFFFFF"/>
                </a:solidFill>
                <a:effectLst>
                  <a:outerShdw blurRad="38100" dist="38100" dir="2700000" algn="tl">
                    <a:srgbClr val="000000">
                      <a:alpha val="43137"/>
                    </a:srgbClr>
                  </a:outerShdw>
                </a:effectLst>
              </a:rPr>
              <a:t> LOCALLY</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sz="3000" u="sng" dirty="0"/>
              <a:t>Possible answers may include:</a:t>
            </a:r>
          </a:p>
          <a:p>
            <a:pPr eaLnBrk="1" hangingPunct="1">
              <a:lnSpc>
                <a:spcPct val="100000"/>
              </a:lnSpc>
              <a:spcBef>
                <a:spcPts val="600"/>
              </a:spcBef>
            </a:pPr>
            <a:r>
              <a:rPr lang="en-GB" altLang="en-US" sz="3000" b="1" dirty="0"/>
              <a:t>Diabetes </a:t>
            </a:r>
            <a:r>
              <a:rPr lang="en-GB" altLang="en-US" sz="3000" dirty="0"/>
              <a:t>is a life long condition that will require access to treatment services for all the patient’s life. </a:t>
            </a:r>
            <a:r>
              <a:rPr lang="en-GB" altLang="en-US" sz="3000" b="1" dirty="0"/>
              <a:t>Bowel cancer</a:t>
            </a:r>
            <a:r>
              <a:rPr lang="en-GB" altLang="en-US" sz="3000" dirty="0"/>
              <a:t>, while sometimes terminal, has the potential to go into remission and therefore no longer require professionals or services.</a:t>
            </a:r>
          </a:p>
          <a:p>
            <a:pPr eaLnBrk="1" hangingPunct="1">
              <a:lnSpc>
                <a:spcPct val="100000"/>
              </a:lnSpc>
              <a:spcBef>
                <a:spcPts val="600"/>
              </a:spcBef>
            </a:pPr>
            <a:r>
              <a:rPr lang="en-GB" altLang="en-US" sz="3000" dirty="0"/>
              <a:t>Can also consider the differences between formal and informal carers and care settings, for example differences between home care and residential or sheltered care.</a:t>
            </a:r>
          </a:p>
        </p:txBody>
      </p:sp>
    </p:spTree>
    <p:extLst>
      <p:ext uri="{BB962C8B-B14F-4D97-AF65-F5344CB8AC3E}">
        <p14:creationId xmlns:p14="http://schemas.microsoft.com/office/powerpoint/2010/main" val="368920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34819" name="Picture 16">
            <a:extLst>
              <a:ext uri="{FF2B5EF4-FFF2-40B4-BE49-F238E27FC236}">
                <a16:creationId xmlns:a16="http://schemas.microsoft.com/office/drawing/2014/main" id="{7704F37C-B72B-45AB-B2CE-0354342C4C1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Type up your work for P4:</a:t>
            </a:r>
          </a:p>
          <a:p>
            <a:pPr marL="742950" indent="-742950" fontAlgn="auto">
              <a:spcAft>
                <a:spcPts val="0"/>
              </a:spcAft>
              <a:buFont typeface="+mj-lt"/>
              <a:buAutoNum type="arabicPeriod"/>
              <a:defRPr/>
            </a:pPr>
            <a:r>
              <a:rPr lang="en-GB" sz="3600" dirty="0"/>
              <a:t>Use all the notes and discussions you have had</a:t>
            </a:r>
          </a:p>
          <a:p>
            <a:pPr marL="742950" indent="-742950" fontAlgn="auto">
              <a:spcAft>
                <a:spcPts val="0"/>
              </a:spcAft>
              <a:buFont typeface="+mj-lt"/>
              <a:buAutoNum type="arabicPeriod"/>
              <a:defRPr/>
            </a:pPr>
            <a:r>
              <a:rPr lang="en-GB" sz="3600" dirty="0"/>
              <a:t>Keep your running Bibliography</a:t>
            </a:r>
          </a:p>
          <a:p>
            <a:pPr marL="742950" indent="-742950" fontAlgn="auto">
              <a:spcAft>
                <a:spcPts val="0"/>
              </a:spcAft>
              <a:buFont typeface="+mj-lt"/>
              <a:buAutoNum type="arabicPeriod"/>
              <a:defRPr/>
            </a:pPr>
            <a:endParaRPr lang="en-GB" sz="3600" dirty="0"/>
          </a:p>
          <a:p>
            <a:pPr fontAlgn="auto">
              <a:spcAft>
                <a:spcPts val="0"/>
              </a:spcAft>
              <a:defRPr/>
            </a:pPr>
            <a:endParaRPr lang="en-GB" sz="3600" dirty="0"/>
          </a:p>
          <a:p>
            <a:pPr fontAlgn="auto">
              <a:spcAft>
                <a:spcPts val="0"/>
              </a:spcAft>
              <a:defRPr/>
            </a:pPr>
            <a:endParaRPr lang="en-GB"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a:t>
            </a:r>
            <a:r>
              <a:rPr lang="en-GB" b="1" dirty="0">
                <a:solidFill>
                  <a:srgbClr val="FF0000"/>
                </a:solidFill>
                <a:effectLst>
                  <a:outerShdw blurRad="38100" dist="38100" dir="2700000" algn="tl">
                    <a:srgbClr val="000000">
                      <a:alpha val="43137"/>
                    </a:srgbClr>
                  </a:outerShdw>
                </a:effectLst>
              </a:rPr>
              <a:t>carers and care settings </a:t>
            </a:r>
            <a:r>
              <a:rPr lang="en-GB" b="1" dirty="0">
                <a:solidFill>
                  <a:srgbClr val="FFFFFF"/>
                </a:solidFill>
                <a:effectLst>
                  <a:outerShdw blurRad="38100" dist="38100" dir="2700000" algn="tl">
                    <a:srgbClr val="000000">
                      <a:alpha val="43137"/>
                    </a:srgbClr>
                  </a:outerShdw>
                </a:effectLst>
              </a:rPr>
              <a:t>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757238" y="2693987"/>
            <a:ext cx="10658475" cy="3952875"/>
          </a:xfrm>
        </p:spPr>
        <p:txBody>
          <a:bodyPr/>
          <a:lstStyle/>
          <a:p>
            <a:pPr marL="0" indent="0" eaLnBrk="1" hangingPunct="1">
              <a:lnSpc>
                <a:spcPct val="100000"/>
              </a:lnSpc>
              <a:spcBef>
                <a:spcPts val="600"/>
              </a:spcBef>
              <a:buNone/>
            </a:pPr>
            <a:r>
              <a:rPr lang="en-GB" altLang="en-US" sz="3200" dirty="0"/>
              <a:t>1. For </a:t>
            </a:r>
            <a:r>
              <a:rPr lang="en-GB" altLang="en-US" sz="3200" dirty="0">
                <a:solidFill>
                  <a:srgbClr val="FF0000"/>
                </a:solidFill>
              </a:rPr>
              <a:t>TWO care settings </a:t>
            </a:r>
            <a:r>
              <a:rPr lang="en-GB" altLang="en-US" sz="3200" dirty="0"/>
              <a:t>and </a:t>
            </a:r>
            <a:r>
              <a:rPr lang="en-GB" altLang="en-US" sz="3200" dirty="0">
                <a:solidFill>
                  <a:srgbClr val="FF0000"/>
                </a:solidFill>
              </a:rPr>
              <a:t>TWO professionals </a:t>
            </a:r>
            <a:r>
              <a:rPr lang="en-GB" altLang="en-US" sz="3200" dirty="0"/>
              <a:t>a patient with your disorder may encounter, discuss the strengths and weaknesses of each.</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406777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a:t>
            </a:r>
            <a:r>
              <a:rPr lang="en-GB" b="1" dirty="0">
                <a:solidFill>
                  <a:srgbClr val="FF0000"/>
                </a:solidFill>
                <a:effectLst>
                  <a:outerShdw blurRad="38100" dist="38100" dir="2700000" algn="tl">
                    <a:srgbClr val="000000">
                      <a:alpha val="43137"/>
                    </a:srgbClr>
                  </a:outerShdw>
                </a:effectLst>
              </a:rPr>
              <a:t>carers and care settings </a:t>
            </a:r>
            <a:r>
              <a:rPr lang="en-GB" b="1" dirty="0">
                <a:solidFill>
                  <a:srgbClr val="FFFFFF"/>
                </a:solidFill>
                <a:effectLst>
                  <a:outerShdw blurRad="38100" dist="38100" dir="2700000" algn="tl">
                    <a:srgbClr val="000000">
                      <a:alpha val="43137"/>
                    </a:srgbClr>
                  </a:outerShdw>
                </a:effectLst>
              </a:rPr>
              <a:t>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443163"/>
            <a:ext cx="11615738" cy="4203700"/>
          </a:xfrm>
        </p:spPr>
        <p:txBody>
          <a:bodyPr/>
          <a:lstStyle/>
          <a:p>
            <a:pPr marL="0" indent="0" eaLnBrk="1" hangingPunct="1">
              <a:lnSpc>
                <a:spcPct val="100000"/>
              </a:lnSpc>
              <a:spcBef>
                <a:spcPts val="600"/>
              </a:spcBef>
              <a:buNone/>
            </a:pPr>
            <a:r>
              <a:rPr lang="en-GB" altLang="en-US" sz="2700" u="sng" dirty="0"/>
              <a:t>Consider:</a:t>
            </a:r>
          </a:p>
          <a:p>
            <a:pPr marL="0" indent="0" eaLnBrk="1" hangingPunct="1">
              <a:lnSpc>
                <a:spcPct val="100000"/>
              </a:lnSpc>
              <a:spcBef>
                <a:spcPts val="600"/>
              </a:spcBef>
              <a:buNone/>
            </a:pPr>
            <a:r>
              <a:rPr lang="en-GB" altLang="en-US" sz="2700" dirty="0"/>
              <a:t>•	The professional’s expertise and knowledge relative to other professionals involved in that disorder</a:t>
            </a:r>
          </a:p>
          <a:p>
            <a:pPr marL="0" indent="0" eaLnBrk="1" hangingPunct="1">
              <a:lnSpc>
                <a:spcPct val="100000"/>
              </a:lnSpc>
              <a:spcBef>
                <a:spcPts val="600"/>
              </a:spcBef>
              <a:buNone/>
            </a:pPr>
            <a:r>
              <a:rPr lang="en-GB" altLang="en-US" sz="2700" dirty="0"/>
              <a:t>•	How accessible the professional or setting is in terms of time and geography</a:t>
            </a:r>
          </a:p>
          <a:p>
            <a:pPr marL="0" indent="0" eaLnBrk="1" hangingPunct="1">
              <a:lnSpc>
                <a:spcPct val="100000"/>
              </a:lnSpc>
              <a:spcBef>
                <a:spcPts val="600"/>
              </a:spcBef>
              <a:buNone/>
            </a:pPr>
            <a:r>
              <a:rPr lang="en-GB" altLang="en-US" sz="2700" dirty="0"/>
              <a:t>•	What barriers might the patient face when attending this service or appointment with this professional (mobility? mental health?)</a:t>
            </a:r>
          </a:p>
          <a:p>
            <a:pPr marL="0" indent="0" eaLnBrk="1" hangingPunct="1">
              <a:lnSpc>
                <a:spcPct val="100000"/>
              </a:lnSpc>
              <a:spcBef>
                <a:spcPts val="600"/>
              </a:spcBef>
              <a:buNone/>
            </a:pPr>
            <a:r>
              <a:rPr lang="en-GB" altLang="en-US" sz="2700" dirty="0"/>
              <a:t>•	How effective might the professional or setting be in helping the patient?</a:t>
            </a:r>
          </a:p>
          <a:p>
            <a:pPr marL="0" indent="0" eaLnBrk="1" hangingPunct="1">
              <a:lnSpc>
                <a:spcPct val="100000"/>
              </a:lnSpc>
              <a:spcBef>
                <a:spcPts val="600"/>
              </a:spcBef>
              <a:buNone/>
            </a:pPr>
            <a:r>
              <a:rPr lang="en-GB" altLang="en-US" sz="2700" dirty="0"/>
              <a:t>•	How cost effective is the service?</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418601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down)">
                                      <p:cBhvr>
                                        <p:cTn id="32" dur="500"/>
                                        <p:tgtEl>
                                          <p:spTgt spid="276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a:t>
            </a:r>
            <a:r>
              <a:rPr lang="en-GB" b="1" dirty="0">
                <a:solidFill>
                  <a:srgbClr val="FF0000"/>
                </a:solidFill>
                <a:effectLst>
                  <a:outerShdw blurRad="38100" dist="38100" dir="2700000" algn="tl">
                    <a:srgbClr val="000000">
                      <a:alpha val="43137"/>
                    </a:srgbClr>
                  </a:outerShdw>
                </a:effectLst>
              </a:rPr>
              <a:t>carers </a:t>
            </a:r>
            <a:r>
              <a:rPr lang="en-GB" b="1" dirty="0">
                <a:solidFill>
                  <a:srgbClr val="FFFFFF"/>
                </a:solidFill>
                <a:effectLst>
                  <a:outerShdw blurRad="38100" dist="38100" dir="2700000" algn="tl">
                    <a:srgbClr val="000000">
                      <a:alpha val="43137"/>
                    </a:srgbClr>
                  </a:outerShdw>
                </a:effectLst>
              </a:rPr>
              <a:t>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443163"/>
            <a:ext cx="11615738" cy="4203700"/>
          </a:xfrm>
        </p:spPr>
        <p:txBody>
          <a:bodyPr/>
          <a:lstStyle/>
          <a:p>
            <a:pPr marL="0" indent="0" eaLnBrk="1" hangingPunct="1">
              <a:lnSpc>
                <a:spcPct val="100000"/>
              </a:lnSpc>
              <a:spcBef>
                <a:spcPts val="600"/>
              </a:spcBef>
              <a:buNone/>
            </a:pPr>
            <a:r>
              <a:rPr lang="en-GB" altLang="en-US" sz="2700" u="sng" dirty="0"/>
              <a:t>Possible answers may include:</a:t>
            </a:r>
          </a:p>
          <a:p>
            <a:pPr eaLnBrk="1" hangingPunct="1">
              <a:lnSpc>
                <a:spcPct val="100000"/>
              </a:lnSpc>
              <a:spcBef>
                <a:spcPts val="600"/>
              </a:spcBef>
            </a:pPr>
            <a:r>
              <a:rPr lang="en-GB" altLang="en-US" sz="2700" dirty="0"/>
              <a:t>The strengths of a GP are the broad knowledge of all conditions, allowing them to act as a gatekeeper to other services by narrowing down possibilities. </a:t>
            </a:r>
          </a:p>
          <a:p>
            <a:pPr eaLnBrk="1" hangingPunct="1">
              <a:lnSpc>
                <a:spcPct val="100000"/>
              </a:lnSpc>
              <a:spcBef>
                <a:spcPts val="600"/>
              </a:spcBef>
            </a:pPr>
            <a:r>
              <a:rPr lang="en-GB" altLang="en-US" sz="2700" dirty="0"/>
              <a:t>Their weakness if that they do not have the in-depth knowledge of all conditions and are not necessarily up-to-date on the most recent research into specific disorders. </a:t>
            </a:r>
          </a:p>
          <a:p>
            <a:pPr eaLnBrk="1" hangingPunct="1">
              <a:lnSpc>
                <a:spcPct val="100000"/>
              </a:lnSpc>
              <a:spcBef>
                <a:spcPts val="600"/>
              </a:spcBef>
            </a:pPr>
            <a:r>
              <a:rPr lang="en-GB" altLang="en-US" sz="2700" dirty="0"/>
              <a:t>They do however develop good trusting relationships with patients and their families, supporting them throughout their lives and possibly a range of different conditions.</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190823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a:t>
            </a:r>
            <a:r>
              <a:rPr lang="en-GB" b="1" dirty="0">
                <a:solidFill>
                  <a:srgbClr val="FF0000"/>
                </a:solidFill>
                <a:effectLst>
                  <a:outerShdw blurRad="38100" dist="38100" dir="2700000" algn="tl">
                    <a:srgbClr val="000000">
                      <a:alpha val="43137"/>
                    </a:srgbClr>
                  </a:outerShdw>
                </a:effectLst>
              </a:rPr>
              <a:t>carers </a:t>
            </a:r>
            <a:r>
              <a:rPr lang="en-GB" b="1" dirty="0">
                <a:solidFill>
                  <a:srgbClr val="FFFFFF"/>
                </a:solidFill>
                <a:effectLst>
                  <a:outerShdw blurRad="38100" dist="38100" dir="2700000" algn="tl">
                    <a:srgbClr val="000000">
                      <a:alpha val="43137"/>
                    </a:srgbClr>
                  </a:outerShdw>
                </a:effectLst>
              </a:rPr>
              <a:t>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342900" y="2693987"/>
            <a:ext cx="11615738" cy="3952875"/>
          </a:xfrm>
        </p:spPr>
        <p:txBody>
          <a:bodyPr/>
          <a:lstStyle/>
          <a:p>
            <a:pPr marL="0" indent="0" eaLnBrk="1" hangingPunct="1">
              <a:lnSpc>
                <a:spcPct val="100000"/>
              </a:lnSpc>
              <a:spcBef>
                <a:spcPts val="600"/>
              </a:spcBef>
              <a:buNone/>
            </a:pPr>
            <a:r>
              <a:rPr lang="en-GB" altLang="en-US" u="sng" dirty="0"/>
              <a:t>Possible answers may include:</a:t>
            </a:r>
          </a:p>
          <a:p>
            <a:pPr eaLnBrk="1" hangingPunct="1">
              <a:lnSpc>
                <a:spcPct val="100000"/>
              </a:lnSpc>
              <a:spcBef>
                <a:spcPts val="600"/>
              </a:spcBef>
            </a:pPr>
            <a:r>
              <a:rPr lang="en-GB" altLang="en-US" dirty="0"/>
              <a:t>A consultant on the other hand, has specialist knowledge of their particular area and is expected to be up-to-date on recent research and how it impacts diagnoses and treatment of that disorder. </a:t>
            </a:r>
          </a:p>
          <a:p>
            <a:pPr eaLnBrk="1" hangingPunct="1">
              <a:lnSpc>
                <a:spcPct val="100000"/>
              </a:lnSpc>
              <a:spcBef>
                <a:spcPts val="600"/>
              </a:spcBef>
            </a:pPr>
            <a:r>
              <a:rPr lang="en-GB" altLang="en-US" dirty="0"/>
              <a:t>However, there are relatively few of them available and they have limitations in cases involving other disorders.</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52945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M3 part: Assess the </a:t>
            </a:r>
            <a:r>
              <a:rPr lang="en-GB" b="1" dirty="0">
                <a:solidFill>
                  <a:srgbClr val="FF0000"/>
                </a:solidFill>
                <a:effectLst>
                  <a:outerShdw blurRad="38100" dist="38100" dir="2700000" algn="tl">
                    <a:srgbClr val="000000">
                      <a:alpha val="43137"/>
                    </a:srgbClr>
                  </a:outerShdw>
                </a:effectLst>
              </a:rPr>
              <a:t>care settings </a:t>
            </a:r>
            <a:r>
              <a:rPr lang="en-GB" b="1" dirty="0">
                <a:solidFill>
                  <a:srgbClr val="FFFFFF"/>
                </a:solidFill>
                <a:effectLst>
                  <a:outerShdw blurRad="38100" dist="38100" dir="2700000" algn="tl">
                    <a:srgbClr val="000000">
                      <a:alpha val="43137"/>
                    </a:srgbClr>
                  </a:outerShdw>
                </a:effectLst>
              </a:rPr>
              <a:t>LOCALLY for service users with different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288131" y="2536825"/>
            <a:ext cx="11615738" cy="3952875"/>
          </a:xfrm>
        </p:spPr>
        <p:txBody>
          <a:bodyPr/>
          <a:lstStyle/>
          <a:p>
            <a:pPr marL="0" indent="0" eaLnBrk="1" hangingPunct="1">
              <a:lnSpc>
                <a:spcPct val="100000"/>
              </a:lnSpc>
              <a:spcBef>
                <a:spcPts val="600"/>
              </a:spcBef>
              <a:buNone/>
            </a:pPr>
            <a:r>
              <a:rPr lang="en-GB" altLang="en-US" u="sng" dirty="0"/>
              <a:t>Possible answers may include:</a:t>
            </a:r>
          </a:p>
          <a:p>
            <a:pPr eaLnBrk="1" hangingPunct="1">
              <a:lnSpc>
                <a:spcPct val="100000"/>
              </a:lnSpc>
              <a:spcBef>
                <a:spcPts val="600"/>
              </a:spcBef>
            </a:pPr>
            <a:r>
              <a:rPr lang="en-GB" altLang="en-US" dirty="0"/>
              <a:t>A </a:t>
            </a:r>
            <a:r>
              <a:rPr lang="en-GB" altLang="en-US" b="1" dirty="0"/>
              <a:t>community outpatient clinic </a:t>
            </a:r>
            <a:r>
              <a:rPr lang="en-GB" altLang="en-US" dirty="0"/>
              <a:t>is more accessible than a </a:t>
            </a:r>
            <a:r>
              <a:rPr lang="en-GB" altLang="en-US" b="1" dirty="0"/>
              <a:t>hospital-based clinic;</a:t>
            </a:r>
            <a:r>
              <a:rPr lang="en-GB" altLang="en-US" dirty="0"/>
              <a:t> more patients might be able to attend the clinic run by a consultant or specialist nurse in their local GP surgery than the one at the hospital, which may be a distance away for many.</a:t>
            </a:r>
          </a:p>
          <a:p>
            <a:pPr eaLnBrk="1" hangingPunct="1">
              <a:lnSpc>
                <a:spcPct val="100000"/>
              </a:lnSpc>
              <a:spcBef>
                <a:spcPts val="600"/>
              </a:spcBef>
            </a:pPr>
            <a:r>
              <a:rPr lang="en-GB" altLang="en-US" dirty="0"/>
              <a:t>However, the logistics of setting up such a service (co-ordinating all the staff, especially consultants) might be more problematic and the GP surgery will not have direct access to some services such as laboratories and radiology equipment as the hospital.</a:t>
            </a:r>
          </a:p>
          <a:p>
            <a:pPr marL="514350" indent="-514350" eaLnBrk="1" hangingPunct="1">
              <a:lnSpc>
                <a:spcPct val="100000"/>
              </a:lnSpc>
              <a:spcBef>
                <a:spcPts val="600"/>
              </a:spcBef>
              <a:buAutoNum type="arabicPeriod"/>
            </a:pPr>
            <a:endParaRPr lang="en-GB" altLang="en-US" sz="3200" b="1" dirty="0"/>
          </a:p>
        </p:txBody>
      </p:sp>
    </p:spTree>
    <p:extLst>
      <p:ext uri="{BB962C8B-B14F-4D97-AF65-F5344CB8AC3E}">
        <p14:creationId xmlns:p14="http://schemas.microsoft.com/office/powerpoint/2010/main" val="128792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Treatments LA C Assessment Criteria</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r>
              <a:rPr lang="en-GB" b="1" dirty="0"/>
              <a:t>P3: </a:t>
            </a:r>
            <a:r>
              <a:rPr lang="en-GB" dirty="0"/>
              <a:t>Explain the treatments and support available LOCALLY for service users with different physiological disorders</a:t>
            </a:r>
          </a:p>
          <a:p>
            <a:r>
              <a:rPr lang="en-GB" b="1" dirty="0"/>
              <a:t>P4: </a:t>
            </a:r>
            <a:r>
              <a:rPr lang="en-GB" dirty="0"/>
              <a:t>Compare the types of carers and care settings LOCALLY for service users with different physiological disorders.</a:t>
            </a:r>
          </a:p>
          <a:p>
            <a:r>
              <a:rPr lang="en-GB" b="1" dirty="0"/>
              <a:t>M3: </a:t>
            </a:r>
            <a:r>
              <a:rPr lang="en-GB" dirty="0"/>
              <a:t>Assess the provision of treatment, support and types of care LOCALLY for service users with different physiological disorders.</a:t>
            </a:r>
          </a:p>
          <a:p>
            <a:pPr eaLnBrk="1" hangingPunct="1">
              <a:lnSpc>
                <a:spcPct val="110000"/>
              </a:lnSpc>
            </a:pPr>
            <a:r>
              <a:rPr lang="en-GB" altLang="en-US" b="1" dirty="0"/>
              <a:t>D2 (part) </a:t>
            </a:r>
            <a:r>
              <a:rPr lang="en-GB" altLang="en-US" dirty="0"/>
              <a:t>Justify the potential benefits of different investigations and treatment options for service users diagnosed with physiological disorders.</a:t>
            </a:r>
          </a:p>
        </p:txBody>
      </p:sp>
      <p:sp>
        <p:nvSpPr>
          <p:cNvPr id="3" name="TextBox 2">
            <a:extLst>
              <a:ext uri="{FF2B5EF4-FFF2-40B4-BE49-F238E27FC236}">
                <a16:creationId xmlns:a16="http://schemas.microsoft.com/office/drawing/2014/main" id="{847CFCD1-B9F0-4F95-8A89-BFB354FCA147}"/>
              </a:ext>
            </a:extLst>
          </p:cNvPr>
          <p:cNvSpPr txBox="1"/>
          <p:nvPr/>
        </p:nvSpPr>
        <p:spPr>
          <a:xfrm>
            <a:off x="2574131" y="2576513"/>
            <a:ext cx="7043737" cy="3970318"/>
          </a:xfrm>
          <a:prstGeom prst="rect">
            <a:avLst/>
          </a:prstGeom>
          <a:solidFill>
            <a:schemeClr val="bg1"/>
          </a:solidFill>
          <a:ln>
            <a:solidFill>
              <a:schemeClr val="tx2"/>
            </a:solidFill>
          </a:ln>
        </p:spPr>
        <p:txBody>
          <a:bodyPr wrap="square" rtlCol="0">
            <a:spAutoFit/>
          </a:bodyPr>
          <a:lstStyle/>
          <a:p>
            <a:pPr algn="ctr"/>
            <a:r>
              <a:rPr lang="en-GB" sz="3600" b="1" dirty="0">
                <a:solidFill>
                  <a:srgbClr val="FF0000"/>
                </a:solidFill>
              </a:rPr>
              <a:t>1. Treatments and services</a:t>
            </a:r>
          </a:p>
          <a:p>
            <a:pPr algn="ctr"/>
            <a:endParaRPr lang="en-GB" sz="3600" b="1" dirty="0">
              <a:solidFill>
                <a:srgbClr val="FF0000"/>
              </a:solidFill>
            </a:endParaRPr>
          </a:p>
          <a:p>
            <a:pPr algn="ctr"/>
            <a:r>
              <a:rPr lang="en-GB" sz="3600" b="1" dirty="0">
                <a:solidFill>
                  <a:srgbClr val="FF0000"/>
                </a:solidFill>
              </a:rPr>
              <a:t>2. Types of care – carers and settings</a:t>
            </a:r>
          </a:p>
          <a:p>
            <a:pPr algn="ctr"/>
            <a:endParaRPr lang="en-GB" sz="3600" b="1" dirty="0">
              <a:solidFill>
                <a:srgbClr val="FF0000"/>
              </a:solidFill>
            </a:endParaRPr>
          </a:p>
          <a:p>
            <a:pPr algn="ctr"/>
            <a:r>
              <a:rPr lang="en-GB" sz="3600" b="1" dirty="0">
                <a:solidFill>
                  <a:srgbClr val="FF0000"/>
                </a:solidFill>
              </a:rPr>
              <a:t>Do one disorder right through…</a:t>
            </a:r>
          </a:p>
          <a:p>
            <a:pPr algn="ctr"/>
            <a:endParaRPr lang="en-GB" sz="3600" dirty="0"/>
          </a:p>
        </p:txBody>
      </p:sp>
    </p:spTree>
    <p:extLst>
      <p:ext uri="{BB962C8B-B14F-4D97-AF65-F5344CB8AC3E}">
        <p14:creationId xmlns:p14="http://schemas.microsoft.com/office/powerpoint/2010/main" val="403707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42963" y="827088"/>
            <a:ext cx="10504487"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D2 (part)</a:t>
            </a:r>
            <a:r>
              <a:rPr lang="en-GB" b="1" dirty="0">
                <a:solidFill>
                  <a:srgbClr val="FF0000"/>
                </a:solidFill>
                <a:effectLst>
                  <a:outerShdw blurRad="38100" dist="38100" dir="2700000" algn="tl">
                    <a:srgbClr val="000000">
                      <a:alpha val="43137"/>
                    </a:srgbClr>
                  </a:outerShdw>
                </a:effectLst>
              </a:rPr>
              <a:t> Justify </a:t>
            </a:r>
            <a:r>
              <a:rPr lang="en-GB" b="1" dirty="0">
                <a:solidFill>
                  <a:srgbClr val="FFFFFF"/>
                </a:solidFill>
                <a:effectLst>
                  <a:outerShdw blurRad="38100" dist="38100" dir="2700000" algn="tl">
                    <a:srgbClr val="000000">
                      <a:alpha val="43137"/>
                    </a:srgbClr>
                  </a:outerShdw>
                </a:effectLst>
              </a:rPr>
              <a:t>the potential benefits of </a:t>
            </a:r>
            <a:r>
              <a:rPr lang="en-GB" b="1" dirty="0">
                <a:solidFill>
                  <a:srgbClr val="FF0000"/>
                </a:solidFill>
                <a:effectLst>
                  <a:outerShdw blurRad="38100" dist="38100" dir="2700000" algn="tl">
                    <a:srgbClr val="000000">
                      <a:alpha val="43137"/>
                    </a:srgbClr>
                  </a:outerShdw>
                </a:effectLst>
              </a:rPr>
              <a:t>different carers and care settings </a:t>
            </a:r>
            <a:r>
              <a:rPr lang="en-GB" b="1" dirty="0">
                <a:solidFill>
                  <a:srgbClr val="FFFFFF"/>
                </a:solidFill>
                <a:effectLst>
                  <a:outerShdw blurRad="38100" dist="38100" dir="2700000" algn="tl">
                    <a:srgbClr val="000000">
                      <a:alpha val="43137"/>
                    </a:srgbClr>
                  </a:outerShdw>
                </a:effectLst>
              </a:rPr>
              <a:t>for service users diagnosed with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842962" y="2693987"/>
            <a:ext cx="10504487" cy="3952875"/>
          </a:xfrm>
        </p:spPr>
        <p:txBody>
          <a:bodyPr/>
          <a:lstStyle/>
          <a:p>
            <a:pPr marL="0" indent="0" eaLnBrk="1" hangingPunct="1">
              <a:lnSpc>
                <a:spcPct val="100000"/>
              </a:lnSpc>
              <a:spcBef>
                <a:spcPts val="600"/>
              </a:spcBef>
              <a:buNone/>
            </a:pPr>
            <a:r>
              <a:rPr lang="en-GB" altLang="en-US" sz="3200" dirty="0"/>
              <a:t>1. Finally, which care setting and professional are most beneficial to the patient? Give clear reasons for your answer. Link this back to the Merit section.</a:t>
            </a:r>
          </a:p>
          <a:p>
            <a:pPr marL="0" indent="0" eaLnBrk="1" hangingPunct="1">
              <a:lnSpc>
                <a:spcPct val="100000"/>
              </a:lnSpc>
              <a:spcBef>
                <a:spcPts val="600"/>
              </a:spcBef>
              <a:buNone/>
            </a:pPr>
            <a:r>
              <a:rPr lang="en-GB" altLang="en-US" sz="3200" dirty="0"/>
              <a:t>2. Can you provide evidence (quotes from experts or data) to back up what you have said?</a:t>
            </a:r>
          </a:p>
        </p:txBody>
      </p:sp>
    </p:spTree>
    <p:extLst>
      <p:ext uri="{BB962C8B-B14F-4D97-AF65-F5344CB8AC3E}">
        <p14:creationId xmlns:p14="http://schemas.microsoft.com/office/powerpoint/2010/main" val="8975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842963" y="827088"/>
            <a:ext cx="10504487" cy="1325562"/>
          </a:xfrm>
        </p:spPr>
        <p:txBody>
          <a:bodyPr rtlCol="0">
            <a:normAutofit fontScale="90000"/>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D2 (part)</a:t>
            </a:r>
            <a:r>
              <a:rPr lang="en-GB" b="1" dirty="0">
                <a:solidFill>
                  <a:srgbClr val="FF0000"/>
                </a:solidFill>
                <a:effectLst>
                  <a:outerShdw blurRad="38100" dist="38100" dir="2700000" algn="tl">
                    <a:srgbClr val="000000">
                      <a:alpha val="43137"/>
                    </a:srgbClr>
                  </a:outerShdw>
                </a:effectLst>
              </a:rPr>
              <a:t> Justify </a:t>
            </a:r>
            <a:r>
              <a:rPr lang="en-GB" b="1" dirty="0">
                <a:solidFill>
                  <a:srgbClr val="FFFFFF"/>
                </a:solidFill>
                <a:effectLst>
                  <a:outerShdw blurRad="38100" dist="38100" dir="2700000" algn="tl">
                    <a:srgbClr val="000000">
                      <a:alpha val="43137"/>
                    </a:srgbClr>
                  </a:outerShdw>
                </a:effectLst>
              </a:rPr>
              <a:t>the potential benefits of </a:t>
            </a:r>
            <a:r>
              <a:rPr lang="en-GB" b="1" dirty="0">
                <a:solidFill>
                  <a:srgbClr val="FF0000"/>
                </a:solidFill>
                <a:effectLst>
                  <a:outerShdw blurRad="38100" dist="38100" dir="2700000" algn="tl">
                    <a:srgbClr val="000000">
                      <a:alpha val="43137"/>
                    </a:srgbClr>
                  </a:outerShdw>
                </a:effectLst>
              </a:rPr>
              <a:t>different carers and care settings </a:t>
            </a:r>
            <a:r>
              <a:rPr lang="en-GB" b="1" dirty="0">
                <a:solidFill>
                  <a:srgbClr val="FFFFFF"/>
                </a:solidFill>
                <a:effectLst>
                  <a:outerShdw blurRad="38100" dist="38100" dir="2700000" algn="tl">
                    <a:srgbClr val="000000">
                      <a:alpha val="43137"/>
                    </a:srgbClr>
                  </a:outerShdw>
                </a:effectLst>
              </a:rPr>
              <a:t>for service users diagnosed with physiological disorders.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714375" y="2693988"/>
            <a:ext cx="10901363" cy="3952875"/>
          </a:xfrm>
        </p:spPr>
        <p:txBody>
          <a:bodyPr/>
          <a:lstStyle/>
          <a:p>
            <a:pPr marL="0" indent="0" eaLnBrk="1" hangingPunct="1">
              <a:lnSpc>
                <a:spcPct val="100000"/>
              </a:lnSpc>
              <a:spcBef>
                <a:spcPts val="600"/>
              </a:spcBef>
              <a:buNone/>
            </a:pPr>
            <a:r>
              <a:rPr lang="en-GB" altLang="en-US" sz="3200" u="sng" dirty="0"/>
              <a:t>Possible answers may include:</a:t>
            </a:r>
          </a:p>
          <a:p>
            <a:pPr marL="0" indent="0" eaLnBrk="1" hangingPunct="1">
              <a:lnSpc>
                <a:spcPct val="100000"/>
              </a:lnSpc>
              <a:spcBef>
                <a:spcPts val="600"/>
              </a:spcBef>
              <a:buNone/>
            </a:pPr>
            <a:r>
              <a:rPr lang="en-GB" altLang="en-US" sz="3200" dirty="0"/>
              <a:t>A recent study (Jones et al, 2018) has shown that patients are more likely to attend a service based in a community GP surgery or pharmacy than a hospital. The article states that the most common reason given by patients was inability to access public transport to and from the hospital. A service user with mobility problems is more likely to find a community service more accessible.</a:t>
            </a:r>
          </a:p>
        </p:txBody>
      </p:sp>
    </p:spTree>
    <p:extLst>
      <p:ext uri="{BB962C8B-B14F-4D97-AF65-F5344CB8AC3E}">
        <p14:creationId xmlns:p14="http://schemas.microsoft.com/office/powerpoint/2010/main" val="18138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4819" name="Picture 16">
            <a:extLst>
              <a:ext uri="{FF2B5EF4-FFF2-40B4-BE49-F238E27FC236}">
                <a16:creationId xmlns:a16="http://schemas.microsoft.com/office/drawing/2014/main" id="{7704F37C-B72B-45AB-B2CE-0354342C4C1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fontAlgn="auto">
              <a:spcAft>
                <a:spcPts val="0"/>
              </a:spcAft>
              <a:defRPr/>
            </a:pPr>
            <a:r>
              <a:rPr lang="en-GB" b="1" dirty="0">
                <a:solidFill>
                  <a:srgbClr val="FFFFFF"/>
                </a:solidFill>
                <a:effectLst>
                  <a:outerShdw blurRad="38100" dist="38100" dir="2700000" algn="tl">
                    <a:srgbClr val="000000">
                      <a:alpha val="43137"/>
                    </a:srgbClr>
                  </a:outerShdw>
                </a:effectLst>
              </a:rPr>
              <a:t>Assignment time!</a:t>
            </a:r>
          </a:p>
        </p:txBody>
      </p:sp>
      <p:sp>
        <p:nvSpPr>
          <p:cNvPr id="3" name="Content Placeholder 2">
            <a:extLst>
              <a:ext uri="{FF2B5EF4-FFF2-40B4-BE49-F238E27FC236}">
                <a16:creationId xmlns:a16="http://schemas.microsoft.com/office/drawing/2014/main" id="{A87F3C78-42FB-4DDF-8FC3-943CCB34FE4D}"/>
              </a:ext>
            </a:extLst>
          </p:cNvPr>
          <p:cNvSpPr>
            <a:spLocks noGrp="1"/>
          </p:cNvSpPr>
          <p:nvPr>
            <p:ph idx="1"/>
          </p:nvPr>
        </p:nvSpPr>
        <p:spPr>
          <a:xfrm>
            <a:off x="649288" y="2693988"/>
            <a:ext cx="10801350" cy="3892550"/>
          </a:xfrm>
        </p:spPr>
        <p:txBody>
          <a:bodyPr rtlCol="0">
            <a:normAutofit/>
          </a:bodyPr>
          <a:lstStyle/>
          <a:p>
            <a:pPr marL="0" indent="0" fontAlgn="auto">
              <a:spcAft>
                <a:spcPts val="0"/>
              </a:spcAft>
              <a:buFont typeface="Arial" panose="020B0604020202020204" pitchFamily="34" charset="0"/>
              <a:buNone/>
              <a:defRPr/>
            </a:pPr>
            <a:r>
              <a:rPr lang="en-GB" sz="3600" b="1" dirty="0"/>
              <a:t>Type up your work for M3 part and D2 part (will now be complete):</a:t>
            </a:r>
          </a:p>
          <a:p>
            <a:pPr marL="742950" indent="-742950" fontAlgn="auto">
              <a:spcAft>
                <a:spcPts val="0"/>
              </a:spcAft>
              <a:buFont typeface="+mj-lt"/>
              <a:buAutoNum type="arabicPeriod"/>
              <a:defRPr/>
            </a:pPr>
            <a:r>
              <a:rPr lang="en-GB" sz="3600" dirty="0"/>
              <a:t>Use all the notes and discussions you have had</a:t>
            </a:r>
          </a:p>
          <a:p>
            <a:pPr marL="742950" indent="-742950" fontAlgn="auto">
              <a:spcAft>
                <a:spcPts val="0"/>
              </a:spcAft>
              <a:buFont typeface="+mj-lt"/>
              <a:buAutoNum type="arabicPeriod"/>
              <a:defRPr/>
            </a:pPr>
            <a:r>
              <a:rPr lang="en-GB" sz="3600" dirty="0"/>
              <a:t>Keep your running Bibliography</a:t>
            </a:r>
          </a:p>
          <a:p>
            <a:pPr fontAlgn="auto">
              <a:spcAft>
                <a:spcPts val="0"/>
              </a:spcAft>
              <a:defRPr/>
            </a:pPr>
            <a:endParaRPr lang="en-GB" sz="3600" dirty="0"/>
          </a:p>
          <a:p>
            <a:pPr fontAlgn="auto">
              <a:spcAft>
                <a:spcPts val="0"/>
              </a:spcAft>
              <a:defRPr/>
            </a:pPr>
            <a:endParaRPr lang="en-GB" sz="3600" dirty="0"/>
          </a:p>
        </p:txBody>
      </p:sp>
    </p:spTree>
    <p:extLst>
      <p:ext uri="{BB962C8B-B14F-4D97-AF65-F5344CB8AC3E}">
        <p14:creationId xmlns:p14="http://schemas.microsoft.com/office/powerpoint/2010/main" val="356800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Treatments Learning Aim C </a:t>
            </a:r>
            <a:r>
              <a:rPr lang="en-GB" b="1" dirty="0">
                <a:solidFill>
                  <a:srgbClr val="FF0000"/>
                </a:solidFill>
                <a:effectLst>
                  <a:outerShdw blurRad="38100" dist="38100" dir="2700000" algn="tl">
                    <a:srgbClr val="000000">
                      <a:alpha val="43137"/>
                    </a:srgbClr>
                  </a:outerShdw>
                </a:effectLst>
              </a:rPr>
              <a:t>Overall Conclusion</a:t>
            </a:r>
            <a:r>
              <a:rPr lang="en-GB" b="1" dirty="0">
                <a:solidFill>
                  <a:srgbClr val="FFFFFF"/>
                </a:solidFill>
                <a:effectLst>
                  <a:outerShdw blurRad="38100" dist="38100" dir="2700000" algn="tl">
                    <a:srgbClr val="000000">
                      <a:alpha val="43137"/>
                    </a:srgbClr>
                  </a:outerShdw>
                </a:effectLst>
              </a:rPr>
              <a:t> Disorder 1</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10000"/>
              </a:lnSpc>
              <a:buFont typeface="Arial" panose="020B0604020202020204" pitchFamily="34" charset="0"/>
              <a:buNone/>
            </a:pPr>
            <a:r>
              <a:rPr lang="en-GB" altLang="en-US" sz="3200" u="sng" dirty="0"/>
              <a:t>Overall conclusion:</a:t>
            </a:r>
          </a:p>
          <a:p>
            <a:pPr eaLnBrk="1" hangingPunct="1">
              <a:lnSpc>
                <a:spcPct val="110000"/>
              </a:lnSpc>
            </a:pPr>
            <a:r>
              <a:rPr lang="en-GB" altLang="en-US" sz="3200" i="1" dirty="0"/>
              <a:t>Draw all three D2 parts together:</a:t>
            </a:r>
          </a:p>
          <a:p>
            <a:pPr eaLnBrk="1" hangingPunct="1">
              <a:lnSpc>
                <a:spcPct val="110000"/>
              </a:lnSpc>
            </a:pPr>
            <a:r>
              <a:rPr lang="en-GB" altLang="en-US" sz="3200" dirty="0"/>
              <a:t>“In summary, the investigation, treatment, support, care professional and care setting which would be most beneficial to a service user with ______________ are…”</a:t>
            </a:r>
          </a:p>
          <a:p>
            <a:pPr eaLnBrk="1" hangingPunct="1">
              <a:lnSpc>
                <a:spcPct val="110000"/>
              </a:lnSpc>
            </a:pPr>
            <a:endParaRPr lang="en-GB" altLang="en-US" sz="3200" dirty="0"/>
          </a:p>
        </p:txBody>
      </p:sp>
    </p:spTree>
    <p:extLst>
      <p:ext uri="{BB962C8B-B14F-4D97-AF65-F5344CB8AC3E}">
        <p14:creationId xmlns:p14="http://schemas.microsoft.com/office/powerpoint/2010/main" val="27094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476250" y="0"/>
            <a:ext cx="109093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11" name="Picture 31">
            <a:extLst>
              <a:ext uri="{FF2B5EF4-FFF2-40B4-BE49-F238E27FC236}">
                <a16:creationId xmlns:a16="http://schemas.microsoft.com/office/drawing/2014/main" id="{74FA5F16-1E63-4DD4-A72B-1D2F9832820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75F3534-80C1-481E-AECB-46B70BAFB24F}"/>
              </a:ext>
            </a:extLst>
          </p:cNvPr>
          <p:cNvSpPr>
            <a:spLocks noGrp="1"/>
          </p:cNvSpPr>
          <p:nvPr>
            <p:ph type="ctrTitle"/>
          </p:nvPr>
        </p:nvSpPr>
        <p:spPr>
          <a:xfrm>
            <a:off x="3044825" y="2043113"/>
            <a:ext cx="6105525" cy="2032000"/>
          </a:xfrm>
        </p:spPr>
        <p:txBody>
          <a:bodyPr rtlCol="0">
            <a:normAutofit/>
          </a:bodyPr>
          <a:lstStyle/>
          <a:p>
            <a:pPr eaLnBrk="1" fontAlgn="auto" hangingPunct="1">
              <a:spcAft>
                <a:spcPts val="0"/>
              </a:spcAft>
              <a:defRPr/>
            </a:pPr>
            <a:r>
              <a:rPr lang="en-GB" b="1" dirty="0">
                <a:solidFill>
                  <a:srgbClr val="FF0000"/>
                </a:solidFill>
                <a:effectLst>
                  <a:outerShdw blurRad="38100" dist="38100" dir="2700000" algn="tl">
                    <a:srgbClr val="000000">
                      <a:alpha val="43137"/>
                    </a:srgbClr>
                  </a:outerShdw>
                </a:effectLst>
              </a:rPr>
              <a:t>Now repeat for Disorder 2!</a:t>
            </a:r>
          </a:p>
        </p:txBody>
      </p:sp>
      <p:sp>
        <p:nvSpPr>
          <p:cNvPr id="3" name="Subtitle 2">
            <a:extLst>
              <a:ext uri="{FF2B5EF4-FFF2-40B4-BE49-F238E27FC236}">
                <a16:creationId xmlns:a16="http://schemas.microsoft.com/office/drawing/2014/main" id="{B5450746-A014-415B-B912-C7515F062DD4}"/>
              </a:ext>
            </a:extLst>
          </p:cNvPr>
          <p:cNvSpPr>
            <a:spLocks noGrp="1"/>
          </p:cNvSpPr>
          <p:nvPr>
            <p:ph type="subTitle" idx="1"/>
          </p:nvPr>
        </p:nvSpPr>
        <p:spPr>
          <a:xfrm>
            <a:off x="3044825" y="4121151"/>
            <a:ext cx="6108700" cy="681037"/>
          </a:xfrm>
        </p:spPr>
        <p:txBody>
          <a:bodyPr rtlCol="0">
            <a:normAutofit fontScale="92500" lnSpcReduction="20000"/>
          </a:bodyPr>
          <a:lstStyle/>
          <a:p>
            <a:pPr eaLnBrk="1" fontAlgn="auto" hangingPunct="1">
              <a:spcAft>
                <a:spcPts val="0"/>
              </a:spcAft>
              <a:defRPr/>
            </a:pPr>
            <a:r>
              <a:rPr lang="en-GB" sz="2800" b="1" dirty="0">
                <a:solidFill>
                  <a:srgbClr val="FFFFFF"/>
                </a:solidFill>
                <a:effectLst>
                  <a:outerShdw blurRad="38100" dist="38100" dir="2700000" algn="tl">
                    <a:srgbClr val="000000">
                      <a:alpha val="43137"/>
                    </a:srgbClr>
                  </a:outerShdw>
                </a:effectLst>
              </a:rPr>
              <a:t>Unit 14 Physiological disorders and their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P3: Explain the </a:t>
            </a:r>
            <a:r>
              <a:rPr lang="en-GB" b="1" dirty="0">
                <a:solidFill>
                  <a:srgbClr val="FF0000"/>
                </a:solidFill>
                <a:effectLst>
                  <a:outerShdw blurRad="38100" dist="38100" dir="2700000" algn="tl">
                    <a:srgbClr val="000000">
                      <a:alpha val="43137"/>
                    </a:srgbClr>
                  </a:outerShdw>
                </a:effectLst>
              </a:rPr>
              <a:t>treatments and support </a:t>
            </a:r>
            <a:r>
              <a:rPr lang="en-GB" b="1" dirty="0">
                <a:solidFill>
                  <a:srgbClr val="FFFFFF"/>
                </a:solidFill>
                <a:effectLst>
                  <a:outerShdw blurRad="38100" dist="38100" dir="2700000" algn="tl">
                    <a:srgbClr val="000000">
                      <a:alpha val="43137"/>
                    </a:srgbClr>
                  </a:outerShdw>
                </a:effectLst>
              </a:rPr>
              <a:t>available LOCALLY </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00000"/>
              </a:lnSpc>
              <a:spcBef>
                <a:spcPts val="600"/>
              </a:spcBef>
              <a:buNone/>
            </a:pPr>
            <a:r>
              <a:rPr lang="en-GB" altLang="en-US" dirty="0"/>
              <a:t>1. What </a:t>
            </a:r>
            <a:r>
              <a:rPr lang="en-GB" altLang="en-US" dirty="0">
                <a:solidFill>
                  <a:srgbClr val="FF0000"/>
                </a:solidFill>
              </a:rPr>
              <a:t>treatments</a:t>
            </a:r>
            <a:r>
              <a:rPr lang="en-GB" altLang="en-US" dirty="0"/>
              <a:t> are available for this disorder?</a:t>
            </a:r>
          </a:p>
          <a:p>
            <a:pPr marL="0" indent="0" eaLnBrk="1" hangingPunct="1">
              <a:lnSpc>
                <a:spcPct val="100000"/>
              </a:lnSpc>
              <a:spcBef>
                <a:spcPts val="600"/>
              </a:spcBef>
              <a:buNone/>
            </a:pPr>
            <a:r>
              <a:rPr lang="en-GB" altLang="en-US" dirty="0"/>
              <a:t>•	Medication</a:t>
            </a:r>
          </a:p>
          <a:p>
            <a:pPr marL="0" indent="0" eaLnBrk="1" hangingPunct="1">
              <a:lnSpc>
                <a:spcPct val="100000"/>
              </a:lnSpc>
              <a:spcBef>
                <a:spcPts val="600"/>
              </a:spcBef>
              <a:buNone/>
            </a:pPr>
            <a:r>
              <a:rPr lang="en-GB" altLang="en-US" dirty="0"/>
              <a:t>•	Surgery</a:t>
            </a:r>
          </a:p>
          <a:p>
            <a:pPr marL="0" indent="0" eaLnBrk="1" hangingPunct="1">
              <a:lnSpc>
                <a:spcPct val="100000"/>
              </a:lnSpc>
              <a:spcBef>
                <a:spcPts val="600"/>
              </a:spcBef>
              <a:buNone/>
            </a:pPr>
            <a:r>
              <a:rPr lang="en-GB" altLang="en-US" dirty="0"/>
              <a:t>•	Rehabilitation programmes</a:t>
            </a:r>
          </a:p>
          <a:p>
            <a:pPr marL="0" indent="0" eaLnBrk="1" hangingPunct="1">
              <a:lnSpc>
                <a:spcPct val="100000"/>
              </a:lnSpc>
              <a:spcBef>
                <a:spcPts val="600"/>
              </a:spcBef>
              <a:buNone/>
            </a:pPr>
            <a:r>
              <a:rPr lang="en-GB" altLang="en-US" dirty="0"/>
              <a:t>•	Complementary medicines and therapies</a:t>
            </a:r>
          </a:p>
          <a:p>
            <a:pPr marL="0" indent="0" eaLnBrk="1" hangingPunct="1">
              <a:lnSpc>
                <a:spcPct val="100000"/>
              </a:lnSpc>
              <a:spcBef>
                <a:spcPts val="600"/>
              </a:spcBef>
              <a:buNone/>
            </a:pPr>
            <a:r>
              <a:rPr lang="en-GB" altLang="en-US" dirty="0"/>
              <a:t>•	Lifestyle changes</a:t>
            </a:r>
          </a:p>
          <a:p>
            <a:pPr marL="0" indent="0" eaLnBrk="1" hangingPunct="1">
              <a:lnSpc>
                <a:spcPct val="100000"/>
              </a:lnSpc>
              <a:spcBef>
                <a:spcPts val="600"/>
              </a:spcBef>
              <a:buNone/>
            </a:pPr>
            <a:r>
              <a:rPr lang="en-GB" altLang="en-US" dirty="0"/>
              <a:t>2. Which </a:t>
            </a:r>
            <a:r>
              <a:rPr lang="en-GB" altLang="en-US" dirty="0">
                <a:solidFill>
                  <a:srgbClr val="FF0000"/>
                </a:solidFill>
              </a:rPr>
              <a:t>treatments</a:t>
            </a:r>
            <a:r>
              <a:rPr lang="en-GB" altLang="en-US" dirty="0"/>
              <a:t> are used for more severe forms of this disorder?</a:t>
            </a:r>
          </a:p>
          <a:p>
            <a:pPr marL="0" indent="0" eaLnBrk="1" hangingPunct="1">
              <a:lnSpc>
                <a:spcPct val="100000"/>
              </a:lnSpc>
              <a:spcBef>
                <a:spcPts val="600"/>
              </a:spcBef>
              <a:buNone/>
            </a:pPr>
            <a:r>
              <a:rPr lang="en-GB" altLang="en-US" dirty="0"/>
              <a:t>3. In which setting will each of these </a:t>
            </a:r>
            <a:r>
              <a:rPr lang="en-GB" altLang="en-US" dirty="0">
                <a:solidFill>
                  <a:srgbClr val="FF0000"/>
                </a:solidFill>
              </a:rPr>
              <a:t>treatments</a:t>
            </a:r>
            <a:r>
              <a:rPr lang="en-GB" altLang="en-US" dirty="0"/>
              <a:t> be administered?</a:t>
            </a:r>
          </a:p>
        </p:txBody>
      </p:sp>
    </p:spTree>
    <p:extLst>
      <p:ext uri="{BB962C8B-B14F-4D97-AF65-F5344CB8AC3E}">
        <p14:creationId xmlns:p14="http://schemas.microsoft.com/office/powerpoint/2010/main" val="83436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down)">
                                      <p:cBhvr>
                                        <p:cTn id="12" dur="500"/>
                                        <p:tgtEl>
                                          <p:spTgt spid="276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down)">
                                      <p:cBhvr>
                                        <p:cTn id="17" dur="500"/>
                                        <p:tgtEl>
                                          <p:spTgt spid="276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down)">
                                      <p:cBhvr>
                                        <p:cTn id="22" dur="500"/>
                                        <p:tgtEl>
                                          <p:spTgt spid="276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down)">
                                      <p:cBhvr>
                                        <p:cTn id="27" dur="500"/>
                                        <p:tgtEl>
                                          <p:spTgt spid="276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down)">
                                      <p:cBhvr>
                                        <p:cTn id="32" dur="500"/>
                                        <p:tgtEl>
                                          <p:spTgt spid="2765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653">
                                            <p:txEl>
                                              <p:pRg st="6" end="6"/>
                                            </p:txEl>
                                          </p:spTgt>
                                        </p:tgtEl>
                                        <p:attrNameLst>
                                          <p:attrName>style.visibility</p:attrName>
                                        </p:attrNameLst>
                                      </p:cBhvr>
                                      <p:to>
                                        <p:strVal val="visible"/>
                                      </p:to>
                                    </p:set>
                                    <p:animEffect transition="in" filter="wipe(down)">
                                      <p:cBhvr>
                                        <p:cTn id="37" dur="500"/>
                                        <p:tgtEl>
                                          <p:spTgt spid="2765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7653">
                                            <p:txEl>
                                              <p:pRg st="7" end="7"/>
                                            </p:txEl>
                                          </p:spTgt>
                                        </p:tgtEl>
                                        <p:attrNameLst>
                                          <p:attrName>style.visibility</p:attrName>
                                        </p:attrNameLst>
                                      </p:cBhvr>
                                      <p:to>
                                        <p:strVal val="visible"/>
                                      </p:to>
                                    </p:set>
                                    <p:animEffect transition="in" filter="wipe(down)">
                                      <p:cBhvr>
                                        <p:cTn id="42" dur="500"/>
                                        <p:tgtEl>
                                          <p:spTgt spid="276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C block pairs (17)</a:t>
            </a:r>
          </a:p>
        </p:txBody>
      </p:sp>
      <p:sp>
        <p:nvSpPr>
          <p:cNvPr id="3" name="Content Placeholder 2">
            <a:extLst>
              <a:ext uri="{FF2B5EF4-FFF2-40B4-BE49-F238E27FC236}">
                <a16:creationId xmlns:a16="http://schemas.microsoft.com/office/drawing/2014/main" id="{2D5D34EA-6D66-42C2-B1EA-96D7042BA2D7}"/>
              </a:ext>
            </a:extLst>
          </p:cNvPr>
          <p:cNvSpPr>
            <a:spLocks noGrp="1"/>
          </p:cNvSpPr>
          <p:nvPr>
            <p:ph sz="half" idx="1"/>
          </p:nvPr>
        </p:nvSpPr>
        <p:spPr>
          <a:xfrm>
            <a:off x="838200" y="2557463"/>
            <a:ext cx="5181600" cy="3619499"/>
          </a:xfrm>
        </p:spPr>
        <p:txBody>
          <a:bodyPr/>
          <a:lstStyle/>
          <a:p>
            <a:r>
              <a:rPr lang="en-GB" dirty="0"/>
              <a:t>Ella and Declan – asthma</a:t>
            </a:r>
          </a:p>
          <a:p>
            <a:r>
              <a:rPr lang="en-GB" dirty="0"/>
              <a:t>Lauren and Ferdous – Rheumatoid arthritis</a:t>
            </a:r>
          </a:p>
          <a:p>
            <a:r>
              <a:rPr lang="en-GB" dirty="0" err="1"/>
              <a:t>Teegan</a:t>
            </a:r>
            <a:r>
              <a:rPr lang="en-GB" dirty="0"/>
              <a:t> and </a:t>
            </a:r>
            <a:r>
              <a:rPr lang="en-GB" dirty="0" err="1"/>
              <a:t>Shiffa</a:t>
            </a:r>
            <a:r>
              <a:rPr lang="en-GB" dirty="0"/>
              <a:t> – CHD</a:t>
            </a:r>
          </a:p>
          <a:p>
            <a:r>
              <a:rPr lang="en-GB" dirty="0" err="1"/>
              <a:t>Humairaa</a:t>
            </a:r>
            <a:r>
              <a:rPr lang="en-GB" dirty="0"/>
              <a:t> and Matthew – Type 2 Diabetes</a:t>
            </a:r>
          </a:p>
          <a:p>
            <a:r>
              <a:rPr lang="en-GB" dirty="0"/>
              <a:t>Amna – Bowel cancer</a:t>
            </a:r>
          </a:p>
        </p:txBody>
      </p:sp>
      <p:sp>
        <p:nvSpPr>
          <p:cNvPr id="4" name="Content Placeholder 3">
            <a:extLst>
              <a:ext uri="{FF2B5EF4-FFF2-40B4-BE49-F238E27FC236}">
                <a16:creationId xmlns:a16="http://schemas.microsoft.com/office/drawing/2014/main" id="{E4A68772-7C59-4DA0-8A93-9B20A8D7087F}"/>
              </a:ext>
            </a:extLst>
          </p:cNvPr>
          <p:cNvSpPr>
            <a:spLocks noGrp="1"/>
          </p:cNvSpPr>
          <p:nvPr>
            <p:ph sz="half" idx="2"/>
          </p:nvPr>
        </p:nvSpPr>
        <p:spPr>
          <a:xfrm>
            <a:off x="6172200" y="2557463"/>
            <a:ext cx="5181600" cy="3619500"/>
          </a:xfrm>
        </p:spPr>
        <p:txBody>
          <a:bodyPr/>
          <a:lstStyle/>
          <a:p>
            <a:r>
              <a:rPr lang="en-GB" dirty="0"/>
              <a:t>Courtney and </a:t>
            </a:r>
            <a:r>
              <a:rPr lang="en-GB" dirty="0" err="1"/>
              <a:t>Marym</a:t>
            </a:r>
            <a:r>
              <a:rPr lang="en-GB" dirty="0"/>
              <a:t> – CHD</a:t>
            </a:r>
          </a:p>
          <a:p>
            <a:r>
              <a:rPr lang="en-GB" dirty="0"/>
              <a:t>Precious and Rebecca – Parkinson’s</a:t>
            </a:r>
          </a:p>
          <a:p>
            <a:r>
              <a:rPr lang="en-GB" dirty="0" err="1"/>
              <a:t>Khadeeja</a:t>
            </a:r>
            <a:r>
              <a:rPr lang="en-GB" dirty="0"/>
              <a:t> and Ellie W – Type 1 Diabetes</a:t>
            </a:r>
          </a:p>
          <a:p>
            <a:r>
              <a:rPr lang="en-GB" dirty="0"/>
              <a:t>Eve and Saba – Type 1 Diabetes</a:t>
            </a:r>
          </a:p>
        </p:txBody>
      </p:sp>
    </p:spTree>
    <p:extLst>
      <p:ext uri="{BB962C8B-B14F-4D97-AF65-F5344CB8AC3E}">
        <p14:creationId xmlns:p14="http://schemas.microsoft.com/office/powerpoint/2010/main" val="313956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B block pairs</a:t>
            </a:r>
          </a:p>
        </p:txBody>
      </p:sp>
      <p:sp>
        <p:nvSpPr>
          <p:cNvPr id="4" name="Content Placeholder 3">
            <a:extLst>
              <a:ext uri="{FF2B5EF4-FFF2-40B4-BE49-F238E27FC236}">
                <a16:creationId xmlns:a16="http://schemas.microsoft.com/office/drawing/2014/main" id="{9189B650-97CA-47FC-B875-5C9BEFB541D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83632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E block pairs</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eaLnBrk="1" hangingPunct="1">
              <a:lnSpc>
                <a:spcPct val="110000"/>
              </a:lnSpc>
            </a:pPr>
            <a:endParaRPr lang="en-GB" altLang="en-US" sz="3200" dirty="0"/>
          </a:p>
        </p:txBody>
      </p:sp>
    </p:spTree>
    <p:extLst>
      <p:ext uri="{BB962C8B-B14F-4D97-AF65-F5344CB8AC3E}">
        <p14:creationId xmlns:p14="http://schemas.microsoft.com/office/powerpoint/2010/main" val="316053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down)">
                                      <p:cBhvr>
                                        <p:cTn id="7" dur="500"/>
                                        <p:tgtEl>
                                          <p:spTgt spid="276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P3: Explain local treatments and support</a:t>
            </a:r>
          </a:p>
        </p:txBody>
      </p:sp>
      <p:sp>
        <p:nvSpPr>
          <p:cNvPr id="4" name="Content Placeholder 3">
            <a:extLst>
              <a:ext uri="{FF2B5EF4-FFF2-40B4-BE49-F238E27FC236}">
                <a16:creationId xmlns:a16="http://schemas.microsoft.com/office/drawing/2014/main" id="{7E5E5579-4C3C-4974-93BF-F6229DDEFD8D}"/>
              </a:ext>
            </a:extLst>
          </p:cNvPr>
          <p:cNvSpPr>
            <a:spLocks noGrp="1"/>
          </p:cNvSpPr>
          <p:nvPr>
            <p:ph idx="1"/>
          </p:nvPr>
        </p:nvSpPr>
        <p:spPr>
          <a:xfrm>
            <a:off x="652462" y="2701926"/>
            <a:ext cx="10515600" cy="3422651"/>
          </a:xfrm>
        </p:spPr>
        <p:txBody>
          <a:bodyPr/>
          <a:lstStyle/>
          <a:p>
            <a:pPr marL="0" indent="0">
              <a:buNone/>
            </a:pPr>
            <a:r>
              <a:rPr lang="en-GB" sz="3200" u="sng" dirty="0"/>
              <a:t>Half term homework:</a:t>
            </a:r>
          </a:p>
          <a:p>
            <a:r>
              <a:rPr lang="en-GB" sz="3200" dirty="0"/>
              <a:t>Pairs – send each other your work via email</a:t>
            </a:r>
          </a:p>
          <a:p>
            <a:r>
              <a:rPr lang="en-GB" sz="3200" dirty="0"/>
              <a:t>Make notes of any treatments you did not cover</a:t>
            </a:r>
          </a:p>
          <a:p>
            <a:r>
              <a:rPr lang="en-GB" sz="3200" dirty="0"/>
              <a:t>Give feedback – WWW and EBI</a:t>
            </a:r>
          </a:p>
          <a:p>
            <a:endParaRPr lang="en-GB" dirty="0"/>
          </a:p>
        </p:txBody>
      </p:sp>
    </p:spTree>
    <p:extLst>
      <p:ext uri="{BB962C8B-B14F-4D97-AF65-F5344CB8AC3E}">
        <p14:creationId xmlns:p14="http://schemas.microsoft.com/office/powerpoint/2010/main" val="190629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B5869B-2320-43F0-B805-E4E01DFEC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nvSpPr>
        <p:spPr>
          <a:xfrm>
            <a:off x="0" y="0"/>
            <a:ext cx="12192000" cy="2693988"/>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1" name="Picture 9">
            <a:extLst>
              <a:ext uri="{FF2B5EF4-FFF2-40B4-BE49-F238E27FC236}">
                <a16:creationId xmlns:a16="http://schemas.microsoft.com/office/drawing/2014/main" id="{5192EEE9-180F-4D81-8BA7-73859BCF78E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7AC8052-0BEE-47EB-AC8B-426DD28BC858}"/>
              </a:ext>
            </a:extLst>
          </p:cNvPr>
          <p:cNvSpPr>
            <a:spLocks noGrp="1"/>
          </p:cNvSpPr>
          <p:nvPr>
            <p:ph type="title"/>
          </p:nvPr>
        </p:nvSpPr>
        <p:spPr>
          <a:xfrm>
            <a:off x="1179513" y="827088"/>
            <a:ext cx="9832975" cy="1325562"/>
          </a:xfrm>
        </p:spPr>
        <p:txBody>
          <a:bodyPr rtlCol="0">
            <a:normAutofit/>
          </a:bodyPr>
          <a:lstStyle/>
          <a:p>
            <a:pPr algn="ctr" eaLnBrk="1" fontAlgn="auto" hangingPunct="1">
              <a:spcAft>
                <a:spcPts val="0"/>
              </a:spcAft>
              <a:defRPr/>
            </a:pPr>
            <a:r>
              <a:rPr lang="en-GB" b="1" dirty="0">
                <a:solidFill>
                  <a:srgbClr val="FFFFFF"/>
                </a:solidFill>
                <a:effectLst>
                  <a:outerShdw blurRad="38100" dist="38100" dir="2700000" algn="tl">
                    <a:srgbClr val="000000">
                      <a:alpha val="43137"/>
                    </a:srgbClr>
                  </a:outerShdw>
                </a:effectLst>
              </a:rPr>
              <a:t>P3: Explain local treatments and support</a:t>
            </a:r>
          </a:p>
        </p:txBody>
      </p:sp>
      <p:sp>
        <p:nvSpPr>
          <p:cNvPr id="27653" name="Content Placeholder 2">
            <a:extLst>
              <a:ext uri="{FF2B5EF4-FFF2-40B4-BE49-F238E27FC236}">
                <a16:creationId xmlns:a16="http://schemas.microsoft.com/office/drawing/2014/main" id="{34557641-F526-4378-9C63-1FE840DE7108}"/>
              </a:ext>
            </a:extLst>
          </p:cNvPr>
          <p:cNvSpPr>
            <a:spLocks noGrp="1" noChangeArrowheads="1"/>
          </p:cNvSpPr>
          <p:nvPr>
            <p:ph idx="1"/>
          </p:nvPr>
        </p:nvSpPr>
        <p:spPr>
          <a:xfrm>
            <a:off x="560388" y="2595563"/>
            <a:ext cx="10787062" cy="4051300"/>
          </a:xfrm>
        </p:spPr>
        <p:txBody>
          <a:bodyPr/>
          <a:lstStyle/>
          <a:p>
            <a:pPr marL="0" indent="0" eaLnBrk="1" hangingPunct="1">
              <a:lnSpc>
                <a:spcPct val="110000"/>
              </a:lnSpc>
              <a:buFont typeface="Arial" panose="020B0604020202020204" pitchFamily="34" charset="0"/>
              <a:buNone/>
            </a:pPr>
            <a:r>
              <a:rPr lang="en-GB" altLang="en-US" sz="3200" u="sng" dirty="0"/>
              <a:t>Card sort activity:</a:t>
            </a:r>
          </a:p>
          <a:p>
            <a:pPr eaLnBrk="1" hangingPunct="1">
              <a:lnSpc>
                <a:spcPct val="110000"/>
              </a:lnSpc>
            </a:pPr>
            <a:r>
              <a:rPr lang="en-GB" altLang="en-US" sz="3200" dirty="0"/>
              <a:t>In your pairs match the </a:t>
            </a:r>
            <a:r>
              <a:rPr lang="en-GB" altLang="en-US" sz="3200" b="1" dirty="0"/>
              <a:t>Treatment</a:t>
            </a:r>
            <a:r>
              <a:rPr lang="en-GB" altLang="en-US" sz="3200" dirty="0"/>
              <a:t> with </a:t>
            </a:r>
            <a:r>
              <a:rPr lang="en-GB" altLang="en-US" sz="3200" b="1" dirty="0"/>
              <a:t>How it helps </a:t>
            </a:r>
            <a:r>
              <a:rPr lang="en-GB" altLang="en-US" sz="3200" dirty="0"/>
              <a:t>and any </a:t>
            </a:r>
            <a:r>
              <a:rPr lang="en-GB" altLang="en-US" sz="3200" b="1" dirty="0"/>
              <a:t>Issues or side/effects</a:t>
            </a:r>
          </a:p>
          <a:p>
            <a:pPr eaLnBrk="1" hangingPunct="1">
              <a:lnSpc>
                <a:spcPct val="110000"/>
              </a:lnSpc>
            </a:pPr>
            <a:r>
              <a:rPr lang="en-GB" altLang="en-US" sz="3200" dirty="0"/>
              <a:t>Now make notes ready to add to your P3 work</a:t>
            </a:r>
          </a:p>
          <a:p>
            <a:pPr eaLnBrk="1" hangingPunct="1">
              <a:lnSpc>
                <a:spcPct val="110000"/>
              </a:lnSpc>
            </a:pPr>
            <a:endParaRPr lang="en-GB" altLang="en-US" sz="3200" dirty="0"/>
          </a:p>
        </p:txBody>
      </p:sp>
    </p:spTree>
    <p:extLst>
      <p:ext uri="{BB962C8B-B14F-4D97-AF65-F5344CB8AC3E}">
        <p14:creationId xmlns:p14="http://schemas.microsoft.com/office/powerpoint/2010/main" val="14111902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9d8c37e1-011a-45d4-9cef-e274886c6df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1777</Words>
  <Application>Microsoft Office PowerPoint</Application>
  <PresentationFormat>Widescreen</PresentationFormat>
  <Paragraphs>178</Paragraphs>
  <Slides>34</Slides>
  <Notes>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34</vt:i4>
      </vt:variant>
    </vt:vector>
  </HeadingPairs>
  <TitlesOfParts>
    <vt:vector size="44" baseType="lpstr">
      <vt:lpstr>Arial</vt:lpstr>
      <vt:lpstr>Arial Nova</vt:lpstr>
      <vt:lpstr>Calibri</vt:lpstr>
      <vt:lpstr>Calibri Light</vt:lpstr>
      <vt:lpstr>Verdana</vt:lpstr>
      <vt:lpstr>Wingdings</vt:lpstr>
      <vt:lpstr>Office Theme</vt:lpstr>
      <vt:lpstr>2_Default Design</vt:lpstr>
      <vt:lpstr>1_Office Theme</vt:lpstr>
      <vt:lpstr>2_Office Theme</vt:lpstr>
      <vt:lpstr>Treatments Learning Aim C</vt:lpstr>
      <vt:lpstr>Causes and Diagnosis Assignments</vt:lpstr>
      <vt:lpstr>Treatments LA C Assessment Criteria</vt:lpstr>
      <vt:lpstr>P3: Explain the treatments and support available LOCALLY </vt:lpstr>
      <vt:lpstr>C block pairs (17)</vt:lpstr>
      <vt:lpstr>B block pairs</vt:lpstr>
      <vt:lpstr>E block pairs</vt:lpstr>
      <vt:lpstr>P3: Explain local treatments and support</vt:lpstr>
      <vt:lpstr>P3: Explain local treatments and support</vt:lpstr>
      <vt:lpstr>P3: Explain the treatments and support available LOCALLY </vt:lpstr>
      <vt:lpstr>Assignment time!</vt:lpstr>
      <vt:lpstr>M3 part: Assess the provision of treatment and support LOCALLY for service users with different physiological disorders.</vt:lpstr>
      <vt:lpstr>M3 part: Assess the provision of treatment and support LOCALLY for service users with different physiological disorders.</vt:lpstr>
      <vt:lpstr>M3: Assess the provision of treatment and support LOCALLY for service users with different physiological disorders.</vt:lpstr>
      <vt:lpstr>M3 part: Assess the provision of treatment and support LOCALLY for service users with different physiological disorders.</vt:lpstr>
      <vt:lpstr>D2 (part) Justify the potential benefits of different treatment options and support for service users diagnosed with physiological disorders.</vt:lpstr>
      <vt:lpstr>Assignment time!</vt:lpstr>
      <vt:lpstr>P4: Types of carers and care settings LOCALLY</vt:lpstr>
      <vt:lpstr>P4: Types of carers and care settings LOCALLY</vt:lpstr>
      <vt:lpstr>P4: Types of carers and care settings LOCALLY</vt:lpstr>
      <vt:lpstr>P4: Compare the types of carers and care settings LOCALLY</vt:lpstr>
      <vt:lpstr>P4: Compare types of carers and care settings LOCALLY</vt:lpstr>
      <vt:lpstr>P4: Compare types of carers and care settings LOCALLY</vt:lpstr>
      <vt:lpstr>Assignment time!</vt:lpstr>
      <vt:lpstr>M3 part: Assess the carers and care settings LOCALLY for service users with different physiological disorders.</vt:lpstr>
      <vt:lpstr>M3 part: Assess the carers and care settings LOCALLY for service users with different physiological disorders.</vt:lpstr>
      <vt:lpstr>M3 part: Assess the carers LOCALLY for service users with different physiological disorders.</vt:lpstr>
      <vt:lpstr>M3 part: Assess the carers LOCALLY for service users with different physiological disorders.</vt:lpstr>
      <vt:lpstr>M3 part: Assess the care settings LOCALLY for service users with different physiological disorders.</vt:lpstr>
      <vt:lpstr>D2 (part) Justify the potential benefits of different carers and care settings for service users diagnosed with physiological disorders.</vt:lpstr>
      <vt:lpstr>D2 (part) Justify the potential benefits of different carers and care settings for service users diagnosed with physiological disorders.</vt:lpstr>
      <vt:lpstr>Assignment time!</vt:lpstr>
      <vt:lpstr>Treatments Learning Aim C Overall Conclusion Disorder 1</vt:lpstr>
      <vt:lpstr>Now repeat for Disorder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Unit 14</dc:title>
  <dc:creator>Claire Prescott</dc:creator>
  <cp:lastModifiedBy>Claire Prescott</cp:lastModifiedBy>
  <cp:revision>42</cp:revision>
  <dcterms:created xsi:type="dcterms:W3CDTF">2019-01-13T06:16:18Z</dcterms:created>
  <dcterms:modified xsi:type="dcterms:W3CDTF">2019-02-24T11:24:44Z</dcterms:modified>
</cp:coreProperties>
</file>