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9"/>
  </p:notesMasterIdLst>
  <p:handoutMasterIdLst>
    <p:handoutMasterId r:id="rId60"/>
  </p:handoutMasterIdLst>
  <p:sldIdLst>
    <p:sldId id="400" r:id="rId5"/>
    <p:sldId id="312" r:id="rId6"/>
    <p:sldId id="316" r:id="rId7"/>
    <p:sldId id="373" r:id="rId8"/>
    <p:sldId id="315" r:id="rId9"/>
    <p:sldId id="419" r:id="rId10"/>
    <p:sldId id="420" r:id="rId11"/>
    <p:sldId id="421" r:id="rId12"/>
    <p:sldId id="378" r:id="rId13"/>
    <p:sldId id="422" r:id="rId14"/>
    <p:sldId id="423" r:id="rId15"/>
    <p:sldId id="375" r:id="rId16"/>
    <p:sldId id="379" r:id="rId17"/>
    <p:sldId id="380" r:id="rId18"/>
    <p:sldId id="382" r:id="rId19"/>
    <p:sldId id="439" r:id="rId20"/>
    <p:sldId id="381" r:id="rId21"/>
    <p:sldId id="383" r:id="rId22"/>
    <p:sldId id="424" r:id="rId23"/>
    <p:sldId id="384" r:id="rId24"/>
    <p:sldId id="425" r:id="rId25"/>
    <p:sldId id="385" r:id="rId26"/>
    <p:sldId id="426" r:id="rId27"/>
    <p:sldId id="387" r:id="rId28"/>
    <p:sldId id="388" r:id="rId29"/>
    <p:sldId id="389" r:id="rId30"/>
    <p:sldId id="427" r:id="rId31"/>
    <p:sldId id="428" r:id="rId32"/>
    <p:sldId id="429" r:id="rId33"/>
    <p:sldId id="430" r:id="rId34"/>
    <p:sldId id="390" r:id="rId35"/>
    <p:sldId id="431" r:id="rId36"/>
    <p:sldId id="432" r:id="rId37"/>
    <p:sldId id="433" r:id="rId38"/>
    <p:sldId id="403" r:id="rId39"/>
    <p:sldId id="434" r:id="rId40"/>
    <p:sldId id="435" r:id="rId41"/>
    <p:sldId id="436" r:id="rId42"/>
    <p:sldId id="437" r:id="rId43"/>
    <p:sldId id="438" r:id="rId44"/>
    <p:sldId id="440" r:id="rId45"/>
    <p:sldId id="441" r:id="rId46"/>
    <p:sldId id="442" r:id="rId47"/>
    <p:sldId id="443" r:id="rId48"/>
    <p:sldId id="444" r:id="rId49"/>
    <p:sldId id="445" r:id="rId50"/>
    <p:sldId id="446" r:id="rId51"/>
    <p:sldId id="447" r:id="rId52"/>
    <p:sldId id="448" r:id="rId53"/>
    <p:sldId id="449" r:id="rId54"/>
    <p:sldId id="450" r:id="rId55"/>
    <p:sldId id="451" r:id="rId56"/>
    <p:sldId id="452" r:id="rId57"/>
    <p:sldId id="453" r:id="rId58"/>
  </p:sldIdLst>
  <p:sldSz cx="9144000" cy="6858000" type="screen4x3"/>
  <p:notesSz cx="2124075" cy="6858000"/>
  <p:custDataLst>
    <p:tags r:id="rId61"/>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3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3815" autoAdjust="0"/>
  </p:normalViewPr>
  <p:slideViewPr>
    <p:cSldViewPr snapToGrid="0" snapToObjects="1">
      <p:cViewPr varScale="1">
        <p:scale>
          <a:sx n="87" d="100"/>
          <a:sy n="87" d="100"/>
        </p:scale>
        <p:origin x="2048" y="52"/>
      </p:cViewPr>
      <p:guideLst>
        <p:guide orient="horz" pos="1185"/>
        <p:guide pos="3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7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CA4264-3BE7-4CDE-9BDE-05AA493F8F13}"/>
              </a:ext>
            </a:extLst>
          </p:cNvPr>
          <p:cNvSpPr>
            <a:spLocks noGrp="1"/>
          </p:cNvSpPr>
          <p:nvPr>
            <p:ph type="hdr" sz="quarter"/>
          </p:nvPr>
        </p:nvSpPr>
        <p:spPr>
          <a:xfrm>
            <a:off x="0" y="0"/>
            <a:ext cx="914041" cy="1604302"/>
          </a:xfrm>
          <a:prstGeom prst="rect">
            <a:avLst/>
          </a:prstGeom>
        </p:spPr>
        <p:txBody>
          <a:bodyPr vert="horz" lIns="91961" tIns="45981" rIns="91961" bIns="4598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B7993D-79AD-4137-B1E1-4328AC10E7E8}"/>
              </a:ext>
            </a:extLst>
          </p:cNvPr>
          <p:cNvSpPr>
            <a:spLocks noGrp="1"/>
          </p:cNvSpPr>
          <p:nvPr>
            <p:ph type="dt" sz="quarter" idx="1"/>
          </p:nvPr>
        </p:nvSpPr>
        <p:spPr>
          <a:xfrm>
            <a:off x="1194301" y="0"/>
            <a:ext cx="914040" cy="1604302"/>
          </a:xfrm>
          <a:prstGeom prst="rect">
            <a:avLst/>
          </a:prstGeom>
        </p:spPr>
        <p:txBody>
          <a:bodyPr vert="horz" lIns="91961" tIns="45981" rIns="91961" bIns="45981" rtlCol="0"/>
          <a:lstStyle>
            <a:lvl1pPr algn="r" eaLnBrk="1" fontAlgn="auto" hangingPunct="1">
              <a:spcBef>
                <a:spcPts val="0"/>
              </a:spcBef>
              <a:spcAft>
                <a:spcPts val="0"/>
              </a:spcAft>
              <a:defRPr sz="1200" smtClean="0">
                <a:latin typeface="+mn-lt"/>
              </a:defRPr>
            </a:lvl1pPr>
          </a:lstStyle>
          <a:p>
            <a:pPr>
              <a:defRPr/>
            </a:pPr>
            <a:fld id="{91DE422E-4845-466C-961D-4D60F8ADCBBB}" type="datetime1">
              <a:rPr lang="en-GB"/>
              <a:pPr>
                <a:defRPr/>
              </a:pPr>
              <a:t>24/09/2018</a:t>
            </a:fld>
            <a:endParaRPr lang="en-US"/>
          </a:p>
        </p:txBody>
      </p:sp>
      <p:sp>
        <p:nvSpPr>
          <p:cNvPr id="4" name="Footer Placeholder 3">
            <a:extLst>
              <a:ext uri="{FF2B5EF4-FFF2-40B4-BE49-F238E27FC236}">
                <a16:creationId xmlns:a16="http://schemas.microsoft.com/office/drawing/2014/main" id="{6B3929C1-3129-4672-9F2F-5BF9E36ABA55}"/>
              </a:ext>
            </a:extLst>
          </p:cNvPr>
          <p:cNvSpPr>
            <a:spLocks noGrp="1"/>
          </p:cNvSpPr>
          <p:nvPr>
            <p:ph type="ftr" sz="quarter" idx="2"/>
          </p:nvPr>
        </p:nvSpPr>
        <p:spPr>
          <a:xfrm>
            <a:off x="0" y="30481715"/>
            <a:ext cx="914041" cy="1609426"/>
          </a:xfrm>
          <a:prstGeom prst="rect">
            <a:avLst/>
          </a:prstGeom>
        </p:spPr>
        <p:txBody>
          <a:bodyPr vert="horz" lIns="91961" tIns="45981" rIns="91961" bIns="45981"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E760FD43-C846-4BBE-A5EE-76AB55DB8329}"/>
              </a:ext>
            </a:extLst>
          </p:cNvPr>
          <p:cNvSpPr>
            <a:spLocks noGrp="1"/>
          </p:cNvSpPr>
          <p:nvPr>
            <p:ph type="sldNum" sz="quarter" idx="3"/>
          </p:nvPr>
        </p:nvSpPr>
        <p:spPr>
          <a:xfrm>
            <a:off x="1194301" y="30481715"/>
            <a:ext cx="914040" cy="1609426"/>
          </a:xfrm>
          <a:prstGeom prst="rect">
            <a:avLst/>
          </a:prstGeom>
        </p:spPr>
        <p:txBody>
          <a:bodyPr vert="horz" lIns="91961" tIns="45981" rIns="91961" bIns="45981" rtlCol="0" anchor="b"/>
          <a:lstStyle>
            <a:lvl1pPr algn="r" eaLnBrk="1" fontAlgn="auto" hangingPunct="1">
              <a:spcBef>
                <a:spcPts val="0"/>
              </a:spcBef>
              <a:spcAft>
                <a:spcPts val="0"/>
              </a:spcAft>
              <a:defRPr sz="1200" smtClean="0">
                <a:latin typeface="+mn-lt"/>
              </a:defRPr>
            </a:lvl1pPr>
          </a:lstStyle>
          <a:p>
            <a:pPr>
              <a:defRPr/>
            </a:pPr>
            <a:fld id="{3180813E-4320-45B6-9874-2BE73AD5F74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47CBEB-AF48-4F32-93CE-A9E0C96B01FB}"/>
              </a:ext>
            </a:extLst>
          </p:cNvPr>
          <p:cNvSpPr>
            <a:spLocks noGrp="1"/>
          </p:cNvSpPr>
          <p:nvPr>
            <p:ph type="hdr" sz="quarter"/>
          </p:nvPr>
        </p:nvSpPr>
        <p:spPr>
          <a:xfrm>
            <a:off x="0" y="0"/>
            <a:ext cx="914041" cy="1604302"/>
          </a:xfrm>
          <a:prstGeom prst="rect">
            <a:avLst/>
          </a:prstGeom>
        </p:spPr>
        <p:txBody>
          <a:bodyPr vert="horz" lIns="91961" tIns="45981" rIns="91961" bIns="4598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71091AE-7C99-4D10-9C0C-D2CA2E0FF74B}"/>
              </a:ext>
            </a:extLst>
          </p:cNvPr>
          <p:cNvSpPr>
            <a:spLocks noGrp="1"/>
          </p:cNvSpPr>
          <p:nvPr>
            <p:ph type="dt" idx="1"/>
          </p:nvPr>
        </p:nvSpPr>
        <p:spPr>
          <a:xfrm>
            <a:off x="1194301" y="0"/>
            <a:ext cx="914040" cy="1604302"/>
          </a:xfrm>
          <a:prstGeom prst="rect">
            <a:avLst/>
          </a:prstGeom>
        </p:spPr>
        <p:txBody>
          <a:bodyPr vert="horz" lIns="91961" tIns="45981" rIns="91961" bIns="45981" rtlCol="0"/>
          <a:lstStyle>
            <a:lvl1pPr algn="r" eaLnBrk="1" fontAlgn="auto" hangingPunct="1">
              <a:spcBef>
                <a:spcPts val="0"/>
              </a:spcBef>
              <a:spcAft>
                <a:spcPts val="0"/>
              </a:spcAft>
              <a:defRPr sz="1200" smtClean="0">
                <a:latin typeface="+mn-lt"/>
              </a:defRPr>
            </a:lvl1pPr>
          </a:lstStyle>
          <a:p>
            <a:pPr>
              <a:defRPr/>
            </a:pPr>
            <a:fld id="{D3C263B8-9305-41C0-9E40-9A7C3333AEE1}" type="datetime1">
              <a:rPr lang="en-GB"/>
              <a:pPr>
                <a:defRPr/>
              </a:pPr>
              <a:t>24/09/2018</a:t>
            </a:fld>
            <a:endParaRPr lang="en-US"/>
          </a:p>
        </p:txBody>
      </p:sp>
      <p:sp>
        <p:nvSpPr>
          <p:cNvPr id="4" name="Slide Image Placeholder 3">
            <a:extLst>
              <a:ext uri="{FF2B5EF4-FFF2-40B4-BE49-F238E27FC236}">
                <a16:creationId xmlns:a16="http://schemas.microsoft.com/office/drawing/2014/main" id="{0ECC9505-E9C2-4020-BCA7-E47A7434D7AC}"/>
              </a:ext>
            </a:extLst>
          </p:cNvPr>
          <p:cNvSpPr>
            <a:spLocks noGrp="1" noRot="1" noChangeAspect="1"/>
          </p:cNvSpPr>
          <p:nvPr>
            <p:ph type="sldImg" idx="2"/>
          </p:nvPr>
        </p:nvSpPr>
        <p:spPr>
          <a:xfrm>
            <a:off x="-6967538" y="2408238"/>
            <a:ext cx="16044863" cy="12034837"/>
          </a:xfrm>
          <a:prstGeom prst="rect">
            <a:avLst/>
          </a:prstGeom>
          <a:noFill/>
          <a:ln w="12700">
            <a:solidFill>
              <a:prstClr val="black"/>
            </a:solidFill>
          </a:ln>
        </p:spPr>
        <p:txBody>
          <a:bodyPr vert="horz" lIns="91961" tIns="45981" rIns="91961" bIns="45981" rtlCol="0" anchor="ctr"/>
          <a:lstStyle/>
          <a:p>
            <a:pPr lvl="0"/>
            <a:endParaRPr lang="en-US" noProof="0"/>
          </a:p>
        </p:txBody>
      </p:sp>
      <p:sp>
        <p:nvSpPr>
          <p:cNvPr id="5" name="Notes Placeholder 4">
            <a:extLst>
              <a:ext uri="{FF2B5EF4-FFF2-40B4-BE49-F238E27FC236}">
                <a16:creationId xmlns:a16="http://schemas.microsoft.com/office/drawing/2014/main" id="{70697BD0-8E25-4246-96FE-9ADD5EF47909}"/>
              </a:ext>
            </a:extLst>
          </p:cNvPr>
          <p:cNvSpPr>
            <a:spLocks noGrp="1"/>
          </p:cNvSpPr>
          <p:nvPr>
            <p:ph type="body" sz="quarter" idx="3"/>
          </p:nvPr>
        </p:nvSpPr>
        <p:spPr>
          <a:xfrm>
            <a:off x="210932" y="15243418"/>
            <a:ext cx="1686968" cy="14443830"/>
          </a:xfrm>
          <a:prstGeom prst="rect">
            <a:avLst/>
          </a:prstGeom>
        </p:spPr>
        <p:txBody>
          <a:bodyPr vert="horz" lIns="91961" tIns="45981" rIns="91961" bIns="45981"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8718DAF2-C01B-413C-96F1-9FF68A28017C}"/>
              </a:ext>
            </a:extLst>
          </p:cNvPr>
          <p:cNvSpPr>
            <a:spLocks noGrp="1"/>
          </p:cNvSpPr>
          <p:nvPr>
            <p:ph type="ftr" sz="quarter" idx="4"/>
          </p:nvPr>
        </p:nvSpPr>
        <p:spPr>
          <a:xfrm>
            <a:off x="0" y="30481715"/>
            <a:ext cx="914041" cy="1609426"/>
          </a:xfrm>
          <a:prstGeom prst="rect">
            <a:avLst/>
          </a:prstGeom>
        </p:spPr>
        <p:txBody>
          <a:bodyPr vert="horz" lIns="91961" tIns="45981" rIns="91961" bIns="45981"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09094DE-604B-4C4E-A5FC-DB9435291D83}"/>
              </a:ext>
            </a:extLst>
          </p:cNvPr>
          <p:cNvSpPr>
            <a:spLocks noGrp="1"/>
          </p:cNvSpPr>
          <p:nvPr>
            <p:ph type="sldNum" sz="quarter" idx="5"/>
          </p:nvPr>
        </p:nvSpPr>
        <p:spPr>
          <a:xfrm>
            <a:off x="1194301" y="30481715"/>
            <a:ext cx="914040" cy="1609426"/>
          </a:xfrm>
          <a:prstGeom prst="rect">
            <a:avLst/>
          </a:prstGeom>
        </p:spPr>
        <p:txBody>
          <a:bodyPr vert="horz" lIns="91961" tIns="45981" rIns="91961" bIns="45981" rtlCol="0" anchor="b"/>
          <a:lstStyle>
            <a:lvl1pPr algn="r" eaLnBrk="1" fontAlgn="auto" hangingPunct="1">
              <a:spcBef>
                <a:spcPts val="0"/>
              </a:spcBef>
              <a:spcAft>
                <a:spcPts val="0"/>
              </a:spcAft>
              <a:defRPr sz="1200" smtClean="0">
                <a:latin typeface="+mn-lt"/>
              </a:defRPr>
            </a:lvl1pPr>
          </a:lstStyle>
          <a:p>
            <a:pPr>
              <a:defRPr/>
            </a:pPr>
            <a:fld id="{BCB56944-D1F8-4CF5-9957-CDBD221DB86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FE48B74-FADB-4AA3-B65E-BED8379B7F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9593EA4-F348-4F05-B12B-1B29F37462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7412" name="Slide Number Placeholder 3">
            <a:extLst>
              <a:ext uri="{FF2B5EF4-FFF2-40B4-BE49-F238E27FC236}">
                <a16:creationId xmlns:a16="http://schemas.microsoft.com/office/drawing/2014/main" id="{88A05B06-20A8-445C-BE2B-2890FB381B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4086EE1-FF95-42B3-9C70-ECB7B83A72D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8902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Answers on next slide.</a:t>
            </a:r>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4228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Debrief discussion</a:t>
            </a:r>
            <a:r>
              <a:rPr lang="en-GB" altLang="en-US" baseline="0" dirty="0"/>
              <a:t> if there are any that students are unsure of, e.g. gender / sex / sexuality.</a:t>
            </a:r>
          </a:p>
          <a:p>
            <a:pPr>
              <a:spcBef>
                <a:spcPct val="0"/>
              </a:spcBef>
            </a:pPr>
            <a:endParaRPr lang="en-GB" altLang="en-US" baseline="0" dirty="0"/>
          </a:p>
          <a:p>
            <a:pPr>
              <a:spcBef>
                <a:spcPct val="0"/>
              </a:spcBef>
            </a:pPr>
            <a:r>
              <a:rPr lang="en-GB" altLang="en-US" baseline="0" dirty="0"/>
              <a:t>Discuss what this means in practice for students – how could they apply this knowledge in their roles? Would it make them act differently towards anyone? If so, how / why? </a:t>
            </a:r>
          </a:p>
          <a:p>
            <a:pPr>
              <a:spcBef>
                <a:spcPct val="0"/>
              </a:spcBef>
            </a:pPr>
            <a:endParaRPr lang="en-GB" altLang="en-US" baseline="0" dirty="0"/>
          </a:p>
          <a:p>
            <a:pPr>
              <a:spcBef>
                <a:spcPct val="0"/>
              </a:spcBef>
            </a:pPr>
            <a:r>
              <a:rPr lang="en-GB" altLang="en-US" baseline="0" dirty="0"/>
              <a:t>Students to add these into their workbooks.</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56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to discuss</a:t>
            </a:r>
            <a:r>
              <a:rPr lang="en-GB" baseline="0" dirty="0"/>
              <a:t> in pairs / small groups each of the rights and make notes on what they mean to them as individuals. </a:t>
            </a:r>
          </a:p>
          <a:p>
            <a:endParaRPr lang="en-GB" baseline="0" dirty="0"/>
          </a:p>
          <a:p>
            <a:r>
              <a:rPr lang="en-GB" baseline="0" dirty="0"/>
              <a:t>There is not necessarily a right / wrong answer here, but this is getting students to think about applying it to themselves and then they can consider other people. </a:t>
            </a:r>
          </a:p>
          <a:p>
            <a:endParaRPr lang="en-GB" baseline="0" dirty="0"/>
          </a:p>
          <a:p>
            <a:r>
              <a:rPr lang="en-GB" baseline="0" dirty="0"/>
              <a:t>Do not rush this, as students may need time to consider what aspects such as ‘liberty and security of person’ actually mean. </a:t>
            </a:r>
          </a:p>
          <a:p>
            <a:endParaRPr lang="en-GB" baseline="0" dirty="0"/>
          </a:p>
          <a:p>
            <a:r>
              <a:rPr lang="en-GB" baseline="0" dirty="0"/>
              <a:t>If required, they can complete some research on their phones / laptops. </a:t>
            </a:r>
            <a:endParaRPr lang="en-GB" dirty="0"/>
          </a:p>
        </p:txBody>
      </p:sp>
      <p:sp>
        <p:nvSpPr>
          <p:cNvPr id="4" name="Slide Number Placeholder 3"/>
          <p:cNvSpPr>
            <a:spLocks noGrp="1"/>
          </p:cNvSpPr>
          <p:nvPr>
            <p:ph type="sldNum" sz="quarter" idx="10"/>
          </p:nvPr>
        </p:nvSpPr>
        <p:spPr/>
        <p:txBody>
          <a:bodyPr/>
          <a:lstStyle/>
          <a:p>
            <a:pPr>
              <a:defRPr/>
            </a:pPr>
            <a:fld id="{BCB56944-D1F8-4CF5-9957-CDBD221DB866}" type="slidenum">
              <a:rPr lang="en-US" smtClean="0"/>
              <a:pPr>
                <a:defRPr/>
              </a:pPr>
              <a:t>12</a:t>
            </a:fld>
            <a:endParaRPr lang="en-US"/>
          </a:p>
        </p:txBody>
      </p:sp>
    </p:spTree>
    <p:extLst>
      <p:ext uri="{BB962C8B-B14F-4D97-AF65-F5344CB8AC3E}">
        <p14:creationId xmlns:p14="http://schemas.microsoft.com/office/powerpoint/2010/main" val="56214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Public</a:t>
            </a:r>
            <a:r>
              <a:rPr lang="en-GB" baseline="0" dirty="0"/>
              <a:t> authorities include hospitals, GP practices, social service departments, schools and colleges and many care and nursing homes.</a:t>
            </a:r>
          </a:p>
          <a:p>
            <a:endParaRPr lang="en-GB" baseline="0" dirty="0"/>
          </a:p>
          <a:p>
            <a:r>
              <a:rPr lang="en-GB" baseline="0" dirty="0"/>
              <a:t>There is no right or wrong to the second part of this task – students are considering their own practice and applying these principles to the case studies. They should be guided to use their Book 1’s and consider the holistic needs of the individuals.</a:t>
            </a:r>
            <a:endParaRPr lang="en-GB" dirty="0"/>
          </a:p>
        </p:txBody>
      </p:sp>
      <p:sp>
        <p:nvSpPr>
          <p:cNvPr id="4" name="Slide Number Placeholder 3"/>
          <p:cNvSpPr>
            <a:spLocks noGrp="1"/>
          </p:cNvSpPr>
          <p:nvPr>
            <p:ph type="sldNum" sz="quarter" idx="10"/>
          </p:nvPr>
        </p:nvSpPr>
        <p:spPr/>
        <p:txBody>
          <a:bodyPr/>
          <a:lstStyle/>
          <a:p>
            <a:pPr>
              <a:defRPr/>
            </a:pPr>
            <a:fld id="{BCB56944-D1F8-4CF5-9957-CDBD221DB866}" type="slidenum">
              <a:rPr lang="en-US" smtClean="0"/>
              <a:pPr>
                <a:defRPr/>
              </a:pPr>
              <a:t>13</a:t>
            </a:fld>
            <a:endParaRPr lang="en-US"/>
          </a:p>
        </p:txBody>
      </p:sp>
    </p:spTree>
    <p:extLst>
      <p:ext uri="{BB962C8B-B14F-4D97-AF65-F5344CB8AC3E}">
        <p14:creationId xmlns:p14="http://schemas.microsoft.com/office/powerpoint/2010/main" val="1770353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Prejudice</a:t>
            </a:r>
            <a:r>
              <a:rPr lang="en-GB" altLang="en-US" baseline="0" dirty="0"/>
              <a:t> is the thought about another person (often unjustified).</a:t>
            </a:r>
          </a:p>
          <a:p>
            <a:pPr>
              <a:spcBef>
                <a:spcPct val="0"/>
              </a:spcBef>
            </a:pPr>
            <a:endParaRPr lang="en-GB" altLang="en-US" baseline="0" dirty="0"/>
          </a:p>
          <a:p>
            <a:pPr>
              <a:spcBef>
                <a:spcPct val="0"/>
              </a:spcBef>
            </a:pPr>
            <a:r>
              <a:rPr lang="en-GB" altLang="en-US" baseline="0" dirty="0"/>
              <a:t>Discrimination is the action taken based on this prejudice / thought.</a:t>
            </a:r>
          </a:p>
          <a:p>
            <a:pPr>
              <a:spcBef>
                <a:spcPct val="0"/>
              </a:spcBef>
            </a:pPr>
            <a:endParaRPr lang="en-GB" altLang="en-US" baseline="0" dirty="0"/>
          </a:p>
          <a:p>
            <a:pPr>
              <a:spcBef>
                <a:spcPct val="0"/>
              </a:spcBef>
            </a:pPr>
            <a:r>
              <a:rPr lang="en-GB" altLang="en-US" baseline="0" dirty="0"/>
              <a:t>Students to write this down in their workbooks after considering what prejudice and discrimination could be, including any examples. There is no right or wrong here, but looking for things such as:</a:t>
            </a:r>
          </a:p>
          <a:p>
            <a:pPr marL="171450" indent="-171450">
              <a:spcBef>
                <a:spcPct val="0"/>
              </a:spcBef>
              <a:buFontTx/>
              <a:buChar char="-"/>
            </a:pPr>
            <a:r>
              <a:rPr lang="en-GB" altLang="en-US" baseline="0" dirty="0"/>
              <a:t>Disabling environments</a:t>
            </a:r>
          </a:p>
          <a:p>
            <a:pPr marL="171450" indent="-171450">
              <a:spcBef>
                <a:spcPct val="0"/>
              </a:spcBef>
              <a:buFontTx/>
              <a:buChar char="-"/>
            </a:pPr>
            <a:r>
              <a:rPr lang="en-GB" altLang="en-US" baseline="0" dirty="0"/>
              <a:t>Prejudice from society</a:t>
            </a:r>
          </a:p>
          <a:p>
            <a:pPr marL="171450" indent="-171450">
              <a:spcBef>
                <a:spcPct val="0"/>
              </a:spcBef>
              <a:buFontTx/>
              <a:buChar char="-"/>
            </a:pPr>
            <a:r>
              <a:rPr lang="en-GB" altLang="en-US" baseline="0" dirty="0"/>
              <a:t>People not being educated in different types of disabilities or other protected characteristics</a:t>
            </a:r>
            <a:endParaRPr lang="en-GB" altLang="en-US" dirty="0"/>
          </a:p>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38365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Question</a:t>
            </a:r>
            <a:r>
              <a:rPr lang="en-GB" altLang="en-US" baseline="0" dirty="0"/>
              <a:t> has been taken from the Sample Assessment Paper. </a:t>
            </a:r>
          </a:p>
          <a:p>
            <a:pPr>
              <a:spcBef>
                <a:spcPct val="0"/>
              </a:spcBef>
            </a:pPr>
            <a:endParaRPr lang="en-GB" altLang="en-US" baseline="0" dirty="0"/>
          </a:p>
          <a:p>
            <a:pPr>
              <a:spcBef>
                <a:spcPct val="0"/>
              </a:spcBef>
            </a:pPr>
            <a:r>
              <a:rPr lang="en-GB" altLang="en-US" baseline="0" dirty="0"/>
              <a:t>Teacher could peer assess or collect booklets in to mark at the end of lesson. </a:t>
            </a:r>
          </a:p>
          <a:p>
            <a:pPr>
              <a:spcBef>
                <a:spcPct val="0"/>
              </a:spcBef>
            </a:pPr>
            <a:endParaRPr lang="en-GB" altLang="en-US" baseline="0" dirty="0"/>
          </a:p>
          <a:p>
            <a:r>
              <a:rPr lang="en-GB" sz="1200" b="0" i="0" u="none" strike="noStrike" kern="1200" baseline="0" dirty="0">
                <a:solidFill>
                  <a:schemeClr val="tx1"/>
                </a:solidFill>
                <a:latin typeface="+mn-lt"/>
                <a:ea typeface="+mn-ea"/>
                <a:cs typeface="+mn-cs"/>
              </a:rPr>
              <a:t>Answers will be credited according to the learner’s demonstration of</a:t>
            </a:r>
          </a:p>
          <a:p>
            <a:r>
              <a:rPr lang="en-GB" sz="1200" b="0" i="0" u="none" strike="noStrike" kern="1200" baseline="0" dirty="0">
                <a:solidFill>
                  <a:schemeClr val="tx1"/>
                </a:solidFill>
                <a:latin typeface="+mn-lt"/>
                <a:ea typeface="+mn-ea"/>
                <a:cs typeface="+mn-cs"/>
              </a:rPr>
              <a:t>knowledge and understanding of the material using the indicative</a:t>
            </a:r>
          </a:p>
          <a:p>
            <a:r>
              <a:rPr lang="en-GB" sz="1200" b="0" i="0" u="none" strike="noStrike" kern="1200" baseline="0" dirty="0">
                <a:solidFill>
                  <a:schemeClr val="tx1"/>
                </a:solidFill>
                <a:latin typeface="+mn-lt"/>
                <a:ea typeface="+mn-ea"/>
                <a:cs typeface="+mn-cs"/>
              </a:rPr>
              <a:t>content and levels descriptors below. The indicative content that</a:t>
            </a:r>
          </a:p>
          <a:p>
            <a:r>
              <a:rPr lang="en-GB" sz="1200" b="0" i="0" u="none" strike="noStrike" kern="1200" baseline="0" dirty="0">
                <a:solidFill>
                  <a:schemeClr val="tx1"/>
                </a:solidFill>
                <a:latin typeface="+mn-lt"/>
                <a:ea typeface="+mn-ea"/>
                <a:cs typeface="+mn-cs"/>
              </a:rPr>
              <a:t>follows is not prescriptive. Answers may cover some/all of the</a:t>
            </a:r>
          </a:p>
          <a:p>
            <a:r>
              <a:rPr lang="en-GB" sz="1200" b="0" i="0" u="none" strike="noStrike" kern="1200" baseline="0" dirty="0">
                <a:solidFill>
                  <a:schemeClr val="tx1"/>
                </a:solidFill>
                <a:latin typeface="+mn-lt"/>
                <a:ea typeface="+mn-ea"/>
                <a:cs typeface="+mn-cs"/>
              </a:rPr>
              <a:t>indicative content but should be rewarded for other relevant</a:t>
            </a:r>
          </a:p>
          <a:p>
            <a:r>
              <a:rPr lang="en-GB" sz="1200" b="0" i="0" u="none" strike="noStrike" kern="1200" baseline="0" dirty="0">
                <a:solidFill>
                  <a:schemeClr val="tx1"/>
                </a:solidFill>
                <a:latin typeface="+mn-lt"/>
                <a:ea typeface="+mn-ea"/>
                <a:cs typeface="+mn-cs"/>
              </a:rPr>
              <a:t>answers.</a:t>
            </a:r>
          </a:p>
          <a:p>
            <a:r>
              <a:rPr lang="en-GB" sz="1200" b="0" i="0" u="none" strike="noStrike" kern="1200" baseline="0" dirty="0">
                <a:solidFill>
                  <a:schemeClr val="tx1"/>
                </a:solidFill>
                <a:latin typeface="+mn-lt"/>
                <a:ea typeface="+mn-ea"/>
                <a:cs typeface="+mn-cs"/>
              </a:rPr>
              <a:t>Answers might refer to the need to:</a:t>
            </a:r>
          </a:p>
          <a:p>
            <a:r>
              <a:rPr lang="en-GB" sz="1200" b="0" i="0" u="none" strike="noStrike" kern="1200" baseline="0" dirty="0">
                <a:solidFill>
                  <a:schemeClr val="tx1"/>
                </a:solidFill>
                <a:latin typeface="+mn-lt"/>
                <a:ea typeface="+mn-ea"/>
                <a:cs typeface="+mn-cs"/>
              </a:rPr>
              <a:t> be able to sign British Sign Language (BSL)</a:t>
            </a:r>
          </a:p>
          <a:p>
            <a:r>
              <a:rPr lang="en-GB" sz="1200" b="0" i="0" u="none" strike="noStrike" kern="1200" baseline="0" dirty="0">
                <a:solidFill>
                  <a:schemeClr val="tx1"/>
                </a:solidFill>
                <a:latin typeface="+mn-lt"/>
                <a:ea typeface="+mn-ea"/>
                <a:cs typeface="+mn-cs"/>
              </a:rPr>
              <a:t> be able to assess the living environment of someone who has a</a:t>
            </a:r>
          </a:p>
          <a:p>
            <a:r>
              <a:rPr lang="en-GB" sz="1200" b="0" i="0" u="none" strike="noStrike" kern="1200" baseline="0" dirty="0">
                <a:solidFill>
                  <a:schemeClr val="tx1"/>
                </a:solidFill>
                <a:latin typeface="+mn-lt"/>
                <a:ea typeface="+mn-ea"/>
                <a:cs typeface="+mn-cs"/>
              </a:rPr>
              <a:t>hearing impairment and make recommendations for</a:t>
            </a:r>
          </a:p>
          <a:p>
            <a:r>
              <a:rPr lang="en-GB" sz="1200" b="0" i="0" u="none" strike="noStrike" kern="1200" baseline="0" dirty="0">
                <a:solidFill>
                  <a:schemeClr val="tx1"/>
                </a:solidFill>
                <a:latin typeface="+mn-lt"/>
                <a:ea typeface="+mn-ea"/>
                <a:cs typeface="+mn-cs"/>
              </a:rPr>
              <a:t>change/improvement</a:t>
            </a:r>
          </a:p>
          <a:p>
            <a:r>
              <a:rPr lang="en-GB" sz="1200" b="0" i="0" u="none" strike="noStrike" kern="1200" baseline="0" dirty="0">
                <a:solidFill>
                  <a:schemeClr val="tx1"/>
                </a:solidFill>
                <a:latin typeface="+mn-lt"/>
                <a:ea typeface="+mn-ea"/>
                <a:cs typeface="+mn-cs"/>
              </a:rPr>
              <a:t> have knowledge of the technology available</a:t>
            </a:r>
          </a:p>
          <a:p>
            <a:r>
              <a:rPr lang="en-GB" sz="1200" b="0" i="0" u="none" strike="noStrike" kern="1200" baseline="0" dirty="0">
                <a:solidFill>
                  <a:schemeClr val="tx1"/>
                </a:solidFill>
                <a:latin typeface="+mn-lt"/>
                <a:ea typeface="+mn-ea"/>
                <a:cs typeface="+mn-cs"/>
              </a:rPr>
              <a:t> have knowledge of the allowances available to people with</a:t>
            </a:r>
          </a:p>
          <a:p>
            <a:r>
              <a:rPr lang="en-GB" sz="1200" b="0" i="0" u="none" strike="noStrike" kern="1200" baseline="0" dirty="0">
                <a:solidFill>
                  <a:schemeClr val="tx1"/>
                </a:solidFill>
                <a:latin typeface="+mn-lt"/>
                <a:ea typeface="+mn-ea"/>
                <a:cs typeface="+mn-cs"/>
              </a:rPr>
              <a:t>hearing impairments, e.g. Personal Independence Payments</a:t>
            </a:r>
          </a:p>
          <a:p>
            <a:r>
              <a:rPr lang="en-GB" sz="1200" b="0" i="0" u="none" strike="noStrike" kern="1200" baseline="0" dirty="0">
                <a:solidFill>
                  <a:schemeClr val="tx1"/>
                </a:solidFill>
                <a:latin typeface="+mn-lt"/>
                <a:ea typeface="+mn-ea"/>
                <a:cs typeface="+mn-cs"/>
              </a:rPr>
              <a:t>(PIP)</a:t>
            </a:r>
          </a:p>
          <a:p>
            <a:r>
              <a:rPr lang="en-GB" sz="1200" b="0" i="0" u="none" strike="noStrike" kern="1200" baseline="0" dirty="0">
                <a:solidFill>
                  <a:schemeClr val="tx1"/>
                </a:solidFill>
                <a:latin typeface="+mn-lt"/>
                <a:ea typeface="+mn-ea"/>
                <a:cs typeface="+mn-cs"/>
              </a:rPr>
              <a:t> be familiar with relevant government schemes</a:t>
            </a:r>
          </a:p>
          <a:p>
            <a:r>
              <a:rPr lang="en-GB" sz="1200" b="0" i="0" u="none" strike="noStrike" kern="1200" baseline="0" dirty="0">
                <a:solidFill>
                  <a:schemeClr val="tx1"/>
                </a:solidFill>
                <a:latin typeface="+mn-lt"/>
                <a:ea typeface="+mn-ea"/>
                <a:cs typeface="+mn-cs"/>
              </a:rPr>
              <a:t> utilise their communication skills effectively</a:t>
            </a:r>
          </a:p>
          <a:p>
            <a:r>
              <a:rPr lang="en-GB" sz="1200" b="0" i="0" u="none" strike="noStrike" kern="1200" baseline="0" dirty="0">
                <a:solidFill>
                  <a:schemeClr val="tx1"/>
                </a:solidFill>
                <a:latin typeface="+mn-lt"/>
                <a:ea typeface="+mn-ea"/>
                <a:cs typeface="+mn-cs"/>
              </a:rPr>
              <a:t> understand the impact of hearing impairment on the individual,</a:t>
            </a:r>
          </a:p>
          <a:p>
            <a:r>
              <a:rPr lang="en-GB" sz="1200" b="0" i="0" u="none" strike="noStrike" kern="1200" baseline="0" dirty="0">
                <a:solidFill>
                  <a:schemeClr val="tx1"/>
                </a:solidFill>
                <a:latin typeface="+mn-lt"/>
                <a:ea typeface="+mn-ea"/>
                <a:cs typeface="+mn-cs"/>
              </a:rPr>
              <a:t>which might cause</a:t>
            </a:r>
          </a:p>
          <a:p>
            <a:r>
              <a:rPr lang="en-GB" sz="1200" b="0" i="0" u="none" strike="noStrike" kern="1200" baseline="0" dirty="0">
                <a:solidFill>
                  <a:schemeClr val="tx1"/>
                </a:solidFill>
                <a:latin typeface="+mn-lt"/>
                <a:ea typeface="+mn-ea"/>
                <a:cs typeface="+mn-cs"/>
              </a:rPr>
              <a:t>o communication difficulties</a:t>
            </a:r>
          </a:p>
          <a:p>
            <a:r>
              <a:rPr lang="en-GB" sz="1200" b="0" i="0" u="none" strike="noStrike" kern="1200" baseline="0" dirty="0">
                <a:solidFill>
                  <a:schemeClr val="tx1"/>
                </a:solidFill>
                <a:latin typeface="+mn-lt"/>
                <a:ea typeface="+mn-ea"/>
                <a:cs typeface="+mn-cs"/>
              </a:rPr>
              <a:t>o social isolation</a:t>
            </a:r>
          </a:p>
          <a:p>
            <a:r>
              <a:rPr lang="en-GB" sz="1200" b="0" i="0" u="none" strike="noStrike" kern="1200" baseline="0" dirty="0">
                <a:solidFill>
                  <a:schemeClr val="tx1"/>
                </a:solidFill>
                <a:latin typeface="+mn-lt"/>
                <a:ea typeface="+mn-ea"/>
                <a:cs typeface="+mn-cs"/>
              </a:rPr>
              <a:t>o mental ill health</a:t>
            </a:r>
          </a:p>
          <a:p>
            <a:r>
              <a:rPr lang="en-GB" sz="1200" b="0" i="0" u="none" strike="noStrike" kern="1200" baseline="0" dirty="0">
                <a:solidFill>
                  <a:schemeClr val="tx1"/>
                </a:solidFill>
                <a:latin typeface="+mn-lt"/>
                <a:ea typeface="+mn-ea"/>
                <a:cs typeface="+mn-cs"/>
              </a:rPr>
              <a:t> recognise how to spot the signs of decreasing ability to hear,</a:t>
            </a:r>
          </a:p>
          <a:p>
            <a:r>
              <a:rPr lang="en-GB" sz="1200" b="0" i="0" u="none" strike="noStrike" kern="1200" baseline="0" dirty="0">
                <a:solidFill>
                  <a:schemeClr val="tx1"/>
                </a:solidFill>
                <a:latin typeface="+mn-lt"/>
                <a:ea typeface="+mn-ea"/>
                <a:cs typeface="+mn-cs"/>
              </a:rPr>
              <a:t>which might be</a:t>
            </a:r>
          </a:p>
          <a:p>
            <a:r>
              <a:rPr lang="en-GB" sz="1200" b="0" i="0" u="none" strike="noStrike" kern="1200" baseline="0" dirty="0">
                <a:solidFill>
                  <a:schemeClr val="tx1"/>
                </a:solidFill>
                <a:latin typeface="+mn-lt"/>
                <a:ea typeface="+mn-ea"/>
                <a:cs typeface="+mn-cs"/>
              </a:rPr>
              <a:t>o a need to have statements repeated several times</a:t>
            </a:r>
          </a:p>
          <a:p>
            <a:r>
              <a:rPr lang="en-GB" sz="1200" b="0" i="0" u="none" strike="noStrike" kern="1200" baseline="0" dirty="0">
                <a:solidFill>
                  <a:schemeClr val="tx1"/>
                </a:solidFill>
                <a:latin typeface="+mn-lt"/>
                <a:ea typeface="+mn-ea"/>
                <a:cs typeface="+mn-cs"/>
              </a:rPr>
              <a:t>o having a TV/radio at a high volume</a:t>
            </a:r>
          </a:p>
          <a:p>
            <a:r>
              <a:rPr lang="en-GB" sz="1200" b="0" i="0" u="none" strike="noStrike" kern="1200" baseline="0" dirty="0">
                <a:solidFill>
                  <a:schemeClr val="tx1"/>
                </a:solidFill>
                <a:latin typeface="+mn-lt"/>
                <a:ea typeface="+mn-ea"/>
                <a:cs typeface="+mn-cs"/>
              </a:rPr>
              <a:t>o failure to react to other people.</a:t>
            </a:r>
          </a:p>
          <a:p>
            <a:r>
              <a:rPr lang="en-GB" sz="1200" b="0" i="0" u="none" strike="noStrike" kern="1200" baseline="0" dirty="0">
                <a:solidFill>
                  <a:schemeClr val="tx1"/>
                </a:solidFill>
                <a:latin typeface="+mn-lt"/>
                <a:ea typeface="+mn-ea"/>
                <a:cs typeface="+mn-cs"/>
              </a:rPr>
              <a:t>Award marks for any other valid responses.</a:t>
            </a:r>
          </a:p>
          <a:p>
            <a:endParaRPr lang="en-GB" alt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1 1–3  Limited generic knowledge not applied to the context of the</a:t>
            </a:r>
          </a:p>
          <a:p>
            <a:r>
              <a:rPr lang="en-GB" sz="1200" b="0" i="0" u="none" strike="noStrike" kern="1200" baseline="0" dirty="0">
                <a:solidFill>
                  <a:schemeClr val="tx1"/>
                </a:solidFill>
                <a:latin typeface="+mn-lt"/>
                <a:ea typeface="+mn-ea"/>
                <a:cs typeface="+mn-cs"/>
              </a:rPr>
              <a:t>question.</a:t>
            </a:r>
          </a:p>
          <a:p>
            <a:r>
              <a:rPr lang="en-GB" sz="1200" b="0" i="0" u="none" strike="noStrike" kern="1200" baseline="0" dirty="0">
                <a:solidFill>
                  <a:schemeClr val="tx1"/>
                </a:solidFill>
                <a:latin typeface="+mn-lt"/>
                <a:ea typeface="+mn-ea"/>
                <a:cs typeface="+mn-cs"/>
              </a:rPr>
              <a:t> Points raised are not interlinked and presented as a list.</a:t>
            </a:r>
          </a:p>
          <a:p>
            <a:r>
              <a:rPr lang="en-GB" sz="1200" b="0" i="0" u="none" strike="noStrike" kern="1200" baseline="0" dirty="0">
                <a:solidFill>
                  <a:schemeClr val="tx1"/>
                </a:solidFill>
                <a:latin typeface="+mn-lt"/>
                <a:ea typeface="+mn-ea"/>
                <a:cs typeface="+mn-cs"/>
              </a:rPr>
              <a:t> Answer is unbalanced with limited number of aspects of the</a:t>
            </a:r>
          </a:p>
          <a:p>
            <a:r>
              <a:rPr lang="en-GB" sz="1200" b="0" i="0" u="none" strike="noStrike" kern="1200" baseline="0" dirty="0">
                <a:solidFill>
                  <a:schemeClr val="tx1"/>
                </a:solidFill>
                <a:latin typeface="+mn-lt"/>
                <a:ea typeface="+mn-ea"/>
                <a:cs typeface="+mn-cs"/>
              </a:rPr>
              <a:t>scenario considered.</a:t>
            </a:r>
          </a:p>
          <a:p>
            <a:r>
              <a:rPr lang="en-GB" sz="1200" b="0" i="0" u="none" strike="noStrike" kern="1200" baseline="0" dirty="0">
                <a:solidFill>
                  <a:schemeClr val="tx1"/>
                </a:solidFill>
                <a:latin typeface="+mn-lt"/>
                <a:ea typeface="+mn-ea"/>
                <a:cs typeface="+mn-cs"/>
              </a:rPr>
              <a:t>2 3–4  Accurate knowledge but not always applied to the context of</a:t>
            </a:r>
          </a:p>
          <a:p>
            <a:r>
              <a:rPr lang="en-GB" sz="1200" b="0" i="0" u="none" strike="noStrike" kern="1200" baseline="0" dirty="0">
                <a:solidFill>
                  <a:schemeClr val="tx1"/>
                </a:solidFill>
                <a:latin typeface="+mn-lt"/>
                <a:ea typeface="+mn-ea"/>
                <a:cs typeface="+mn-cs"/>
              </a:rPr>
              <a:t>the question.</a:t>
            </a:r>
          </a:p>
          <a:p>
            <a:r>
              <a:rPr lang="en-GB" sz="1200" b="0" i="0" u="none" strike="noStrike" kern="1200" baseline="0" dirty="0">
                <a:solidFill>
                  <a:schemeClr val="tx1"/>
                </a:solidFill>
                <a:latin typeface="+mn-lt"/>
                <a:ea typeface="+mn-ea"/>
                <a:cs typeface="+mn-cs"/>
              </a:rPr>
              <a:t> Some points are explained and interlinked.</a:t>
            </a:r>
          </a:p>
          <a:p>
            <a:r>
              <a:rPr lang="en-GB" sz="1200" b="0" i="0" u="none" strike="noStrike" kern="1200" baseline="0" dirty="0">
                <a:solidFill>
                  <a:schemeClr val="tx1"/>
                </a:solidFill>
                <a:latin typeface="+mn-lt"/>
                <a:ea typeface="+mn-ea"/>
                <a:cs typeface="+mn-cs"/>
              </a:rPr>
              <a:t> Answer considers a number of aspects of the scenario, but</a:t>
            </a:r>
          </a:p>
          <a:p>
            <a:r>
              <a:rPr lang="en-GB" sz="1200" b="0" i="0" u="none" strike="noStrike" kern="1200" baseline="0" dirty="0">
                <a:solidFill>
                  <a:schemeClr val="tx1"/>
                </a:solidFill>
                <a:latin typeface="+mn-lt"/>
                <a:ea typeface="+mn-ea"/>
                <a:cs typeface="+mn-cs"/>
              </a:rPr>
              <a:t>they may not be given appropriate weight.</a:t>
            </a:r>
          </a:p>
          <a:p>
            <a:r>
              <a:rPr lang="en-GB" sz="1200" b="0" i="0" u="none" strike="noStrike" kern="1200" baseline="0" dirty="0">
                <a:solidFill>
                  <a:schemeClr val="tx1"/>
                </a:solidFill>
                <a:latin typeface="+mn-lt"/>
                <a:ea typeface="+mn-ea"/>
                <a:cs typeface="+mn-cs"/>
              </a:rPr>
              <a:t>3 5–6  Accurate knowledge applied consistently to the context of</a:t>
            </a:r>
          </a:p>
          <a:p>
            <a:r>
              <a:rPr lang="en-GB" sz="1200" b="0" i="0" u="none" strike="noStrike" kern="1200" baseline="0" dirty="0">
                <a:solidFill>
                  <a:schemeClr val="tx1"/>
                </a:solidFill>
                <a:latin typeface="+mn-lt"/>
                <a:ea typeface="+mn-ea"/>
                <a:cs typeface="+mn-cs"/>
              </a:rPr>
              <a:t>the question.</a:t>
            </a:r>
          </a:p>
          <a:p>
            <a:r>
              <a:rPr lang="en-GB" sz="1200" b="0" i="0" u="none" strike="noStrike" kern="1200" baseline="0" dirty="0">
                <a:solidFill>
                  <a:schemeClr val="tx1"/>
                </a:solidFill>
                <a:latin typeface="+mn-lt"/>
                <a:ea typeface="+mn-ea"/>
                <a:cs typeface="+mn-cs"/>
              </a:rPr>
              <a:t> Points are interlinked and explanation is coherent.</a:t>
            </a:r>
          </a:p>
          <a:p>
            <a:r>
              <a:rPr lang="en-GB" sz="1200" b="0" i="0" u="none" strike="noStrike" kern="1200" baseline="0" dirty="0">
                <a:solidFill>
                  <a:schemeClr val="tx1"/>
                </a:solidFill>
                <a:latin typeface="+mn-lt"/>
                <a:ea typeface="+mn-ea"/>
                <a:cs typeface="+mn-cs"/>
              </a:rPr>
              <a:t> Answer is balanced with weight given to range of aspects of</a:t>
            </a:r>
          </a:p>
          <a:p>
            <a:r>
              <a:rPr lang="en-GB" sz="1200" b="0" i="0" u="none" strike="noStrike" kern="1200" baseline="0" dirty="0">
                <a:solidFill>
                  <a:schemeClr val="tx1"/>
                </a:solidFill>
                <a:latin typeface="+mn-lt"/>
                <a:ea typeface="+mn-ea"/>
                <a:cs typeface="+mn-cs"/>
              </a:rPr>
              <a:t>the scenario.</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745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Question</a:t>
            </a:r>
            <a:r>
              <a:rPr lang="en-GB" altLang="en-US" baseline="0" dirty="0"/>
              <a:t> has been taken from the Sample Assessment Paper. </a:t>
            </a:r>
          </a:p>
          <a:p>
            <a:pPr>
              <a:spcBef>
                <a:spcPct val="0"/>
              </a:spcBef>
            </a:pPr>
            <a:endParaRPr lang="en-GB" altLang="en-US" baseline="0" dirty="0"/>
          </a:p>
          <a:p>
            <a:pPr>
              <a:spcBef>
                <a:spcPct val="0"/>
              </a:spcBef>
            </a:pPr>
            <a:r>
              <a:rPr lang="en-GB" altLang="en-US" baseline="0" dirty="0"/>
              <a:t>Teacher could peer assess or collect booklets in to mark at the end of lesson. </a:t>
            </a:r>
          </a:p>
          <a:p>
            <a:pPr>
              <a:spcBef>
                <a:spcPct val="0"/>
              </a:spcBef>
            </a:pPr>
            <a:endParaRPr lang="en-GB" altLang="en-US" baseline="0" dirty="0"/>
          </a:p>
          <a:p>
            <a:r>
              <a:rPr lang="en-GB" sz="1200" b="0" i="0" u="none" strike="noStrike" kern="1200" baseline="0" dirty="0">
                <a:solidFill>
                  <a:schemeClr val="tx1"/>
                </a:solidFill>
                <a:latin typeface="+mn-lt"/>
                <a:ea typeface="+mn-ea"/>
                <a:cs typeface="+mn-cs"/>
              </a:rPr>
              <a:t>Answers will be credited according to the learner’s demonstration of</a:t>
            </a:r>
          </a:p>
          <a:p>
            <a:r>
              <a:rPr lang="en-GB" sz="1200" b="0" i="0" u="none" strike="noStrike" kern="1200" baseline="0" dirty="0">
                <a:solidFill>
                  <a:schemeClr val="tx1"/>
                </a:solidFill>
                <a:latin typeface="+mn-lt"/>
                <a:ea typeface="+mn-ea"/>
                <a:cs typeface="+mn-cs"/>
              </a:rPr>
              <a:t>knowledge and understanding of the material using the indicative</a:t>
            </a:r>
          </a:p>
          <a:p>
            <a:r>
              <a:rPr lang="en-GB" sz="1200" b="0" i="0" u="none" strike="noStrike" kern="1200" baseline="0" dirty="0">
                <a:solidFill>
                  <a:schemeClr val="tx1"/>
                </a:solidFill>
                <a:latin typeface="+mn-lt"/>
                <a:ea typeface="+mn-ea"/>
                <a:cs typeface="+mn-cs"/>
              </a:rPr>
              <a:t>content and levels descriptors below. The indicative content that</a:t>
            </a:r>
          </a:p>
          <a:p>
            <a:r>
              <a:rPr lang="en-GB" sz="1200" b="0" i="0" u="none" strike="noStrike" kern="1200" baseline="0" dirty="0">
                <a:solidFill>
                  <a:schemeClr val="tx1"/>
                </a:solidFill>
                <a:latin typeface="+mn-lt"/>
                <a:ea typeface="+mn-ea"/>
                <a:cs typeface="+mn-cs"/>
              </a:rPr>
              <a:t>follows is not prescriptive. Answers may cover some/all of the</a:t>
            </a:r>
          </a:p>
          <a:p>
            <a:r>
              <a:rPr lang="en-GB" sz="1200" b="0" i="0" u="none" strike="noStrike" kern="1200" baseline="0" dirty="0">
                <a:solidFill>
                  <a:schemeClr val="tx1"/>
                </a:solidFill>
                <a:latin typeface="+mn-lt"/>
                <a:ea typeface="+mn-ea"/>
                <a:cs typeface="+mn-cs"/>
              </a:rPr>
              <a:t>indicative content but should be rewarded for other relevant</a:t>
            </a:r>
          </a:p>
          <a:p>
            <a:r>
              <a:rPr lang="en-GB" sz="1200" b="0" i="0" u="none" strike="noStrike" kern="1200" baseline="0" dirty="0">
                <a:solidFill>
                  <a:schemeClr val="tx1"/>
                </a:solidFill>
                <a:latin typeface="+mn-lt"/>
                <a:ea typeface="+mn-ea"/>
                <a:cs typeface="+mn-cs"/>
              </a:rPr>
              <a:t>answers.</a:t>
            </a:r>
          </a:p>
          <a:p>
            <a:r>
              <a:rPr lang="en-GB" sz="1200" b="0" i="0" u="none" strike="noStrike" kern="1200" baseline="0" dirty="0">
                <a:solidFill>
                  <a:schemeClr val="tx1"/>
                </a:solidFill>
                <a:latin typeface="+mn-lt"/>
                <a:ea typeface="+mn-ea"/>
                <a:cs typeface="+mn-cs"/>
              </a:rPr>
              <a:t>Answers might refer to the need to:</a:t>
            </a:r>
          </a:p>
          <a:p>
            <a:r>
              <a:rPr lang="en-GB" sz="1200" b="0" i="0" u="none" strike="noStrike" kern="1200" baseline="0" dirty="0">
                <a:solidFill>
                  <a:schemeClr val="tx1"/>
                </a:solidFill>
                <a:latin typeface="+mn-lt"/>
                <a:ea typeface="+mn-ea"/>
                <a:cs typeface="+mn-cs"/>
              </a:rPr>
              <a:t> be able to sign British Sign Language (BSL)</a:t>
            </a:r>
          </a:p>
          <a:p>
            <a:r>
              <a:rPr lang="en-GB" sz="1200" b="0" i="0" u="none" strike="noStrike" kern="1200" baseline="0" dirty="0">
                <a:solidFill>
                  <a:schemeClr val="tx1"/>
                </a:solidFill>
                <a:latin typeface="+mn-lt"/>
                <a:ea typeface="+mn-ea"/>
                <a:cs typeface="+mn-cs"/>
              </a:rPr>
              <a:t> be able to assess the living environment of someone who has a</a:t>
            </a:r>
          </a:p>
          <a:p>
            <a:r>
              <a:rPr lang="en-GB" sz="1200" b="0" i="0" u="none" strike="noStrike" kern="1200" baseline="0" dirty="0">
                <a:solidFill>
                  <a:schemeClr val="tx1"/>
                </a:solidFill>
                <a:latin typeface="+mn-lt"/>
                <a:ea typeface="+mn-ea"/>
                <a:cs typeface="+mn-cs"/>
              </a:rPr>
              <a:t>hearing impairment and make recommendations for</a:t>
            </a:r>
          </a:p>
          <a:p>
            <a:r>
              <a:rPr lang="en-GB" sz="1200" b="0" i="0" u="none" strike="noStrike" kern="1200" baseline="0" dirty="0">
                <a:solidFill>
                  <a:schemeClr val="tx1"/>
                </a:solidFill>
                <a:latin typeface="+mn-lt"/>
                <a:ea typeface="+mn-ea"/>
                <a:cs typeface="+mn-cs"/>
              </a:rPr>
              <a:t>change/improvement</a:t>
            </a:r>
          </a:p>
          <a:p>
            <a:r>
              <a:rPr lang="en-GB" sz="1200" b="0" i="0" u="none" strike="noStrike" kern="1200" baseline="0" dirty="0">
                <a:solidFill>
                  <a:schemeClr val="tx1"/>
                </a:solidFill>
                <a:latin typeface="+mn-lt"/>
                <a:ea typeface="+mn-ea"/>
                <a:cs typeface="+mn-cs"/>
              </a:rPr>
              <a:t> have knowledge of the technology available</a:t>
            </a:r>
          </a:p>
          <a:p>
            <a:r>
              <a:rPr lang="en-GB" sz="1200" b="0" i="0" u="none" strike="noStrike" kern="1200" baseline="0" dirty="0">
                <a:solidFill>
                  <a:schemeClr val="tx1"/>
                </a:solidFill>
                <a:latin typeface="+mn-lt"/>
                <a:ea typeface="+mn-ea"/>
                <a:cs typeface="+mn-cs"/>
              </a:rPr>
              <a:t> have knowledge of the allowances available to people with</a:t>
            </a:r>
          </a:p>
          <a:p>
            <a:r>
              <a:rPr lang="en-GB" sz="1200" b="0" i="0" u="none" strike="noStrike" kern="1200" baseline="0" dirty="0">
                <a:solidFill>
                  <a:schemeClr val="tx1"/>
                </a:solidFill>
                <a:latin typeface="+mn-lt"/>
                <a:ea typeface="+mn-ea"/>
                <a:cs typeface="+mn-cs"/>
              </a:rPr>
              <a:t>hearing impairments, e.g. Personal Independence Payments</a:t>
            </a:r>
          </a:p>
          <a:p>
            <a:r>
              <a:rPr lang="en-GB" sz="1200" b="0" i="0" u="none" strike="noStrike" kern="1200" baseline="0" dirty="0">
                <a:solidFill>
                  <a:schemeClr val="tx1"/>
                </a:solidFill>
                <a:latin typeface="+mn-lt"/>
                <a:ea typeface="+mn-ea"/>
                <a:cs typeface="+mn-cs"/>
              </a:rPr>
              <a:t>(PIP)</a:t>
            </a:r>
          </a:p>
          <a:p>
            <a:r>
              <a:rPr lang="en-GB" sz="1200" b="0" i="0" u="none" strike="noStrike" kern="1200" baseline="0" dirty="0">
                <a:solidFill>
                  <a:schemeClr val="tx1"/>
                </a:solidFill>
                <a:latin typeface="+mn-lt"/>
                <a:ea typeface="+mn-ea"/>
                <a:cs typeface="+mn-cs"/>
              </a:rPr>
              <a:t> be familiar with relevant government schemes</a:t>
            </a:r>
          </a:p>
          <a:p>
            <a:r>
              <a:rPr lang="en-GB" sz="1200" b="0" i="0" u="none" strike="noStrike" kern="1200" baseline="0" dirty="0">
                <a:solidFill>
                  <a:schemeClr val="tx1"/>
                </a:solidFill>
                <a:latin typeface="+mn-lt"/>
                <a:ea typeface="+mn-ea"/>
                <a:cs typeface="+mn-cs"/>
              </a:rPr>
              <a:t> utilise their communication skills effectively</a:t>
            </a:r>
          </a:p>
          <a:p>
            <a:r>
              <a:rPr lang="en-GB" sz="1200" b="0" i="0" u="none" strike="noStrike" kern="1200" baseline="0" dirty="0">
                <a:solidFill>
                  <a:schemeClr val="tx1"/>
                </a:solidFill>
                <a:latin typeface="+mn-lt"/>
                <a:ea typeface="+mn-ea"/>
                <a:cs typeface="+mn-cs"/>
              </a:rPr>
              <a:t> understand the impact of hearing impairment on the individual,</a:t>
            </a:r>
          </a:p>
          <a:p>
            <a:r>
              <a:rPr lang="en-GB" sz="1200" b="0" i="0" u="none" strike="noStrike" kern="1200" baseline="0" dirty="0">
                <a:solidFill>
                  <a:schemeClr val="tx1"/>
                </a:solidFill>
                <a:latin typeface="+mn-lt"/>
                <a:ea typeface="+mn-ea"/>
                <a:cs typeface="+mn-cs"/>
              </a:rPr>
              <a:t>which might cause</a:t>
            </a:r>
          </a:p>
          <a:p>
            <a:r>
              <a:rPr lang="en-GB" sz="1200" b="0" i="0" u="none" strike="noStrike" kern="1200" baseline="0" dirty="0">
                <a:solidFill>
                  <a:schemeClr val="tx1"/>
                </a:solidFill>
                <a:latin typeface="+mn-lt"/>
                <a:ea typeface="+mn-ea"/>
                <a:cs typeface="+mn-cs"/>
              </a:rPr>
              <a:t>o communication difficulties</a:t>
            </a:r>
          </a:p>
          <a:p>
            <a:r>
              <a:rPr lang="en-GB" sz="1200" b="0" i="0" u="none" strike="noStrike" kern="1200" baseline="0" dirty="0">
                <a:solidFill>
                  <a:schemeClr val="tx1"/>
                </a:solidFill>
                <a:latin typeface="+mn-lt"/>
                <a:ea typeface="+mn-ea"/>
                <a:cs typeface="+mn-cs"/>
              </a:rPr>
              <a:t>o social isolation</a:t>
            </a:r>
          </a:p>
          <a:p>
            <a:r>
              <a:rPr lang="en-GB" sz="1200" b="0" i="0" u="none" strike="noStrike" kern="1200" baseline="0" dirty="0">
                <a:solidFill>
                  <a:schemeClr val="tx1"/>
                </a:solidFill>
                <a:latin typeface="+mn-lt"/>
                <a:ea typeface="+mn-ea"/>
                <a:cs typeface="+mn-cs"/>
              </a:rPr>
              <a:t>o mental ill health</a:t>
            </a:r>
          </a:p>
          <a:p>
            <a:r>
              <a:rPr lang="en-GB" sz="1200" b="0" i="0" u="none" strike="noStrike" kern="1200" baseline="0" dirty="0">
                <a:solidFill>
                  <a:schemeClr val="tx1"/>
                </a:solidFill>
                <a:latin typeface="+mn-lt"/>
                <a:ea typeface="+mn-ea"/>
                <a:cs typeface="+mn-cs"/>
              </a:rPr>
              <a:t> recognise how to spot the signs of decreasing ability to hear,</a:t>
            </a:r>
          </a:p>
          <a:p>
            <a:r>
              <a:rPr lang="en-GB" sz="1200" b="0" i="0" u="none" strike="noStrike" kern="1200" baseline="0" dirty="0">
                <a:solidFill>
                  <a:schemeClr val="tx1"/>
                </a:solidFill>
                <a:latin typeface="+mn-lt"/>
                <a:ea typeface="+mn-ea"/>
                <a:cs typeface="+mn-cs"/>
              </a:rPr>
              <a:t>which might be</a:t>
            </a:r>
          </a:p>
          <a:p>
            <a:r>
              <a:rPr lang="en-GB" sz="1200" b="0" i="0" u="none" strike="noStrike" kern="1200" baseline="0" dirty="0">
                <a:solidFill>
                  <a:schemeClr val="tx1"/>
                </a:solidFill>
                <a:latin typeface="+mn-lt"/>
                <a:ea typeface="+mn-ea"/>
                <a:cs typeface="+mn-cs"/>
              </a:rPr>
              <a:t>o a need to have statements repeated several times</a:t>
            </a:r>
          </a:p>
          <a:p>
            <a:r>
              <a:rPr lang="en-GB" sz="1200" b="0" i="0" u="none" strike="noStrike" kern="1200" baseline="0" dirty="0">
                <a:solidFill>
                  <a:schemeClr val="tx1"/>
                </a:solidFill>
                <a:latin typeface="+mn-lt"/>
                <a:ea typeface="+mn-ea"/>
                <a:cs typeface="+mn-cs"/>
              </a:rPr>
              <a:t>o having a TV/radio at a high volume</a:t>
            </a:r>
          </a:p>
          <a:p>
            <a:r>
              <a:rPr lang="en-GB" sz="1200" b="0" i="0" u="none" strike="noStrike" kern="1200" baseline="0" dirty="0">
                <a:solidFill>
                  <a:schemeClr val="tx1"/>
                </a:solidFill>
                <a:latin typeface="+mn-lt"/>
                <a:ea typeface="+mn-ea"/>
                <a:cs typeface="+mn-cs"/>
              </a:rPr>
              <a:t>o failure to react to other people.</a:t>
            </a:r>
          </a:p>
          <a:p>
            <a:r>
              <a:rPr lang="en-GB" sz="1200" b="0" i="0" u="none" strike="noStrike" kern="1200" baseline="0" dirty="0">
                <a:solidFill>
                  <a:schemeClr val="tx1"/>
                </a:solidFill>
                <a:latin typeface="+mn-lt"/>
                <a:ea typeface="+mn-ea"/>
                <a:cs typeface="+mn-cs"/>
              </a:rPr>
              <a:t>Award marks for any other valid responses.</a:t>
            </a:r>
          </a:p>
          <a:p>
            <a:endParaRPr lang="en-GB" alt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1 1–3  Limited generic knowledge not applied to the context of the</a:t>
            </a:r>
          </a:p>
          <a:p>
            <a:r>
              <a:rPr lang="en-GB" sz="1200" b="0" i="0" u="none" strike="noStrike" kern="1200" baseline="0" dirty="0">
                <a:solidFill>
                  <a:schemeClr val="tx1"/>
                </a:solidFill>
                <a:latin typeface="+mn-lt"/>
                <a:ea typeface="+mn-ea"/>
                <a:cs typeface="+mn-cs"/>
              </a:rPr>
              <a:t>question.</a:t>
            </a:r>
          </a:p>
          <a:p>
            <a:r>
              <a:rPr lang="en-GB" sz="1200" b="0" i="0" u="none" strike="noStrike" kern="1200" baseline="0" dirty="0">
                <a:solidFill>
                  <a:schemeClr val="tx1"/>
                </a:solidFill>
                <a:latin typeface="+mn-lt"/>
                <a:ea typeface="+mn-ea"/>
                <a:cs typeface="+mn-cs"/>
              </a:rPr>
              <a:t> Points raised are not interlinked and presented as a list.</a:t>
            </a:r>
          </a:p>
          <a:p>
            <a:r>
              <a:rPr lang="en-GB" sz="1200" b="0" i="0" u="none" strike="noStrike" kern="1200" baseline="0" dirty="0">
                <a:solidFill>
                  <a:schemeClr val="tx1"/>
                </a:solidFill>
                <a:latin typeface="+mn-lt"/>
                <a:ea typeface="+mn-ea"/>
                <a:cs typeface="+mn-cs"/>
              </a:rPr>
              <a:t> Answer is unbalanced with limited number of aspects of the</a:t>
            </a:r>
          </a:p>
          <a:p>
            <a:r>
              <a:rPr lang="en-GB" sz="1200" b="0" i="0" u="none" strike="noStrike" kern="1200" baseline="0" dirty="0">
                <a:solidFill>
                  <a:schemeClr val="tx1"/>
                </a:solidFill>
                <a:latin typeface="+mn-lt"/>
                <a:ea typeface="+mn-ea"/>
                <a:cs typeface="+mn-cs"/>
              </a:rPr>
              <a:t>scenario considered.</a:t>
            </a:r>
          </a:p>
          <a:p>
            <a:r>
              <a:rPr lang="en-GB" sz="1200" b="0" i="0" u="none" strike="noStrike" kern="1200" baseline="0" dirty="0">
                <a:solidFill>
                  <a:schemeClr val="tx1"/>
                </a:solidFill>
                <a:latin typeface="+mn-lt"/>
                <a:ea typeface="+mn-ea"/>
                <a:cs typeface="+mn-cs"/>
              </a:rPr>
              <a:t>2 3–4  Accurate knowledge but not always applied to the context of</a:t>
            </a:r>
          </a:p>
          <a:p>
            <a:r>
              <a:rPr lang="en-GB" sz="1200" b="0" i="0" u="none" strike="noStrike" kern="1200" baseline="0" dirty="0">
                <a:solidFill>
                  <a:schemeClr val="tx1"/>
                </a:solidFill>
                <a:latin typeface="+mn-lt"/>
                <a:ea typeface="+mn-ea"/>
                <a:cs typeface="+mn-cs"/>
              </a:rPr>
              <a:t>the question.</a:t>
            </a:r>
          </a:p>
          <a:p>
            <a:r>
              <a:rPr lang="en-GB" sz="1200" b="0" i="0" u="none" strike="noStrike" kern="1200" baseline="0" dirty="0">
                <a:solidFill>
                  <a:schemeClr val="tx1"/>
                </a:solidFill>
                <a:latin typeface="+mn-lt"/>
                <a:ea typeface="+mn-ea"/>
                <a:cs typeface="+mn-cs"/>
              </a:rPr>
              <a:t> Some points are explained and interlinked.</a:t>
            </a:r>
          </a:p>
          <a:p>
            <a:r>
              <a:rPr lang="en-GB" sz="1200" b="0" i="0" u="none" strike="noStrike" kern="1200" baseline="0" dirty="0">
                <a:solidFill>
                  <a:schemeClr val="tx1"/>
                </a:solidFill>
                <a:latin typeface="+mn-lt"/>
                <a:ea typeface="+mn-ea"/>
                <a:cs typeface="+mn-cs"/>
              </a:rPr>
              <a:t> Answer considers a number of aspects of the scenario, but</a:t>
            </a:r>
          </a:p>
          <a:p>
            <a:r>
              <a:rPr lang="en-GB" sz="1200" b="0" i="0" u="none" strike="noStrike" kern="1200" baseline="0" dirty="0">
                <a:solidFill>
                  <a:schemeClr val="tx1"/>
                </a:solidFill>
                <a:latin typeface="+mn-lt"/>
                <a:ea typeface="+mn-ea"/>
                <a:cs typeface="+mn-cs"/>
              </a:rPr>
              <a:t>they may not be given appropriate weight.</a:t>
            </a:r>
          </a:p>
          <a:p>
            <a:r>
              <a:rPr lang="en-GB" sz="1200" b="0" i="0" u="none" strike="noStrike" kern="1200" baseline="0" dirty="0">
                <a:solidFill>
                  <a:schemeClr val="tx1"/>
                </a:solidFill>
                <a:latin typeface="+mn-lt"/>
                <a:ea typeface="+mn-ea"/>
                <a:cs typeface="+mn-cs"/>
              </a:rPr>
              <a:t>3 5–6  Accurate knowledge applied consistently to the context of</a:t>
            </a:r>
          </a:p>
          <a:p>
            <a:r>
              <a:rPr lang="en-GB" sz="1200" b="0" i="0" u="none" strike="noStrike" kern="1200" baseline="0" dirty="0">
                <a:solidFill>
                  <a:schemeClr val="tx1"/>
                </a:solidFill>
                <a:latin typeface="+mn-lt"/>
                <a:ea typeface="+mn-ea"/>
                <a:cs typeface="+mn-cs"/>
              </a:rPr>
              <a:t>the question.</a:t>
            </a:r>
          </a:p>
          <a:p>
            <a:r>
              <a:rPr lang="en-GB" sz="1200" b="0" i="0" u="none" strike="noStrike" kern="1200" baseline="0" dirty="0">
                <a:solidFill>
                  <a:schemeClr val="tx1"/>
                </a:solidFill>
                <a:latin typeface="+mn-lt"/>
                <a:ea typeface="+mn-ea"/>
                <a:cs typeface="+mn-cs"/>
              </a:rPr>
              <a:t> Points are interlinked and explanation is coherent.</a:t>
            </a:r>
          </a:p>
          <a:p>
            <a:r>
              <a:rPr lang="en-GB" sz="1200" b="0" i="0" u="none" strike="noStrike" kern="1200" baseline="0" dirty="0">
                <a:solidFill>
                  <a:schemeClr val="tx1"/>
                </a:solidFill>
                <a:latin typeface="+mn-lt"/>
                <a:ea typeface="+mn-ea"/>
                <a:cs typeface="+mn-cs"/>
              </a:rPr>
              <a:t> Answer is balanced with weight given to range of aspects of</a:t>
            </a:r>
          </a:p>
          <a:p>
            <a:r>
              <a:rPr lang="en-GB" sz="1200" b="0" i="0" u="none" strike="noStrike" kern="1200" baseline="0" dirty="0">
                <a:solidFill>
                  <a:schemeClr val="tx1"/>
                </a:solidFill>
                <a:latin typeface="+mn-lt"/>
                <a:ea typeface="+mn-ea"/>
                <a:cs typeface="+mn-cs"/>
              </a:rPr>
              <a:t>the scenario.</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1777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Students could complete</a:t>
            </a:r>
            <a:r>
              <a:rPr lang="en-GB" altLang="en-US" baseline="0" dirty="0"/>
              <a:t> the first task by actually going out of class for 10 minutes to walk around, or discuss this in groups. This activity could also be set as pre-work.</a:t>
            </a:r>
          </a:p>
          <a:p>
            <a:pPr>
              <a:spcBef>
                <a:spcPct val="0"/>
              </a:spcBef>
            </a:pPr>
            <a:endParaRPr lang="en-GB" altLang="en-US" baseline="0" dirty="0"/>
          </a:p>
          <a:p>
            <a:pPr>
              <a:spcBef>
                <a:spcPct val="0"/>
              </a:spcBef>
            </a:pPr>
            <a:r>
              <a:rPr lang="en-GB" altLang="en-US" baseline="0" dirty="0"/>
              <a:t>Students to work through each of their case studies (they will </a:t>
            </a:r>
            <a:r>
              <a:rPr lang="en-GB" altLang="en-US" baseline="0"/>
              <a:t>need book 1 t</a:t>
            </a:r>
            <a:endParaRPr lang="en-GB" altLang="en-US" baseline="0"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89285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See</a:t>
            </a:r>
            <a:r>
              <a:rPr lang="en-GB" altLang="en-US" baseline="0" dirty="0"/>
              <a:t> if students can guess what empowerment means. This could be run as a mini-whiteboard activity (think, pair, share), or as individual and then small groups, with the group deciding ‘best on desk’ definition before teacher reveals the actual definition. </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46784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Students should</a:t>
            </a:r>
            <a:r>
              <a:rPr lang="en-GB" altLang="en-US" baseline="0" dirty="0"/>
              <a:t> work through this independently. </a:t>
            </a:r>
          </a:p>
          <a:p>
            <a:pPr>
              <a:spcBef>
                <a:spcPct val="0"/>
              </a:spcBef>
            </a:pPr>
            <a:endParaRPr lang="en-GB" altLang="en-US" baseline="0" dirty="0"/>
          </a:p>
          <a:p>
            <a:pPr>
              <a:spcBef>
                <a:spcPct val="0"/>
              </a:spcBef>
            </a:pPr>
            <a:r>
              <a:rPr lang="en-GB" altLang="en-US" baseline="0" dirty="0"/>
              <a:t>Answers:</a:t>
            </a:r>
          </a:p>
          <a:p>
            <a:pPr>
              <a:spcBef>
                <a:spcPct val="0"/>
              </a:spcBef>
            </a:pPr>
            <a:r>
              <a:rPr lang="en-GB" altLang="en-US" baseline="0" dirty="0"/>
              <a:t>Q1: The SU could lose confidence, become passive and over-reliant on their care workers.</a:t>
            </a:r>
          </a:p>
          <a:p>
            <a:pPr>
              <a:spcBef>
                <a:spcPct val="0"/>
              </a:spcBef>
            </a:pPr>
            <a:endParaRPr lang="en-GB" altLang="en-US" baseline="0" dirty="0"/>
          </a:p>
          <a:p>
            <a:pPr>
              <a:spcBef>
                <a:spcPct val="0"/>
              </a:spcBef>
            </a:pPr>
            <a:r>
              <a:rPr lang="en-GB" altLang="en-US" baseline="0" dirty="0"/>
              <a:t>Q2: By placing the SU at the heart of any discussions and decisions, this promotes inclusion and a personalised approach to treatment / care, which is tailored to their specific needs. </a:t>
            </a:r>
          </a:p>
          <a:p>
            <a:pPr>
              <a:spcBef>
                <a:spcPct val="0"/>
              </a:spcBef>
            </a:pPr>
            <a:endParaRPr lang="en-GB" altLang="en-US" baseline="0" dirty="0"/>
          </a:p>
          <a:p>
            <a:pPr>
              <a:spcBef>
                <a:spcPct val="0"/>
              </a:spcBef>
            </a:pPr>
            <a:r>
              <a:rPr lang="en-GB" altLang="en-US" baseline="0" dirty="0"/>
              <a:t>Q3: Increase in wellbeing and boosts self-esteem.</a:t>
            </a:r>
          </a:p>
          <a:p>
            <a:pPr>
              <a:spcBef>
                <a:spcPct val="0"/>
              </a:spcBef>
            </a:pPr>
            <a:endParaRPr lang="en-GB" altLang="en-US" baseline="0" dirty="0"/>
          </a:p>
          <a:p>
            <a:pPr>
              <a:spcBef>
                <a:spcPct val="0"/>
              </a:spcBef>
            </a:pPr>
            <a:r>
              <a:rPr lang="en-GB" altLang="en-US" baseline="0" dirty="0"/>
              <a:t>Q4: So that we do not discriminate against anyone, treat everyone fairly and appropriately. </a:t>
            </a:r>
          </a:p>
          <a:p>
            <a:pPr>
              <a:spcBef>
                <a:spcPct val="0"/>
              </a:spcBef>
            </a:pPr>
            <a:endParaRPr lang="en-GB" altLang="en-US" baseline="0" dirty="0"/>
          </a:p>
          <a:p>
            <a:pPr>
              <a:spcBef>
                <a:spcPct val="0"/>
              </a:spcBef>
            </a:pPr>
            <a:r>
              <a:rPr lang="en-GB" altLang="en-US" baseline="0" dirty="0"/>
              <a:t>Think Higher: HCH could also do the following:</a:t>
            </a:r>
          </a:p>
          <a:p>
            <a:pPr marL="171450" indent="-171450">
              <a:spcBef>
                <a:spcPct val="0"/>
              </a:spcBef>
              <a:buFontTx/>
              <a:buChar char="-"/>
            </a:pPr>
            <a:r>
              <a:rPr lang="en-GB" altLang="en-US" baseline="0" dirty="0"/>
              <a:t>Use of / access to English lessons for EAL SUs</a:t>
            </a:r>
          </a:p>
          <a:p>
            <a:pPr marL="171450" indent="-171450">
              <a:spcBef>
                <a:spcPct val="0"/>
              </a:spcBef>
              <a:buFontTx/>
              <a:buChar char="-"/>
            </a:pPr>
            <a:r>
              <a:rPr lang="en-GB" altLang="en-US" dirty="0"/>
              <a:t>Provide</a:t>
            </a:r>
            <a:r>
              <a:rPr lang="en-GB" altLang="en-US" baseline="0" dirty="0"/>
              <a:t> a wide range of food for people with different religious requirements (e.g. Halal, Kosher, vegetarian)</a:t>
            </a:r>
          </a:p>
          <a:p>
            <a:pPr marL="171450" indent="-171450">
              <a:spcBef>
                <a:spcPct val="0"/>
              </a:spcBef>
              <a:buFontTx/>
              <a:buChar char="-"/>
            </a:pPr>
            <a:r>
              <a:rPr lang="en-GB" altLang="en-US" baseline="0" dirty="0"/>
              <a:t>Consider religious observances e.g. Muslims will need a prayer room and need to pray up to 5 times a day, Roman Catholics may wish to attend Mass on a Sunday and other holy days, Jewish people may wish to attend the Synagogue on Saturdays.</a:t>
            </a:r>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30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5C3C854-AAF1-4F0B-995A-4E0964BC1A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DB796CE-C8D6-4F07-BD8F-44DB52D8A8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a:p>
            <a:pPr>
              <a:spcBef>
                <a:spcPct val="0"/>
              </a:spcBef>
            </a:pPr>
            <a:endParaRPr lang="en-GB" altLang="en-US"/>
          </a:p>
        </p:txBody>
      </p:sp>
      <p:sp>
        <p:nvSpPr>
          <p:cNvPr id="19460" name="Slide Number Placeholder 3">
            <a:extLst>
              <a:ext uri="{FF2B5EF4-FFF2-40B4-BE49-F238E27FC236}">
                <a16:creationId xmlns:a16="http://schemas.microsoft.com/office/drawing/2014/main" id="{E3013AB5-8DE7-4475-9A9E-79744299D0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60AAEDF-1B5D-4F21-8D65-55E20BDF9D95}"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Students do not have to refer to the case studies</a:t>
            </a:r>
            <a:r>
              <a:rPr lang="en-GB" altLang="en-US" baseline="0" dirty="0"/>
              <a:t> specifically (although they can do so if they wish). They are able to provide generic examples/groups of service users e.g. people with learning disabilities, people who are deaf. </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42350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Potential</a:t>
            </a:r>
            <a:r>
              <a:rPr lang="en-GB" altLang="en-US" baseline="0" dirty="0"/>
              <a:t> conflicts could include:</a:t>
            </a:r>
          </a:p>
          <a:p>
            <a:pPr marL="171450" indent="-171450">
              <a:spcBef>
                <a:spcPct val="0"/>
              </a:spcBef>
              <a:buFontTx/>
              <a:buChar char="-"/>
            </a:pPr>
            <a:r>
              <a:rPr lang="en-GB" altLang="en-US" baseline="0" dirty="0"/>
              <a:t>Equally valid preferences of one service user and that of another, e.g. choice of music, or other leisure activities in the sitting room</a:t>
            </a:r>
          </a:p>
          <a:p>
            <a:pPr marL="171450" indent="-171450">
              <a:spcBef>
                <a:spcPct val="0"/>
              </a:spcBef>
              <a:buFontTx/>
              <a:buChar char="-"/>
            </a:pPr>
            <a:r>
              <a:rPr lang="en-GB" altLang="en-US" baseline="0" dirty="0"/>
              <a:t>Client’s right to choice and protecting their personal safety – e.g. a person with dementia may wish to live independently and in their own home, but if they are unable to use the cooker, this may pose risk (e.g. fire) to themselves and others.</a:t>
            </a:r>
          </a:p>
          <a:p>
            <a:pPr marL="171450" indent="-171450">
              <a:spcBef>
                <a:spcPct val="0"/>
              </a:spcBef>
              <a:buFontTx/>
              <a:buChar char="-"/>
            </a:pPr>
            <a:r>
              <a:rPr lang="en-GB" altLang="en-US" baseline="0" dirty="0"/>
              <a:t>The different rights that service users have – e.g. the right to confidentiality and the right to protection from harm – if a service user discloses abuse (physical or sexual) – which right takes priority over the other?</a:t>
            </a:r>
          </a:p>
          <a:p>
            <a:pPr marL="171450" indent="-171450">
              <a:spcBef>
                <a:spcPct val="0"/>
              </a:spcBef>
              <a:buFontTx/>
              <a:buChar char="-"/>
            </a:pPr>
            <a:r>
              <a:rPr lang="en-GB" altLang="en-US" dirty="0"/>
              <a:t>The respect for</a:t>
            </a:r>
            <a:r>
              <a:rPr lang="en-GB" altLang="en-US" baseline="0" dirty="0"/>
              <a:t> the cultural or religious values of a service user and promoting their health and wellbeing e.g. a Jehovah’s Witness does not believe in blood transfusions, but this may be essential for their own or their children’s survival. </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4929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Challenging</a:t>
            </a:r>
            <a:r>
              <a:rPr lang="en-GB" altLang="en-US" baseline="0" dirty="0"/>
              <a:t> behaviour may include:</a:t>
            </a:r>
          </a:p>
          <a:p>
            <a:pPr marL="171450" indent="-171450">
              <a:spcBef>
                <a:spcPct val="0"/>
              </a:spcBef>
              <a:buFontTx/>
              <a:buChar char="-"/>
            </a:pPr>
            <a:r>
              <a:rPr lang="en-GB" altLang="en-US" baseline="0" dirty="0"/>
              <a:t>Excessive rudeness</a:t>
            </a:r>
          </a:p>
          <a:p>
            <a:pPr marL="171450" indent="-171450">
              <a:spcBef>
                <a:spcPct val="0"/>
              </a:spcBef>
              <a:buFontTx/>
              <a:buChar char="-"/>
            </a:pPr>
            <a:r>
              <a:rPr lang="en-GB" altLang="en-US" baseline="0" dirty="0"/>
              <a:t>Aggression</a:t>
            </a:r>
          </a:p>
          <a:p>
            <a:pPr marL="171450" indent="-171450">
              <a:spcBef>
                <a:spcPct val="0"/>
              </a:spcBef>
              <a:buFontTx/>
              <a:buChar char="-"/>
            </a:pPr>
            <a:r>
              <a:rPr lang="en-GB" altLang="en-US" baseline="0" dirty="0"/>
              <a:t>Self-harm</a:t>
            </a:r>
          </a:p>
          <a:p>
            <a:pPr marL="171450" indent="-171450">
              <a:spcBef>
                <a:spcPct val="0"/>
              </a:spcBef>
              <a:buFontTx/>
              <a:buChar char="-"/>
            </a:pPr>
            <a:r>
              <a:rPr lang="en-GB" altLang="en-US" baseline="0" dirty="0"/>
              <a:t>Disruptiveness</a:t>
            </a:r>
          </a:p>
          <a:p>
            <a:pPr marL="171450" indent="-171450">
              <a:spcBef>
                <a:spcPct val="0"/>
              </a:spcBef>
              <a:buFontTx/>
              <a:buChar char="-"/>
            </a:pPr>
            <a:endParaRPr lang="en-GB" altLang="en-US" baseline="0" dirty="0"/>
          </a:p>
          <a:p>
            <a:pPr marL="0" indent="0">
              <a:spcBef>
                <a:spcPct val="0"/>
              </a:spcBef>
              <a:buFontTx/>
              <a:buNone/>
            </a:pPr>
            <a:r>
              <a:rPr lang="en-GB" altLang="en-US" baseline="0" dirty="0"/>
              <a:t>Skills required:</a:t>
            </a:r>
          </a:p>
          <a:p>
            <a:pPr marL="171450" indent="-171450">
              <a:spcBef>
                <a:spcPct val="0"/>
              </a:spcBef>
              <a:buFontTx/>
              <a:buChar char="-"/>
            </a:pPr>
            <a:r>
              <a:rPr lang="en-GB" altLang="en-US" baseline="0" dirty="0"/>
              <a:t>Keeping calm</a:t>
            </a:r>
          </a:p>
          <a:p>
            <a:pPr marL="171450" indent="-171450">
              <a:spcBef>
                <a:spcPct val="0"/>
              </a:spcBef>
              <a:buFontTx/>
              <a:buChar char="-"/>
            </a:pPr>
            <a:r>
              <a:rPr lang="en-GB" altLang="en-US" baseline="0" dirty="0"/>
              <a:t>Listening carefully</a:t>
            </a:r>
          </a:p>
          <a:p>
            <a:pPr marL="171450" indent="-171450">
              <a:spcBef>
                <a:spcPct val="0"/>
              </a:spcBef>
              <a:buFontTx/>
              <a:buChar char="-"/>
            </a:pPr>
            <a:r>
              <a:rPr lang="en-GB" altLang="en-US" baseline="0" dirty="0"/>
              <a:t>Never resorting to aggressive behaviour</a:t>
            </a:r>
          </a:p>
          <a:p>
            <a:pPr marL="171450" indent="-171450">
              <a:spcBef>
                <a:spcPct val="0"/>
              </a:spcBef>
              <a:buFontTx/>
              <a:buChar char="-"/>
            </a:pPr>
            <a:r>
              <a:rPr lang="en-GB" altLang="en-US" baseline="0" dirty="0"/>
              <a:t>Seeing the argument from both sides, empathy with the individual</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68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Vide</a:t>
            </a:r>
            <a:r>
              <a:rPr lang="en-GB" altLang="en-US" baseline="0" dirty="0"/>
              <a:t>o 1: Just watch the first scenario on video, from 00:24 to 01:18 </a:t>
            </a:r>
          </a:p>
          <a:p>
            <a:pPr>
              <a:spcBef>
                <a:spcPct val="0"/>
              </a:spcBef>
            </a:pPr>
            <a:endParaRPr lang="en-GB" altLang="en-US" baseline="0" dirty="0"/>
          </a:p>
          <a:p>
            <a:pPr>
              <a:spcBef>
                <a:spcPct val="0"/>
              </a:spcBef>
            </a:pPr>
            <a:r>
              <a:rPr lang="en-GB" altLang="en-US" baseline="0" dirty="0"/>
              <a:t>Video 2: NHS Video - 07:30 - Useful to outline skills and procedures needed to handle conflict. </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04993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47855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Q1:</a:t>
            </a:r>
            <a:r>
              <a:rPr lang="en-GB" altLang="en-US" baseline="0" dirty="0"/>
              <a:t> The HSWA applies to everyone – colleagues, customers and anyone else e.g. contractors</a:t>
            </a:r>
          </a:p>
          <a:p>
            <a:pPr>
              <a:spcBef>
                <a:spcPct val="0"/>
              </a:spcBef>
            </a:pPr>
            <a:endParaRPr lang="en-GB" altLang="en-US" baseline="0" dirty="0"/>
          </a:p>
          <a:p>
            <a:pPr>
              <a:spcBef>
                <a:spcPct val="0"/>
              </a:spcBef>
            </a:pPr>
            <a:r>
              <a:rPr lang="en-GB" altLang="en-US" baseline="0" dirty="0"/>
              <a:t>Q2: We are all individually ultimately responsible</a:t>
            </a:r>
          </a:p>
          <a:p>
            <a:pPr>
              <a:spcBef>
                <a:spcPct val="0"/>
              </a:spcBef>
            </a:pPr>
            <a:endParaRPr lang="en-GB" altLang="en-US" baseline="0" dirty="0"/>
          </a:p>
          <a:p>
            <a:pPr>
              <a:spcBef>
                <a:spcPct val="0"/>
              </a:spcBef>
            </a:pPr>
            <a:r>
              <a:rPr lang="en-GB" altLang="en-US" baseline="0" dirty="0"/>
              <a:t>Q3: A hazard is anything that could potentially cause harm, e.g. climbing stairs, wet floor surfaces.</a:t>
            </a:r>
          </a:p>
          <a:p>
            <a:pPr>
              <a:spcBef>
                <a:spcPct val="0"/>
              </a:spcBef>
            </a:pPr>
            <a:endParaRPr lang="en-GB" altLang="en-US" baseline="0" dirty="0"/>
          </a:p>
          <a:p>
            <a:pPr>
              <a:spcBef>
                <a:spcPct val="0"/>
              </a:spcBef>
            </a:pPr>
            <a:r>
              <a:rPr lang="en-GB" altLang="en-US" baseline="0" dirty="0"/>
              <a:t>Q4: A risk is the likelihood of a person being harmed by a hazard.</a:t>
            </a:r>
          </a:p>
          <a:p>
            <a:pPr>
              <a:spcBef>
                <a:spcPct val="0"/>
              </a:spcBef>
            </a:pPr>
            <a:endParaRPr lang="en-GB" altLang="en-US" baseline="0" dirty="0"/>
          </a:p>
          <a:p>
            <a:pPr>
              <a:spcBef>
                <a:spcPct val="0"/>
              </a:spcBef>
            </a:pPr>
            <a:r>
              <a:rPr lang="en-GB" altLang="en-US" baseline="0" dirty="0"/>
              <a:t>Q5: A risk assessment is the identification and evaluation of potential consequences of hazards and the level of risk that the hazard will cause.</a:t>
            </a:r>
          </a:p>
          <a:p>
            <a:pPr>
              <a:spcBef>
                <a:spcPct val="0"/>
              </a:spcBef>
            </a:pPr>
            <a:endParaRPr lang="en-GB" altLang="en-US" baseline="0" dirty="0"/>
          </a:p>
          <a:p>
            <a:pPr>
              <a:spcBef>
                <a:spcPct val="0"/>
              </a:spcBef>
            </a:pPr>
            <a:r>
              <a:rPr lang="en-GB" altLang="en-US" baseline="0" dirty="0"/>
              <a:t>Q6: </a:t>
            </a:r>
          </a:p>
          <a:p>
            <a:pPr>
              <a:spcBef>
                <a:spcPct val="0"/>
              </a:spcBef>
            </a:pPr>
            <a:r>
              <a:rPr lang="en-GB" altLang="en-US" baseline="0" dirty="0"/>
              <a:t>- Take reasonable case of their own H&amp;S and that of others e.g. colleagues, visitors and SU’s</a:t>
            </a:r>
          </a:p>
          <a:p>
            <a:pPr marL="171450" indent="-171450">
              <a:spcBef>
                <a:spcPct val="0"/>
              </a:spcBef>
              <a:buFontTx/>
              <a:buChar char="-"/>
            </a:pPr>
            <a:r>
              <a:rPr lang="en-GB" altLang="en-US" baseline="0" dirty="0"/>
              <a:t>Cooperate with their employer to carry out the agreed and required health and safety procedures of the workplace</a:t>
            </a:r>
          </a:p>
          <a:p>
            <a:pPr marL="171450" indent="-171450">
              <a:spcBef>
                <a:spcPct val="0"/>
              </a:spcBef>
              <a:buFontTx/>
              <a:buChar char="-"/>
            </a:pPr>
            <a:r>
              <a:rPr lang="en-GB" altLang="en-US" baseline="0" dirty="0"/>
              <a:t>Not intentionally damage health and safety equipment at the setting, e.g. hoists and lifts.</a:t>
            </a:r>
          </a:p>
          <a:p>
            <a:pPr>
              <a:spcBef>
                <a:spcPct val="0"/>
              </a:spcBef>
            </a:pPr>
            <a:endParaRPr lang="en-GB" altLang="en-US" baseline="0"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99280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0210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92960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3363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204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957775D-3252-43DC-B127-9A25D7BB79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BFEC50E-1D98-4FB4-95E2-B9EA9D85C3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a:p>
            <a:pPr>
              <a:spcBef>
                <a:spcPct val="0"/>
              </a:spcBef>
            </a:pPr>
            <a:endParaRPr lang="en-GB" altLang="en-US"/>
          </a:p>
        </p:txBody>
      </p:sp>
      <p:sp>
        <p:nvSpPr>
          <p:cNvPr id="21508" name="Slide Number Placeholder 3">
            <a:extLst>
              <a:ext uri="{FF2B5EF4-FFF2-40B4-BE49-F238E27FC236}">
                <a16:creationId xmlns:a16="http://schemas.microsoft.com/office/drawing/2014/main" id="{2BA8E322-04A1-4C02-A0B4-5852C73A19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1FEFBE4-8BEA-410F-9436-F59CE10165BF}"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Could use a timer</a:t>
            </a:r>
            <a:r>
              <a:rPr lang="en-GB" altLang="en-US" baseline="0" dirty="0"/>
              <a:t> to keep the class on pace – 15/20mins. </a:t>
            </a:r>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89017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cs typeface="Calibri"/>
            </a:endParaRPr>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73905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Q1:</a:t>
            </a:r>
            <a:r>
              <a:rPr lang="en-GB" altLang="en-US" baseline="0" dirty="0"/>
              <a:t> Safeguarding Officer</a:t>
            </a:r>
          </a:p>
          <a:p>
            <a:pPr>
              <a:spcBef>
                <a:spcPct val="0"/>
              </a:spcBef>
            </a:pPr>
            <a:r>
              <a:rPr lang="en-GB" altLang="en-US" baseline="0" dirty="0"/>
              <a:t>Q2: Written record of what you have been told.</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12406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Q1:</a:t>
            </a:r>
            <a:r>
              <a:rPr lang="en-GB" altLang="en-US" baseline="0" dirty="0"/>
              <a:t> Safeguarding Officer</a:t>
            </a:r>
          </a:p>
          <a:p>
            <a:pPr>
              <a:spcBef>
                <a:spcPct val="0"/>
              </a:spcBef>
            </a:pPr>
            <a:r>
              <a:rPr lang="en-GB" altLang="en-US" baseline="0" dirty="0"/>
              <a:t>Q2: Written record of what you have been told.</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2947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This could be drawn up on the board and notes added to during class feedback. </a:t>
            </a:r>
          </a:p>
          <a:p>
            <a:pPr>
              <a:spcBef>
                <a:spcPct val="0"/>
              </a:spcBef>
            </a:pPr>
            <a:endParaRPr lang="en-GB" altLang="en-US" dirty="0"/>
          </a:p>
          <a:p>
            <a:pPr>
              <a:spcBef>
                <a:spcPct val="0"/>
              </a:spcBef>
            </a:pPr>
            <a:r>
              <a:rPr lang="en-GB" altLang="en-US" dirty="0"/>
              <a:t>Students should</a:t>
            </a:r>
            <a:r>
              <a:rPr lang="en-GB" altLang="en-US" baseline="0" dirty="0"/>
              <a:t> answer the think higher, which asks them to add their own main points onto the mind-map. Additional points can include:</a:t>
            </a:r>
          </a:p>
          <a:p>
            <a:pPr marL="171450" indent="-171450">
              <a:spcBef>
                <a:spcPct val="0"/>
              </a:spcBef>
              <a:buFontTx/>
              <a:buChar char="-"/>
            </a:pPr>
            <a:r>
              <a:rPr lang="en-GB" altLang="en-US" baseline="0" dirty="0"/>
              <a:t>Use of alcohol hand-rubs</a:t>
            </a:r>
          </a:p>
          <a:p>
            <a:pPr marL="171450" indent="-171450">
              <a:spcBef>
                <a:spcPct val="0"/>
              </a:spcBef>
              <a:buFontTx/>
              <a:buChar char="-"/>
            </a:pPr>
            <a:r>
              <a:rPr lang="en-GB" altLang="en-US" baseline="0" dirty="0"/>
              <a:t>Wearing protective gloves and aprons when you have contact with someone who has open wounds, or other fluids</a:t>
            </a:r>
          </a:p>
          <a:p>
            <a:pPr marL="171450" indent="-171450">
              <a:spcBef>
                <a:spcPct val="0"/>
              </a:spcBef>
              <a:buFontTx/>
              <a:buChar char="-"/>
            </a:pPr>
            <a:r>
              <a:rPr lang="en-GB" altLang="en-US" baseline="0" dirty="0"/>
              <a:t>Wearing protective clothing for any activity that involves close personal care contact with body fluids.</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11814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Video = fun rap (30 seconds long), but introduces harmful substances. OPTIONAL</a:t>
            </a:r>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30244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8734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5729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Answers on next slide.</a:t>
            </a:r>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60136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When</a:t>
            </a:r>
            <a:r>
              <a:rPr lang="en-GB" altLang="en-US" baseline="0" dirty="0"/>
              <a:t> in presenter mode, click on each of the grey rectangles and they will change colour depending on whether they are reportable or not.</a:t>
            </a:r>
          </a:p>
          <a:p>
            <a:pPr>
              <a:spcBef>
                <a:spcPct val="0"/>
              </a:spcBef>
            </a:pPr>
            <a:endParaRPr lang="en-GB" altLang="en-US" baseline="0" dirty="0"/>
          </a:p>
          <a:p>
            <a:pPr>
              <a:spcBef>
                <a:spcPct val="0"/>
              </a:spcBef>
            </a:pPr>
            <a:r>
              <a:rPr lang="en-GB" altLang="en-US" baseline="0" dirty="0"/>
              <a:t>Flu, paper cut, stubbed toe and general sickness are not listed as reportable incidents, illnesses or injuries. </a:t>
            </a:r>
          </a:p>
          <a:p>
            <a:pPr>
              <a:spcBef>
                <a:spcPct val="0"/>
              </a:spcBef>
            </a:pPr>
            <a:endParaRPr lang="en-GB" altLang="en-US" baseline="0" dirty="0"/>
          </a:p>
          <a:p>
            <a:pPr>
              <a:spcBef>
                <a:spcPct val="0"/>
              </a:spcBef>
            </a:pPr>
            <a:r>
              <a:rPr lang="en-GB" altLang="en-US" baseline="0" dirty="0"/>
              <a:t>Tripping up is amber, as this would depend on whether the tripping up happened as a result of a direct work related activity e.g. if there was something that the person tripped over such as a piece of equipment left unattended, or if there was damage to the flooring etc. This would not need to be reported if the person simply tripped over their own feet, for example. </a:t>
            </a:r>
          </a:p>
          <a:p>
            <a:pPr>
              <a:spcBef>
                <a:spcPct val="0"/>
              </a:spcBef>
            </a:pPr>
            <a:endParaRPr lang="en-GB" altLang="en-US" baseline="0" dirty="0"/>
          </a:p>
          <a:p>
            <a:pPr>
              <a:spcBef>
                <a:spcPct val="0"/>
              </a:spcBef>
            </a:pPr>
            <a:r>
              <a:rPr lang="en-GB" altLang="en-US" baseline="0" dirty="0"/>
              <a:t>If someone slips or trips at work, e.g. wet floor, then the incident must be reported even if there is no injury involved. This should be done in an accident book.</a:t>
            </a:r>
          </a:p>
          <a:p>
            <a:pPr>
              <a:spcBef>
                <a:spcPct val="0"/>
              </a:spcBef>
            </a:pPr>
            <a:endParaRPr lang="en-GB" altLang="en-US" baseline="0" dirty="0"/>
          </a:p>
          <a:p>
            <a:pPr>
              <a:spcBef>
                <a:spcPct val="0"/>
              </a:spcBef>
            </a:pPr>
            <a:r>
              <a:rPr lang="en-GB" altLang="en-US" baseline="0" dirty="0"/>
              <a:t>Questions could be asked of students e.g. do you think that everything that should get reported under RIDDOR does? What are the potential impacts of this on employer and employee?</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2753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957775D-3252-43DC-B127-9A25D7BB79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BFEC50E-1D98-4FB4-95E2-B9EA9D85C3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a:p>
            <a:pPr>
              <a:spcBef>
                <a:spcPct val="0"/>
              </a:spcBef>
            </a:pPr>
            <a:endParaRPr lang="en-GB" altLang="en-US"/>
          </a:p>
        </p:txBody>
      </p:sp>
      <p:sp>
        <p:nvSpPr>
          <p:cNvPr id="21508" name="Slide Number Placeholder 3">
            <a:extLst>
              <a:ext uri="{FF2B5EF4-FFF2-40B4-BE49-F238E27FC236}">
                <a16:creationId xmlns:a16="http://schemas.microsoft.com/office/drawing/2014/main" id="{2BA8E322-04A1-4C02-A0B4-5852C73A19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1FEFBE4-8BEA-410F-9436-F59CE10165B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33546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Answers on next slide.</a:t>
            </a:r>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2678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Students</a:t>
            </a:r>
            <a:r>
              <a:rPr lang="en-GB" altLang="en-US" baseline="0" dirty="0"/>
              <a:t> should recognise that the reason why this answer did not get full marks was because the points were not expanded. </a:t>
            </a:r>
          </a:p>
          <a:p>
            <a:pPr>
              <a:spcBef>
                <a:spcPct val="0"/>
              </a:spcBef>
            </a:pPr>
            <a:endParaRPr lang="en-GB" altLang="en-US" baseline="0" dirty="0"/>
          </a:p>
          <a:p>
            <a:pPr>
              <a:spcBef>
                <a:spcPct val="0"/>
              </a:spcBef>
            </a:pPr>
            <a:r>
              <a:rPr lang="en-GB" altLang="en-US" dirty="0"/>
              <a:t>Model answers fro</a:t>
            </a:r>
            <a:r>
              <a:rPr lang="en-GB" altLang="en-US" baseline="0" dirty="0"/>
              <a:t>m mark scheme are</a:t>
            </a:r>
            <a:r>
              <a:rPr lang="en-GB" altLang="en-US" dirty="0"/>
              <a:t>:</a:t>
            </a:r>
          </a:p>
          <a:p>
            <a:pPr>
              <a:spcBef>
                <a:spcPct val="0"/>
              </a:spcBef>
            </a:pPr>
            <a:endParaRPr lang="en-GB" altLang="en-US" dirty="0"/>
          </a:p>
          <a:p>
            <a:pPr marL="171450" indent="-171450">
              <a:spcBef>
                <a:spcPct val="0"/>
              </a:spcBef>
              <a:buFontTx/>
              <a:buChar char="-"/>
            </a:pPr>
            <a:r>
              <a:rPr lang="en-GB" altLang="en-US" dirty="0"/>
              <a:t>Risk assessments completed (1),</a:t>
            </a:r>
            <a:r>
              <a:rPr lang="en-GB" altLang="en-US" baseline="0" dirty="0"/>
              <a:t> where risks are identified and managed (1)</a:t>
            </a:r>
          </a:p>
          <a:p>
            <a:pPr marL="171450" indent="-171450">
              <a:spcBef>
                <a:spcPct val="0"/>
              </a:spcBef>
              <a:buFontTx/>
              <a:buChar char="-"/>
            </a:pPr>
            <a:r>
              <a:rPr lang="en-GB" altLang="en-US" dirty="0"/>
              <a:t>Accidents and near misses reported (1),</a:t>
            </a:r>
            <a:r>
              <a:rPr lang="en-GB" altLang="en-US" baseline="0" dirty="0"/>
              <a:t> action taken to reduce reoccurrence (1)</a:t>
            </a:r>
          </a:p>
          <a:p>
            <a:pPr marL="171450" indent="-171450">
              <a:spcBef>
                <a:spcPct val="0"/>
              </a:spcBef>
              <a:buFontTx/>
              <a:buChar char="-"/>
            </a:pPr>
            <a:r>
              <a:rPr lang="en-GB" altLang="en-US" baseline="0" dirty="0"/>
              <a:t>Reduces the incidence of accidents (1), reducing complaints / redress / compensation (1)</a:t>
            </a:r>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34528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Task:</a:t>
            </a:r>
            <a:r>
              <a:rPr lang="en-GB" altLang="en-US" baseline="0" dirty="0"/>
              <a:t> Students should explain that they should report the complaint to their line manager or safeguarding officer. They should inform the service user that they will need to report this complaint. </a:t>
            </a:r>
          </a:p>
          <a:p>
            <a:pPr>
              <a:spcBef>
                <a:spcPct val="0"/>
              </a:spcBef>
            </a:pPr>
            <a:endParaRPr lang="en-GB" altLang="en-US" baseline="0" dirty="0"/>
          </a:p>
          <a:p>
            <a:pPr>
              <a:spcBef>
                <a:spcPct val="0"/>
              </a:spcBef>
            </a:pPr>
            <a:r>
              <a:rPr lang="en-GB" altLang="en-US" baseline="0" dirty="0"/>
              <a:t>TH: The service user may lose trust in the care provider. They may report this and the service provider may receive negative press. Students may come up with other answers. </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7782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TASK: Information</a:t>
            </a:r>
            <a:r>
              <a:rPr lang="en-GB" altLang="en-US" baseline="0" dirty="0"/>
              <a:t> held could include:</a:t>
            </a:r>
          </a:p>
          <a:p>
            <a:pPr>
              <a:spcBef>
                <a:spcPct val="0"/>
              </a:spcBef>
            </a:pPr>
            <a:endParaRPr lang="en-GB" altLang="en-US" baseline="0" dirty="0"/>
          </a:p>
          <a:p>
            <a:pPr marL="171450" indent="-171450">
              <a:spcBef>
                <a:spcPct val="0"/>
              </a:spcBef>
              <a:buFontTx/>
              <a:buChar char="-"/>
            </a:pPr>
            <a:r>
              <a:rPr lang="en-GB" altLang="en-US" dirty="0"/>
              <a:t>Preferred TV programmes</a:t>
            </a:r>
          </a:p>
          <a:p>
            <a:pPr marL="171450" indent="-171450">
              <a:spcBef>
                <a:spcPct val="0"/>
              </a:spcBef>
              <a:buFontTx/>
              <a:buChar char="-"/>
            </a:pPr>
            <a:r>
              <a:rPr lang="en-GB" altLang="en-US" dirty="0"/>
              <a:t>Holiday arrangements</a:t>
            </a:r>
          </a:p>
          <a:p>
            <a:pPr marL="171450" indent="-171450">
              <a:spcBef>
                <a:spcPct val="0"/>
              </a:spcBef>
              <a:buFontTx/>
              <a:buChar char="-"/>
            </a:pPr>
            <a:r>
              <a:rPr lang="en-GB" altLang="en-US" dirty="0"/>
              <a:t>Address</a:t>
            </a:r>
          </a:p>
          <a:p>
            <a:pPr marL="171450" indent="-171450">
              <a:spcBef>
                <a:spcPct val="0"/>
              </a:spcBef>
              <a:buFontTx/>
              <a:buChar char="-"/>
            </a:pPr>
            <a:r>
              <a:rPr lang="en-GB" altLang="en-US" dirty="0"/>
              <a:t>Telephone</a:t>
            </a:r>
            <a:r>
              <a:rPr lang="en-GB" altLang="en-US" baseline="0" dirty="0"/>
              <a:t> number</a:t>
            </a:r>
          </a:p>
          <a:p>
            <a:pPr marL="171450" indent="-171450">
              <a:spcBef>
                <a:spcPct val="0"/>
              </a:spcBef>
              <a:buFontTx/>
              <a:buChar char="-"/>
            </a:pPr>
            <a:r>
              <a:rPr lang="en-GB" altLang="en-US" baseline="0" dirty="0"/>
              <a:t>Family details</a:t>
            </a:r>
          </a:p>
          <a:p>
            <a:pPr marL="171450" indent="-171450">
              <a:spcBef>
                <a:spcPct val="0"/>
              </a:spcBef>
              <a:buFontTx/>
              <a:buChar char="-"/>
            </a:pPr>
            <a:r>
              <a:rPr lang="en-GB" altLang="en-US" baseline="0" dirty="0"/>
              <a:t>Information about criminal convictions</a:t>
            </a:r>
          </a:p>
          <a:p>
            <a:pPr marL="171450" indent="-171450">
              <a:spcBef>
                <a:spcPct val="0"/>
              </a:spcBef>
              <a:buFontTx/>
              <a:buChar char="-"/>
            </a:pPr>
            <a:r>
              <a:rPr lang="en-GB" altLang="en-US" baseline="0" dirty="0"/>
              <a:t>Health issues</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46583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TH: This legislation may affect H&amp;SC in terms of how data is processed and handled by professionals</a:t>
            </a:r>
            <a:r>
              <a:rPr lang="en-GB" altLang="en-US" baseline="0" dirty="0"/>
              <a:t> and organisations. People may make mistakes or feel unconfident about this if they are not adequately trained. </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0471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28876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15368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Optional</a:t>
            </a:r>
            <a:r>
              <a:rPr lang="en-GB" altLang="en-US" baseline="0" dirty="0"/>
              <a:t> – you can put these words up on the board for students to try and complete the task with, or see if they can try and answer these in pencil first without the words shown, then pen over the words they are confident with. Time dependent. </a:t>
            </a:r>
          </a:p>
          <a:p>
            <a:pPr>
              <a:spcBef>
                <a:spcPct val="0"/>
              </a:spcBef>
            </a:pPr>
            <a:endParaRPr lang="en-GB" altLang="en-US" baseline="0" dirty="0"/>
          </a:p>
          <a:p>
            <a:pPr>
              <a:spcBef>
                <a:spcPct val="0"/>
              </a:spcBef>
            </a:pPr>
            <a:r>
              <a:rPr lang="en-GB" altLang="en-US" baseline="0" dirty="0"/>
              <a:t>You can say that words may be used more than once!</a:t>
            </a:r>
          </a:p>
          <a:p>
            <a:pPr>
              <a:spcBef>
                <a:spcPct val="0"/>
              </a:spcBef>
            </a:pPr>
            <a:endParaRPr lang="en-GB" altLang="en-US" baseline="0" dirty="0"/>
          </a:p>
          <a:p>
            <a:pPr>
              <a:spcBef>
                <a:spcPct val="0"/>
              </a:spcBef>
            </a:pPr>
            <a:r>
              <a:rPr lang="en-GB" altLang="en-US" baseline="0" dirty="0"/>
              <a:t>The answers are shown on the following slide. </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5747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Answers</a:t>
            </a:r>
            <a:r>
              <a:rPr lang="en-GB" altLang="en-US" baseline="0" dirty="0"/>
              <a:t> are shown on this slide, for teacher reference only. It is probably too small to display on screen, so would be best to talk through with students. </a:t>
            </a:r>
          </a:p>
          <a:p>
            <a:pPr>
              <a:spcBef>
                <a:spcPct val="0"/>
              </a:spcBef>
            </a:pPr>
            <a:endParaRPr lang="en-GB" altLang="en-US" baseline="0" dirty="0"/>
          </a:p>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38157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Answers</a:t>
            </a:r>
            <a:r>
              <a:rPr lang="en-GB" altLang="en-US" baseline="0" dirty="0"/>
              <a:t> are shown on this slide, for teacher reference only. It is probably too small to display on screen, so would be best to talk through with students. </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249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Answers</a:t>
            </a:r>
            <a:r>
              <a:rPr lang="en-GB" altLang="en-US" baseline="0" dirty="0"/>
              <a:t> on next slide – discuss with students after debriefing activity. </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5037E96-58C0-41DC-A618-255CAA36DFD3}"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Answers</a:t>
            </a:r>
            <a:r>
              <a:rPr lang="en-GB" altLang="en-US" baseline="0" dirty="0"/>
              <a:t> are shown on this slide, for teacher reference only. It is probably too small to display on screen, so would be best to talk through with students. </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90884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1086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Training</a:t>
            </a:r>
            <a:r>
              <a:rPr lang="en-GB" altLang="en-US" baseline="0" dirty="0"/>
              <a:t> is known as CPD – Continuing Professional Development.</a:t>
            </a:r>
          </a:p>
          <a:p>
            <a:pPr>
              <a:spcBef>
                <a:spcPct val="0"/>
              </a:spcBef>
            </a:pPr>
            <a:endParaRPr lang="en-GB" altLang="en-US" baseline="0" dirty="0"/>
          </a:p>
          <a:p>
            <a:pPr>
              <a:spcBef>
                <a:spcPct val="0"/>
              </a:spcBef>
            </a:pPr>
            <a:r>
              <a:rPr lang="en-GB" altLang="en-US" baseline="0" dirty="0"/>
              <a:t>Students will then have to complete a task to try and match up the titles with the relevant description. </a:t>
            </a:r>
          </a:p>
          <a:p>
            <a:pPr>
              <a:spcBef>
                <a:spcPct val="0"/>
              </a:spcBef>
            </a:pPr>
            <a:endParaRPr lang="en-GB" altLang="en-US" baseline="0" dirty="0"/>
          </a:p>
          <a:p>
            <a:pPr>
              <a:spcBef>
                <a:spcPct val="0"/>
              </a:spcBef>
            </a:pPr>
            <a:r>
              <a:rPr lang="en-GB" altLang="en-US" baseline="0" dirty="0"/>
              <a:t>Answers on following slide!</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06062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Answers!</a:t>
            </a:r>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49137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Eye</a:t>
            </a:r>
            <a:r>
              <a:rPr lang="en-GB" altLang="en-US" baseline="0" dirty="0"/>
              <a:t> on the exam – taken from January 2018 paper.</a:t>
            </a:r>
          </a:p>
          <a:p>
            <a:pPr>
              <a:spcBef>
                <a:spcPct val="0"/>
              </a:spcBef>
            </a:pPr>
            <a:endParaRPr lang="en-GB" altLang="en-US" baseline="0" dirty="0"/>
          </a:p>
          <a:p>
            <a:pPr>
              <a:spcBef>
                <a:spcPct val="0"/>
              </a:spcBef>
            </a:pPr>
            <a:r>
              <a:rPr lang="en-GB" altLang="en-US" baseline="0" dirty="0"/>
              <a:t>Students are to answer the 4 marker question. You can choose whether to peer assess, self assess or collect in. </a:t>
            </a:r>
          </a:p>
          <a:p>
            <a:pPr>
              <a:spcBef>
                <a:spcPct val="0"/>
              </a:spcBef>
            </a:pPr>
            <a:endParaRPr lang="en-GB" altLang="en-US" baseline="0" dirty="0"/>
          </a:p>
          <a:p>
            <a:pPr>
              <a:spcBef>
                <a:spcPct val="0"/>
              </a:spcBef>
            </a:pPr>
            <a:r>
              <a:rPr lang="en-GB" altLang="en-US" baseline="0" dirty="0"/>
              <a:t>Mark Scheme:</a:t>
            </a:r>
          </a:p>
          <a:p>
            <a:pPr>
              <a:spcBef>
                <a:spcPct val="0"/>
              </a:spcBef>
            </a:pPr>
            <a:endParaRPr lang="en-GB" altLang="en-US" baseline="0" dirty="0"/>
          </a:p>
          <a:p>
            <a:r>
              <a:rPr lang="en-GB" sz="1200" b="0" i="0" u="none" strike="noStrike" kern="1200" baseline="0" dirty="0">
                <a:solidFill>
                  <a:schemeClr val="tx1"/>
                </a:solidFill>
                <a:latin typeface="+mn-lt"/>
                <a:ea typeface="+mn-ea"/>
                <a:cs typeface="+mn-cs"/>
              </a:rPr>
              <a:t>Award </a:t>
            </a:r>
            <a:r>
              <a:rPr lang="en-GB" sz="1200" b="1" i="0" u="none" strike="noStrike" kern="1200" baseline="0" dirty="0">
                <a:solidFill>
                  <a:schemeClr val="tx1"/>
                </a:solidFill>
                <a:latin typeface="+mn-lt"/>
                <a:ea typeface="+mn-ea"/>
                <a:cs typeface="+mn-cs"/>
              </a:rPr>
              <a:t>one </a:t>
            </a:r>
            <a:r>
              <a:rPr lang="en-GB" sz="1200" b="0" i="0" u="none" strike="noStrike" kern="1200" baseline="0" dirty="0">
                <a:solidFill>
                  <a:schemeClr val="tx1"/>
                </a:solidFill>
                <a:latin typeface="+mn-lt"/>
                <a:ea typeface="+mn-ea"/>
                <a:cs typeface="+mn-cs"/>
              </a:rPr>
              <a:t>mark for identification and </a:t>
            </a:r>
            <a:r>
              <a:rPr lang="en-GB" sz="1200" b="1" i="0" u="none" strike="noStrike" kern="1200" baseline="0" dirty="0">
                <a:solidFill>
                  <a:schemeClr val="tx1"/>
                </a:solidFill>
                <a:latin typeface="+mn-lt"/>
                <a:ea typeface="+mn-ea"/>
                <a:cs typeface="+mn-cs"/>
              </a:rPr>
              <a:t>one </a:t>
            </a:r>
            <a:r>
              <a:rPr lang="en-GB" sz="1200" b="0" i="0" u="none" strike="noStrike" kern="1200" baseline="0" dirty="0">
                <a:solidFill>
                  <a:schemeClr val="tx1"/>
                </a:solidFill>
                <a:latin typeface="+mn-lt"/>
                <a:ea typeface="+mn-ea"/>
                <a:cs typeface="+mn-cs"/>
              </a:rPr>
              <a:t>additional mark for appropriate expansion up to a maximum of </a:t>
            </a:r>
            <a:r>
              <a:rPr lang="en-GB" sz="1200" b="1" i="0" u="none" strike="noStrike" kern="1200" baseline="0" dirty="0">
                <a:solidFill>
                  <a:schemeClr val="tx1"/>
                </a:solidFill>
                <a:latin typeface="+mn-lt"/>
                <a:ea typeface="+mn-ea"/>
                <a:cs typeface="+mn-cs"/>
              </a:rPr>
              <a:t>four </a:t>
            </a:r>
            <a:r>
              <a:rPr lang="en-GB" sz="1200" b="0" i="0" u="none" strike="noStrike" kern="1200" baseline="0" dirty="0">
                <a:solidFill>
                  <a:schemeClr val="tx1"/>
                </a:solidFill>
                <a:latin typeface="+mn-lt"/>
                <a:ea typeface="+mn-ea"/>
                <a:cs typeface="+mn-cs"/>
              </a:rPr>
              <a:t>marks. </a:t>
            </a:r>
          </a:p>
          <a:p>
            <a:r>
              <a:rPr lang="en-GB" sz="1200" b="0" i="0" u="none" strike="noStrike" kern="1200" baseline="0" dirty="0">
                <a:solidFill>
                  <a:schemeClr val="tx1"/>
                </a:solidFill>
                <a:latin typeface="+mn-lt"/>
                <a:ea typeface="+mn-ea"/>
                <a:cs typeface="+mn-cs"/>
              </a:rPr>
              <a:t> Communicate only with the staff who need to know information about Melanie (1) by adhering to legal and workplace requirements specified by the codes of practice (1). </a:t>
            </a:r>
          </a:p>
          <a:p>
            <a:r>
              <a:rPr lang="en-GB" sz="1200" b="0" i="0" u="none" strike="noStrike" kern="1200" baseline="0" dirty="0">
                <a:solidFill>
                  <a:schemeClr val="tx1"/>
                </a:solidFill>
                <a:latin typeface="+mn-lt"/>
                <a:ea typeface="+mn-ea"/>
                <a:cs typeface="+mn-cs"/>
              </a:rPr>
              <a:t> Safe and secure storage and retrieval of medical and personal information (1) by applying the requirements of the Data Protection Act 1998 (1). </a:t>
            </a:r>
          </a:p>
          <a:p>
            <a:r>
              <a:rPr lang="en-GB" sz="1200" b="0" i="0" u="none" strike="noStrike" kern="1200" baseline="0" dirty="0">
                <a:solidFill>
                  <a:schemeClr val="tx1"/>
                </a:solidFill>
                <a:latin typeface="+mn-lt"/>
                <a:ea typeface="+mn-ea"/>
                <a:cs typeface="+mn-cs"/>
              </a:rPr>
              <a:t> Following appropriate procedures (1) by ensuring they use password protected security access (1).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Accept any other valid response. </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SECOND TASK – EXAMINER’S REPORT – </a:t>
            </a:r>
            <a:r>
              <a:rPr lang="en-GB" sz="1200" b="0" i="0" u="none" strike="noStrike" kern="1200" baseline="0">
                <a:solidFill>
                  <a:schemeClr val="tx1"/>
                </a:solidFill>
                <a:latin typeface="+mn-lt"/>
                <a:ea typeface="+mn-ea"/>
                <a:cs typeface="+mn-cs"/>
              </a:rPr>
              <a:t>this response got 2 marks out of 6.</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t>
            </a:r>
          </a:p>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342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Questioning during debrief could include – what standards of behaviour might be expected of a doctor?</a:t>
            </a:r>
            <a:r>
              <a:rPr lang="en-GB" altLang="en-US" baseline="0" dirty="0"/>
              <a:t> Could this differ from other health care professionals? If so, how?</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5982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Questioning during debrief could include – why</a:t>
            </a:r>
            <a:r>
              <a:rPr lang="en-GB" altLang="en-US" baseline="0" dirty="0"/>
              <a:t> do you think there are different councils for doctors, nurses and midwives? How could this benefit the professions?</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17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Physiotherapists</a:t>
            </a:r>
          </a:p>
          <a:p>
            <a:pPr>
              <a:spcBef>
                <a:spcPct val="0"/>
              </a:spcBef>
            </a:pPr>
            <a:r>
              <a:rPr lang="en-GB" altLang="en-US" dirty="0"/>
              <a:t>Occupational</a:t>
            </a:r>
            <a:r>
              <a:rPr lang="en-GB" altLang="en-US" baseline="0" dirty="0"/>
              <a:t> therapists</a:t>
            </a:r>
          </a:p>
          <a:p>
            <a:pPr>
              <a:spcBef>
                <a:spcPct val="0"/>
              </a:spcBef>
            </a:pPr>
            <a:r>
              <a:rPr lang="en-GB" altLang="en-US" baseline="0" dirty="0"/>
              <a:t>Paramedics</a:t>
            </a:r>
          </a:p>
          <a:p>
            <a:pPr>
              <a:spcBef>
                <a:spcPct val="0"/>
              </a:spcBef>
            </a:pPr>
            <a:r>
              <a:rPr lang="en-GB" altLang="en-US" baseline="0" dirty="0"/>
              <a:t>Speech Therapists</a:t>
            </a: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2058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3AA1FAB-B3BE-458B-8FCC-29A9FCA7F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73B465-65FD-4B06-9932-0ABD1DBD7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3556" name="Slide Number Placeholder 3">
            <a:extLst>
              <a:ext uri="{FF2B5EF4-FFF2-40B4-BE49-F238E27FC236}">
                <a16:creationId xmlns:a16="http://schemas.microsoft.com/office/drawing/2014/main" id="{3272DADD-7374-4756-9ACB-703B7D00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037E96-58C0-41DC-A618-255CAA36DF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037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2798ADC-C7D5-4D6A-BB40-3EF0922490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5513388"/>
            <a:ext cx="9636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4076D70-D2F8-43FA-860D-33C2D86675B7}"/>
              </a:ext>
            </a:extLst>
          </p:cNvPr>
          <p:cNvSpPr/>
          <p:nvPr userDrawn="1"/>
        </p:nvSpPr>
        <p:spPr>
          <a:xfrm>
            <a:off x="457200" y="6459538"/>
            <a:ext cx="1819275" cy="2413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a:t>Edit Master text styles</a:t>
            </a:r>
          </a:p>
        </p:txBody>
      </p:sp>
      <p:sp>
        <p:nvSpPr>
          <p:cNvPr id="7" name="Content Placeholder 19"/>
          <p:cNvSpPr>
            <a:spLocks noGrp="1"/>
          </p:cNvSpPr>
          <p:nvPr>
            <p:ph sz="quarter" idx="1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a:t>Edit Master text styles</a:t>
            </a:r>
          </a:p>
        </p:txBody>
      </p:sp>
    </p:spTree>
    <p:extLst>
      <p:ext uri="{BB962C8B-B14F-4D97-AF65-F5344CB8AC3E}">
        <p14:creationId xmlns:p14="http://schemas.microsoft.com/office/powerpoint/2010/main" val="235738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041AAC4-51AA-4CD9-947E-1CCC383CBF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7450" y="5513388"/>
            <a:ext cx="122396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sp>
        <p:nvSpPr>
          <p:cNvPr id="5" name="Slide Number Placeholder 2">
            <a:extLst>
              <a:ext uri="{FF2B5EF4-FFF2-40B4-BE49-F238E27FC236}">
                <a16:creationId xmlns:a16="http://schemas.microsoft.com/office/drawing/2014/main" id="{E6BC3FB0-8D58-4F8E-9BBD-BE4AFF7F27EE}"/>
              </a:ext>
            </a:extLst>
          </p:cNvPr>
          <p:cNvSpPr>
            <a:spLocks noGrp="1"/>
          </p:cNvSpPr>
          <p:nvPr>
            <p:ph type="sldNum" sz="quarter" idx="10"/>
          </p:nvPr>
        </p:nvSpPr>
        <p:spPr/>
        <p:txBody>
          <a:bodyPr/>
          <a:lstStyle>
            <a:lvl1pPr>
              <a:defRPr/>
            </a:lvl1pPr>
          </a:lstStyle>
          <a:p>
            <a:pPr>
              <a:defRPr/>
            </a:pPr>
            <a:fld id="{969A10D8-FB91-402F-80F2-7613263D8E75}" type="slidenum">
              <a:rPr lang="en-US"/>
              <a:pPr>
                <a:defRPr/>
              </a:pPr>
              <a:t>‹#›</a:t>
            </a:fld>
            <a:endParaRPr lang="en-US" dirty="0"/>
          </a:p>
        </p:txBody>
      </p:sp>
    </p:spTree>
    <p:extLst>
      <p:ext uri="{BB962C8B-B14F-4D97-AF65-F5344CB8AC3E}">
        <p14:creationId xmlns:p14="http://schemas.microsoft.com/office/powerpoint/2010/main" val="3523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2">
            <a:extLst>
              <a:ext uri="{FF2B5EF4-FFF2-40B4-BE49-F238E27FC236}">
                <a16:creationId xmlns:a16="http://schemas.microsoft.com/office/drawing/2014/main" id="{622D684A-72A8-4064-B992-F8C2C6E0FD80}"/>
              </a:ext>
            </a:extLst>
          </p:cNvPr>
          <p:cNvSpPr>
            <a:spLocks noGrp="1"/>
          </p:cNvSpPr>
          <p:nvPr>
            <p:ph type="sldNum" sz="quarter" idx="10"/>
          </p:nvPr>
        </p:nvSpPr>
        <p:spPr/>
        <p:txBody>
          <a:bodyPr/>
          <a:lstStyle>
            <a:lvl1pPr>
              <a:defRPr/>
            </a:lvl1pPr>
          </a:lstStyle>
          <a:p>
            <a:pPr>
              <a:defRPr/>
            </a:pPr>
            <a:fld id="{F1C20F8E-4CD1-4393-8F70-56F22AA342A8}" type="slidenum">
              <a:rPr lang="en-US"/>
              <a:pPr>
                <a:defRPr/>
              </a:pPr>
              <a:t>‹#›</a:t>
            </a:fld>
            <a:endParaRPr lang="en-US" dirty="0"/>
          </a:p>
        </p:txBody>
      </p:sp>
    </p:spTree>
    <p:extLst>
      <p:ext uri="{BB962C8B-B14F-4D97-AF65-F5344CB8AC3E}">
        <p14:creationId xmlns:p14="http://schemas.microsoft.com/office/powerpoint/2010/main" val="16964080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D93AD55-1496-4622-8457-2F53810FADD7}"/>
              </a:ext>
            </a:extLst>
          </p:cNvPr>
          <p:cNvSpPr>
            <a:spLocks noGrp="1"/>
          </p:cNvSpPr>
          <p:nvPr>
            <p:ph type="dt" sz="half" idx="10"/>
          </p:nvPr>
        </p:nvSpPr>
        <p:spPr>
          <a:xfrm>
            <a:off x="457200" y="280988"/>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06BE4D6-3FCC-4B22-846F-35A01F4FD717}" type="datetimeFigureOut">
              <a:rPr lang="en-US"/>
              <a:pPr>
                <a:defRPr/>
              </a:pPr>
              <a:t>9/24/2018</a:t>
            </a:fld>
            <a:endParaRPr lang="en-US"/>
          </a:p>
        </p:txBody>
      </p:sp>
      <p:sp>
        <p:nvSpPr>
          <p:cNvPr id="5" name="Footer Placeholder 4">
            <a:extLst>
              <a:ext uri="{FF2B5EF4-FFF2-40B4-BE49-F238E27FC236}">
                <a16:creationId xmlns:a16="http://schemas.microsoft.com/office/drawing/2014/main" id="{7516AD0B-D4A5-4F58-ACBB-B0ABF4768089}"/>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2787B0C-1C5F-47C8-8A0F-7F5F0F829FE9}"/>
              </a:ext>
            </a:extLst>
          </p:cNvPr>
          <p:cNvSpPr>
            <a:spLocks noGrp="1"/>
          </p:cNvSpPr>
          <p:nvPr>
            <p:ph type="sldNum" sz="quarter" idx="12"/>
          </p:nvPr>
        </p:nvSpPr>
        <p:spPr/>
        <p:txBody>
          <a:bodyPr/>
          <a:lstStyle>
            <a:lvl1pPr>
              <a:defRPr/>
            </a:lvl1pPr>
          </a:lstStyle>
          <a:p>
            <a:pPr>
              <a:defRPr/>
            </a:pPr>
            <a:fld id="{9E9951D4-D15D-4B4D-9159-DBB93810CE17}" type="slidenum">
              <a:rPr lang="en-US"/>
              <a:pPr>
                <a:defRPr/>
              </a:pPr>
              <a:t>‹#›</a:t>
            </a:fld>
            <a:endParaRPr lang="en-US"/>
          </a:p>
        </p:txBody>
      </p:sp>
    </p:spTree>
    <p:extLst>
      <p:ext uri="{BB962C8B-B14F-4D97-AF65-F5344CB8AC3E}">
        <p14:creationId xmlns:p14="http://schemas.microsoft.com/office/powerpoint/2010/main" val="408084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6" descr="logo-a5.png">
            <a:extLst>
              <a:ext uri="{FF2B5EF4-FFF2-40B4-BE49-F238E27FC236}">
                <a16:creationId xmlns:a16="http://schemas.microsoft.com/office/drawing/2014/main" id="{20144156-6BD0-4703-BF0C-D5B2FE3973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8788" y="279400"/>
            <a:ext cx="817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1DD023F-52C4-4362-BFF0-84D7E7D3DD9B}"/>
              </a:ext>
            </a:extLst>
          </p:cNvPr>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descr="NHS England reversed out.png">
            <a:extLst>
              <a:ext uri="{FF2B5EF4-FFF2-40B4-BE49-F238E27FC236}">
                <a16:creationId xmlns:a16="http://schemas.microsoft.com/office/drawing/2014/main" id="{F722BCAE-7B10-4790-A493-5D580BE84B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7200" y="279400"/>
            <a:ext cx="819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a:extLst>
              <a:ext uri="{FF2B5EF4-FFF2-40B4-BE49-F238E27FC236}">
                <a16:creationId xmlns:a16="http://schemas.microsoft.com/office/drawing/2014/main" id="{A72F3977-5178-4522-A755-134F6DBBF103}"/>
              </a:ext>
            </a:extLst>
          </p:cNvPr>
          <p:cNvSpPr txBox="1">
            <a:spLocks/>
          </p:cNvSpPr>
          <p:nvPr userDrawn="1"/>
        </p:nvSpPr>
        <p:spPr>
          <a:xfrm>
            <a:off x="457200" y="5984875"/>
            <a:ext cx="2133600" cy="365125"/>
          </a:xfrm>
          <a:prstGeom prst="rect">
            <a:avLst/>
          </a:prstGeom>
        </p:spPr>
        <p:txBody>
          <a:bodyPr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pic>
        <p:nvPicPr>
          <p:cNvPr id="9" name="Picture 10">
            <a:extLst>
              <a:ext uri="{FF2B5EF4-FFF2-40B4-BE49-F238E27FC236}">
                <a16:creationId xmlns:a16="http://schemas.microsoft.com/office/drawing/2014/main" id="{7EF625BD-C2FB-4EB8-80B4-8ACE6FF4320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37450" y="5513388"/>
            <a:ext cx="122396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9"/>
          <p:cNvSpPr>
            <a:spLocks noGrp="1"/>
          </p:cNvSpPr>
          <p:nvPr>
            <p:ph sz="quarter" idx="10"/>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a:t>Edit Master text styles</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0" name="Content Placeholder 19"/>
          <p:cNvSpPr>
            <a:spLocks noGrp="1"/>
          </p:cNvSpPr>
          <p:nvPr>
            <p:ph sz="quarter" idx="1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141592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6" descr="image5.jpg">
            <a:extLst>
              <a:ext uri="{FF2B5EF4-FFF2-40B4-BE49-F238E27FC236}">
                <a16:creationId xmlns:a16="http://schemas.microsoft.com/office/drawing/2014/main" id="{BB55A778-2F7B-43AD-AA61-419E0A78E5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logo-a5.gif">
            <a:extLst>
              <a:ext uri="{FF2B5EF4-FFF2-40B4-BE49-F238E27FC236}">
                <a16:creationId xmlns:a16="http://schemas.microsoft.com/office/drawing/2014/main" id="{D7FB7CF2-2D17-4876-9D5D-66602E4F55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8788" y="280988"/>
            <a:ext cx="817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a:t>Edit Master text styles</a:t>
            </a:r>
          </a:p>
        </p:txBody>
      </p:sp>
      <p:sp>
        <p:nvSpPr>
          <p:cNvPr id="8" name="Content Placeholder 19"/>
          <p:cNvSpPr>
            <a:spLocks noGrp="1"/>
          </p:cNvSpPr>
          <p:nvPr>
            <p:ph sz="quarter" idx="12"/>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a:t>Edit Master text styles</a:t>
            </a:r>
          </a:p>
        </p:txBody>
      </p:sp>
    </p:spTree>
    <p:extLst>
      <p:ext uri="{BB962C8B-B14F-4D97-AF65-F5344CB8AC3E}">
        <p14:creationId xmlns:p14="http://schemas.microsoft.com/office/powerpoint/2010/main" val="128938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5" name="Picture 6" descr="image6.jpg">
            <a:extLst>
              <a:ext uri="{FF2B5EF4-FFF2-40B4-BE49-F238E27FC236}">
                <a16:creationId xmlns:a16="http://schemas.microsoft.com/office/drawing/2014/main" id="{50644145-D73E-4D02-8BD6-346BEC535F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a5.gif">
            <a:extLst>
              <a:ext uri="{FF2B5EF4-FFF2-40B4-BE49-F238E27FC236}">
                <a16:creationId xmlns:a16="http://schemas.microsoft.com/office/drawing/2014/main" id="{D9FA5B1C-F5A1-4CE1-B53C-0E375F1F0A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8788" y="280988"/>
            <a:ext cx="817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a:t>Edit Master text styles</a:t>
            </a:r>
          </a:p>
        </p:txBody>
      </p:sp>
      <p:sp>
        <p:nvSpPr>
          <p:cNvPr id="10" name="Content Placeholder 19"/>
          <p:cNvSpPr>
            <a:spLocks noGrp="1"/>
          </p:cNvSpPr>
          <p:nvPr>
            <p:ph sz="quarter" idx="12"/>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a:t>Edit Master text styles</a:t>
            </a:r>
          </a:p>
        </p:txBody>
      </p:sp>
    </p:spTree>
    <p:extLst>
      <p:ext uri="{BB962C8B-B14F-4D97-AF65-F5344CB8AC3E}">
        <p14:creationId xmlns:p14="http://schemas.microsoft.com/office/powerpoint/2010/main" val="338730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5" name="Picture 6" descr="image7.jpg">
            <a:extLst>
              <a:ext uri="{FF2B5EF4-FFF2-40B4-BE49-F238E27FC236}">
                <a16:creationId xmlns:a16="http://schemas.microsoft.com/office/drawing/2014/main" id="{B3AF604F-B3EB-4462-B223-1D58D5E0E0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HS England reversed out.png">
            <a:extLst>
              <a:ext uri="{FF2B5EF4-FFF2-40B4-BE49-F238E27FC236}">
                <a16:creationId xmlns:a16="http://schemas.microsoft.com/office/drawing/2014/main" id="{92B8EC1F-C43A-40D6-85F8-B3014B1A59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7200" y="279400"/>
            <a:ext cx="819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GB" dirty="0"/>
              <a:t>Click to edit Master title style</a:t>
            </a:r>
            <a:endParaRPr lang="en-US" dirty="0"/>
          </a:p>
        </p:txBody>
      </p:sp>
      <p:sp>
        <p:nvSpPr>
          <p:cNvPr id="10" name="Content Placeholder 19"/>
          <p:cNvSpPr>
            <a:spLocks noGrp="1"/>
          </p:cNvSpPr>
          <p:nvPr>
            <p:ph sz="quarter" idx="1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a:t>Edit Master text styles</a:t>
            </a:r>
          </a:p>
        </p:txBody>
      </p:sp>
      <p:sp>
        <p:nvSpPr>
          <p:cNvPr id="7" name="Content Placeholder 19"/>
          <p:cNvSpPr>
            <a:spLocks noGrp="1"/>
          </p:cNvSpPr>
          <p:nvPr>
            <p:ph sz="quarter" idx="12"/>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a:t>Edit Master text styles</a:t>
            </a:r>
          </a:p>
        </p:txBody>
      </p:sp>
    </p:spTree>
    <p:extLst>
      <p:ext uri="{BB962C8B-B14F-4D97-AF65-F5344CB8AC3E}">
        <p14:creationId xmlns:p14="http://schemas.microsoft.com/office/powerpoint/2010/main" val="263548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158991-DB56-4807-86A4-04ACBB5888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logo-a5.gif">
            <a:extLst>
              <a:ext uri="{FF2B5EF4-FFF2-40B4-BE49-F238E27FC236}">
                <a16:creationId xmlns:a16="http://schemas.microsoft.com/office/drawing/2014/main" id="{85EDE595-CC0B-422E-94CD-DE5E38E51C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8788" y="280988"/>
            <a:ext cx="817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a:t>Edit Master text styles</a:t>
            </a:r>
          </a:p>
        </p:txBody>
      </p:sp>
      <p:sp>
        <p:nvSpPr>
          <p:cNvPr id="8" name="Content Placeholder 19"/>
          <p:cNvSpPr>
            <a:spLocks noGrp="1"/>
          </p:cNvSpPr>
          <p:nvPr>
            <p:ph sz="quarter" idx="12"/>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a:t>Edit Master text styles</a:t>
            </a:r>
          </a:p>
        </p:txBody>
      </p:sp>
    </p:spTree>
    <p:extLst>
      <p:ext uri="{BB962C8B-B14F-4D97-AF65-F5344CB8AC3E}">
        <p14:creationId xmlns:p14="http://schemas.microsoft.com/office/powerpoint/2010/main" val="34844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C6886-2545-4B9A-A57F-7011DE08585E}"/>
              </a:ext>
            </a:extLst>
          </p:cNvPr>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descr="NHS England reversed out.png">
            <a:extLst>
              <a:ext uri="{FF2B5EF4-FFF2-40B4-BE49-F238E27FC236}">
                <a16:creationId xmlns:a16="http://schemas.microsoft.com/office/drawing/2014/main" id="{D426426E-2D9A-4C6F-A910-750CD90854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279400"/>
            <a:ext cx="8191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Untitled-2.png">
            <a:extLst>
              <a:ext uri="{FF2B5EF4-FFF2-40B4-BE49-F238E27FC236}">
                <a16:creationId xmlns:a16="http://schemas.microsoft.com/office/drawing/2014/main" id="{20DF2DE4-F18A-4683-A566-A854888B02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21600" y="5487988"/>
            <a:ext cx="9175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9"/>
          <p:cNvSpPr>
            <a:spLocks noGrp="1"/>
          </p:cNvSpPr>
          <p:nvPr>
            <p:ph sz="quarter" idx="10"/>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a:t>Edit Master text styles</a:t>
            </a:r>
          </a:p>
        </p:txBody>
      </p:sp>
      <p:sp>
        <p:nvSpPr>
          <p:cNvPr id="12" name="Content Placeholder 19"/>
          <p:cNvSpPr>
            <a:spLocks noGrp="1"/>
          </p:cNvSpPr>
          <p:nvPr>
            <p:ph sz="quarter" idx="1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89575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2134664-E517-4688-BAE8-D8602E541F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logo-a5.png">
            <a:extLst>
              <a:ext uri="{FF2B5EF4-FFF2-40B4-BE49-F238E27FC236}">
                <a16:creationId xmlns:a16="http://schemas.microsoft.com/office/drawing/2014/main" id="{EC225C66-6748-46FE-AA4A-D3E9363811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8788" y="279400"/>
            <a:ext cx="817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29764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F70F87F6-4D67-451D-BEEF-2A0EB7874F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logo-a5.png">
            <a:extLst>
              <a:ext uri="{FF2B5EF4-FFF2-40B4-BE49-F238E27FC236}">
                <a16:creationId xmlns:a16="http://schemas.microsoft.com/office/drawing/2014/main" id="{9099F614-0051-4511-8F2B-34104D3D95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8788" y="279400"/>
            <a:ext cx="817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329141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BCC55DBB-CCBD-46F0-A492-0205B2AF6F7E}"/>
              </a:ext>
            </a:extLst>
          </p:cNvPr>
          <p:cNvSpPr>
            <a:spLocks noGrp="1"/>
          </p:cNvSpPr>
          <p:nvPr>
            <p:ph type="body" idx="1"/>
          </p:nvPr>
        </p:nvSpPr>
        <p:spPr bwMode="auto">
          <a:xfrm>
            <a:off x="457200" y="1679575"/>
            <a:ext cx="784225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1027" name="Picture 13" descr="logo-a5.png">
            <a:extLst>
              <a:ext uri="{FF2B5EF4-FFF2-40B4-BE49-F238E27FC236}">
                <a16:creationId xmlns:a16="http://schemas.microsoft.com/office/drawing/2014/main" id="{915D04B5-2277-4226-896F-00C294646B5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78788" y="279400"/>
            <a:ext cx="817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lide Number Placeholder 5">
            <a:extLst>
              <a:ext uri="{FF2B5EF4-FFF2-40B4-BE49-F238E27FC236}">
                <a16:creationId xmlns:a16="http://schemas.microsoft.com/office/drawing/2014/main" id="{29653896-0AE3-4D40-855F-061F68C4A84F}"/>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2"/>
                </a:solidFill>
                <a:latin typeface="Arial"/>
                <a:cs typeface="Arial"/>
              </a:defRPr>
            </a:lvl1pPr>
          </a:lstStyle>
          <a:p>
            <a:pPr>
              <a:defRPr/>
            </a:pPr>
            <a:fld id="{5FD2CA79-8B52-481F-93C8-5E419D28300D}" type="slidenum">
              <a:rPr lang="en-US"/>
              <a:pPr>
                <a:defRPr/>
              </a:pPr>
              <a:t>‹#›</a:t>
            </a:fld>
            <a:endParaRPr lang="en-US" dirty="0"/>
          </a:p>
        </p:txBody>
      </p:sp>
      <p:sp>
        <p:nvSpPr>
          <p:cNvPr id="23" name="Date Placeholder 3">
            <a:extLst>
              <a:ext uri="{FF2B5EF4-FFF2-40B4-BE49-F238E27FC236}">
                <a16:creationId xmlns:a16="http://schemas.microsoft.com/office/drawing/2014/main" id="{C3974AAF-237D-4582-B219-83B3EC6374B1}"/>
              </a:ext>
            </a:extLst>
          </p:cNvPr>
          <p:cNvSpPr txBox="1">
            <a:spLocks/>
          </p:cNvSpPr>
          <p:nvPr userDrawn="1"/>
        </p:nvSpPr>
        <p:spPr>
          <a:xfrm>
            <a:off x="457200" y="6356350"/>
            <a:ext cx="2133600" cy="365125"/>
          </a:xfrm>
          <a:prstGeom prst="rect">
            <a:avLst/>
          </a:prstGeom>
        </p:spPr>
        <p:txBody>
          <a:bodyPr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err="1"/>
              <a:t>www.england.nhs.uk</a:t>
            </a:r>
            <a:endParaRPr lang="en-GB" dirty="0"/>
          </a:p>
        </p:txBody>
      </p:sp>
      <p:sp>
        <p:nvSpPr>
          <p:cNvPr id="26" name="Title Placeholder 1">
            <a:extLst>
              <a:ext uri="{FF2B5EF4-FFF2-40B4-BE49-F238E27FC236}">
                <a16:creationId xmlns:a16="http://schemas.microsoft.com/office/drawing/2014/main" id="{7D176342-CB95-49EE-B4A4-286EA550BF73}"/>
              </a:ext>
            </a:extLst>
          </p:cNvPr>
          <p:cNvSpPr>
            <a:spLocks noGrp="1"/>
          </p:cNvSpPr>
          <p:nvPr>
            <p:ph type="title"/>
          </p:nvPr>
        </p:nvSpPr>
        <p:spPr>
          <a:xfrm>
            <a:off x="457200" y="749300"/>
            <a:ext cx="7356475" cy="668338"/>
          </a:xfrm>
          <a:prstGeom prst="rect">
            <a:avLst/>
          </a:prstGeom>
        </p:spPr>
        <p:txBody>
          <a:bodyPr vert="horz" lIns="91440" tIns="45720" rIns="91440" bIns="45720" rtlCol="0" anchor="ctr">
            <a:normAutofit/>
          </a:bodyPr>
          <a:lstStyle/>
          <a:p>
            <a:r>
              <a:rPr lang="en-GB" dirty="0"/>
              <a:t>Click to edit the master title style</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sldNum="0" hdr="0" ftr="0"/>
  <p:txStyles>
    <p:titleStyle>
      <a:lvl1pPr algn="l" defTabSz="457200" rtl="0" fontAlgn="base">
        <a:spcBef>
          <a:spcPct val="0"/>
        </a:spcBef>
        <a:spcAft>
          <a:spcPct val="0"/>
        </a:spcAft>
        <a:defRPr lang="en-GB" sz="3600" b="1" kern="1200">
          <a:solidFill>
            <a:schemeClr val="tx2"/>
          </a:solidFill>
          <a:latin typeface="Arial"/>
          <a:ea typeface="+mj-ea"/>
          <a:cs typeface="Arial"/>
        </a:defRPr>
      </a:lvl1pPr>
      <a:lvl2pPr algn="l" defTabSz="457200" rtl="0" fontAlgn="base">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defTabSz="457200" rtl="0" fontAlgn="base">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defTabSz="457200" rtl="0" fontAlgn="base">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defTabSz="457200" rtl="0" fontAlgn="base">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defTabSz="457200" rtl="0" fontAlgn="base">
        <a:spcBef>
          <a:spcPct val="200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fontAlgn="base">
        <a:spcBef>
          <a:spcPct val="200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fontAlgn="base">
        <a:spcBef>
          <a:spcPct val="200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f4qCP_NEYYU"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youtu.be/TbA3aU-L3Jo"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dPupXa-PXHA"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7788C0p8NQQ"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6fITStJ-4Es"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hyperlink" Target="https://youtu.be/6IRE3CjqS0M"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4">
            <a:extLst>
              <a:ext uri="{FF2B5EF4-FFF2-40B4-BE49-F238E27FC236}">
                <a16:creationId xmlns:a16="http://schemas.microsoft.com/office/drawing/2014/main" id="{CB47C131-C377-4715-A575-885A22BB2F2B}"/>
              </a:ext>
            </a:extLst>
          </p:cNvPr>
          <p:cNvSpPr>
            <a:spLocks noGrp="1"/>
          </p:cNvSpPr>
          <p:nvPr>
            <p:ph type="title"/>
          </p:nvPr>
        </p:nvSpPr>
        <p:spPr bwMode="auto">
          <a:xfrm>
            <a:off x="305611" y="208564"/>
            <a:ext cx="7029017" cy="2672321"/>
          </a:xfrm>
        </p:spPr>
        <p:txBody>
          <a:bodyPr wrap="square" numCol="1" anchorCtr="0" compatLnSpc="1">
            <a:prstTxWarp prst="textNoShape">
              <a:avLst/>
            </a:prstTxWarp>
          </a:bodyPr>
          <a:lstStyle/>
          <a:p>
            <a:r>
              <a:rPr lang="en-GB" altLang="en-US" dirty="0">
                <a:latin typeface="Arial" panose="020B0604020202020204" pitchFamily="34" charset="0"/>
                <a:cs typeface="Arial" panose="020B0604020202020204" pitchFamily="34" charset="0"/>
              </a:rPr>
              <a:t>A3 </a:t>
            </a:r>
            <a:r>
              <a:rPr lang="en-GB" altLang="en-US" sz="4400" dirty="0">
                <a:latin typeface="Arial" panose="020B0604020202020204" pitchFamily="34" charset="0"/>
                <a:cs typeface="Arial" panose="020B0604020202020204" pitchFamily="34" charset="0"/>
              </a:rPr>
              <a:t>Specific Responsibilities of people working in H&amp;SC</a:t>
            </a:r>
            <a:endParaRPr lang="en-US" altLang="en-US" dirty="0">
              <a:latin typeface="Arial" panose="020B0604020202020204" pitchFamily="34" charset="0"/>
              <a:cs typeface="Arial" panose="020B0604020202020204" pitchFamily="34" charset="0"/>
            </a:endParaRPr>
          </a:p>
        </p:txBody>
      </p:sp>
      <p:sp>
        <p:nvSpPr>
          <p:cNvPr id="27" name="Content Placeholder 26">
            <a:extLst>
              <a:ext uri="{FF2B5EF4-FFF2-40B4-BE49-F238E27FC236}">
                <a16:creationId xmlns:a16="http://schemas.microsoft.com/office/drawing/2014/main" id="{B56EA431-A83B-4539-B2D1-7725F1595DD0}"/>
              </a:ext>
            </a:extLst>
          </p:cNvPr>
          <p:cNvSpPr>
            <a:spLocks noGrp="1"/>
          </p:cNvSpPr>
          <p:nvPr>
            <p:ph sz="quarter" idx="12"/>
          </p:nvPr>
        </p:nvSpPr>
        <p:spPr>
          <a:xfrm>
            <a:off x="456179" y="6227253"/>
            <a:ext cx="3269456" cy="271463"/>
          </a:xfrm>
        </p:spPr>
        <p:txBody>
          <a:bodyPr rtlCol="0"/>
          <a:lstStyle/>
          <a:p>
            <a:pPr fontAlgn="auto">
              <a:spcAft>
                <a:spcPts val="0"/>
              </a:spcAft>
              <a:defRPr/>
            </a:pPr>
            <a:r>
              <a:rPr lang="en-US" dirty="0"/>
              <a:t>May 2018</a:t>
            </a:r>
          </a:p>
        </p:txBody>
      </p:sp>
      <p:pic>
        <p:nvPicPr>
          <p:cNvPr id="16388" name="Picture 4">
            <a:extLst>
              <a:ext uri="{FF2B5EF4-FFF2-40B4-BE49-F238E27FC236}">
                <a16:creationId xmlns:a16="http://schemas.microsoft.com/office/drawing/2014/main" id="{51A31F46-59F9-449B-9468-B67FE5345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860" y="5886435"/>
            <a:ext cx="722709" cy="56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2">
            <a:extLst>
              <a:ext uri="{FF2B5EF4-FFF2-40B4-BE49-F238E27FC236}">
                <a16:creationId xmlns:a16="http://schemas.microsoft.com/office/drawing/2014/main" id="{67906C83-D029-4383-9DCE-2E489DDAE730}"/>
              </a:ext>
            </a:extLst>
          </p:cNvPr>
          <p:cNvSpPr txBox="1">
            <a:spLocks noChangeArrowheads="1"/>
          </p:cNvSpPr>
          <p:nvPr/>
        </p:nvSpPr>
        <p:spPr bwMode="auto">
          <a:xfrm>
            <a:off x="326525" y="6007938"/>
            <a:ext cx="2321719" cy="40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defTabSz="342900">
              <a:lnSpc>
                <a:spcPct val="107000"/>
              </a:lnSpc>
            </a:pPr>
            <a:r>
              <a:rPr lang="en-GB" altLang="en-US" sz="1050" b="1" dirty="0">
                <a:solidFill>
                  <a:prstClr val="black"/>
                </a:solidFill>
                <a:latin typeface="Verdana" panose="020B0604030504040204" pitchFamily="34" charset="0"/>
                <a:ea typeface="Calibri" panose="020F0502020204030204" pitchFamily="34" charset="0"/>
                <a:cs typeface="Times New Roman" panose="02020603050405020304" pitchFamily="18" charset="0"/>
              </a:rPr>
              <a:t>Holy Cross College Hospital</a:t>
            </a:r>
            <a:endParaRPr lang="en-GB" alt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r" defTabSz="342900">
              <a:lnSpc>
                <a:spcPct val="107000"/>
              </a:lnSpc>
              <a:spcAft>
                <a:spcPts val="600"/>
              </a:spcAft>
            </a:pPr>
            <a:r>
              <a:rPr lang="en-GB" alt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NHS Foundation Trust</a:t>
            </a:r>
            <a:endParaRPr lang="en-GB" alt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ounded Rectangle 1">
            <a:extLst>
              <a:ext uri="{FF2B5EF4-FFF2-40B4-BE49-F238E27FC236}">
                <a16:creationId xmlns:a16="http://schemas.microsoft.com/office/drawing/2014/main" id="{83C01DDA-266C-4CDA-90C6-1128FBF896BD}"/>
              </a:ext>
            </a:extLst>
          </p:cNvPr>
          <p:cNvSpPr/>
          <p:nvPr/>
        </p:nvSpPr>
        <p:spPr>
          <a:xfrm>
            <a:off x="305611" y="2457450"/>
            <a:ext cx="3570593" cy="3212831"/>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r>
              <a:rPr lang="en-GB" sz="2800" b="1" dirty="0">
                <a:solidFill>
                  <a:srgbClr val="003893"/>
                </a:solidFill>
                <a:latin typeface="Verdana" panose="020B0604030504040204" pitchFamily="34" charset="0"/>
                <a:ea typeface="Verdana" panose="020B0604030504040204" pitchFamily="34" charset="0"/>
                <a:cs typeface="Verdana" panose="020B0604030504040204" pitchFamily="34" charset="0"/>
              </a:rPr>
              <a:t>Starter Task:</a:t>
            </a:r>
          </a:p>
          <a:p>
            <a:pPr algn="ctr" defTabSz="342900">
              <a:defRPr/>
            </a:pPr>
            <a:r>
              <a:rPr lang="en-GB" sz="2800" dirty="0">
                <a:solidFill>
                  <a:srgbClr val="003893"/>
                </a:solidFill>
                <a:latin typeface="Verdana" panose="020B0604030504040204" pitchFamily="34" charset="0"/>
                <a:ea typeface="Verdana" panose="020B0604030504040204" pitchFamily="34" charset="0"/>
                <a:cs typeface="Verdana" panose="020B0604030504040204" pitchFamily="34" charset="0"/>
              </a:rPr>
              <a:t>What do you think we expect from you in your role as a trainee nurse?</a:t>
            </a:r>
          </a:p>
        </p:txBody>
      </p:sp>
    </p:spTree>
    <p:extLst>
      <p:ext uri="{BB962C8B-B14F-4D97-AF65-F5344CB8AC3E}">
        <p14:creationId xmlns:p14="http://schemas.microsoft.com/office/powerpoint/2010/main" val="239277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121920" y="376800"/>
            <a:ext cx="8410156"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Promoting anti-discriminatory practice</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310640"/>
            <a:ext cx="7842250" cy="532720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800" dirty="0">
                <a:latin typeface="Calibri" panose="020F0502020204030204" pitchFamily="34" charset="0"/>
                <a:ea typeface="Verdana" panose="020B0604030504040204" pitchFamily="34" charset="0"/>
                <a:cs typeface="Verdana" panose="020B0604030504040204" pitchFamily="34" charset="0"/>
              </a:rPr>
              <a:t>Anti-discriminatory practice aims to ensure that the needs of service users are met, regardless of any protected characteristics and that any prejudice by staff or other service users are appropriately challenged.</a:t>
            </a:r>
            <a:endParaRPr kumimoji="0" lang="en-GB" sz="2800" i="0" u="none" strike="noStrike" kern="1200" cap="none" spc="0" normalizeH="0" baseline="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endParaRPr>
          </a:p>
          <a:p>
            <a:endParaRPr kumimoji="0" lang="en-GB" sz="2800" i="0" u="none" strike="noStrike" kern="1200" cap="none" spc="0" normalizeH="0" baseline="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7" name="Rounded Rectangle 4">
            <a:extLst>
              <a:ext uri="{FF2B5EF4-FFF2-40B4-BE49-F238E27FC236}">
                <a16:creationId xmlns:a16="http://schemas.microsoft.com/office/drawing/2014/main" id="{0DD09FF1-4242-44F8-A46F-6B7664829820}"/>
              </a:ext>
            </a:extLst>
          </p:cNvPr>
          <p:cNvSpPr/>
          <p:nvPr/>
        </p:nvSpPr>
        <p:spPr>
          <a:xfrm>
            <a:off x="689826" y="3779520"/>
            <a:ext cx="7842250" cy="2478088"/>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Task:</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There are 9 protected characteristics. What do you think these are?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Record your answers in your workbook.</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079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121920" y="376800"/>
            <a:ext cx="8410156"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Protected characteristics</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975360"/>
            <a:ext cx="7842250" cy="532720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kumimoji="0" lang="en-GB" sz="2800" i="0" u="none" strike="noStrike" kern="1200" cap="none" spc="0" normalizeH="0" baseline="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rPr>
              <a:t>The</a:t>
            </a:r>
            <a:r>
              <a:rPr kumimoji="0" lang="en-GB" sz="2800" i="0" u="none" strike="noStrike" kern="1200" cap="none" spc="0" normalizeH="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rPr>
              <a:t> 9 protected characteristics are…</a:t>
            </a:r>
          </a:p>
          <a:p>
            <a:pPr algn="l"/>
            <a:endParaRPr lang="en-GB" sz="1400" baseline="0" dirty="0">
              <a:solidFill>
                <a:prstClr val="black">
                  <a:tint val="75000"/>
                </a:prstClr>
              </a:solidFill>
              <a:latin typeface="Calibri" panose="020F0502020204030204" pitchFamily="34" charset="0"/>
              <a:ea typeface="Verdana" panose="020B0604030504040204" pitchFamily="34" charset="0"/>
              <a:cs typeface="Verdana" panose="020B0604030504040204" pitchFamily="34" charset="0"/>
            </a:endParaRPr>
          </a:p>
          <a:p>
            <a:pPr marL="514350" indent="-514350" algn="l">
              <a:buAutoNum type="arabicPeriod"/>
            </a:pPr>
            <a:r>
              <a:rPr kumimoji="0" lang="en-GB" sz="2800" i="0" u="none" strike="noStrike" kern="1200" cap="none" spc="0" normalizeH="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rPr>
              <a:t>Age</a:t>
            </a:r>
          </a:p>
          <a:p>
            <a:pPr marL="514350" indent="-514350" algn="l">
              <a:buAutoNum type="arabicPeriod"/>
            </a:pPr>
            <a:r>
              <a:rPr lang="en-GB" sz="2800" baseline="0" dirty="0">
                <a:solidFill>
                  <a:prstClr val="black">
                    <a:tint val="75000"/>
                  </a:prstClr>
                </a:solidFill>
                <a:latin typeface="Calibri" panose="020F0502020204030204" pitchFamily="34" charset="0"/>
                <a:ea typeface="Verdana" panose="020B0604030504040204" pitchFamily="34" charset="0"/>
                <a:cs typeface="Verdana" panose="020B0604030504040204" pitchFamily="34" charset="0"/>
              </a:rPr>
              <a:t>Disability</a:t>
            </a:r>
          </a:p>
          <a:p>
            <a:pPr marL="514350" indent="-514350" algn="l">
              <a:buAutoNum type="arabicPeriod"/>
            </a:pPr>
            <a:r>
              <a:rPr kumimoji="0" lang="en-GB" sz="2800" i="0" u="none" strike="noStrike" kern="1200" cap="none" spc="0" normalizeH="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rPr>
              <a:t>Gender reassignment</a:t>
            </a:r>
          </a:p>
          <a:p>
            <a:pPr marL="514350" indent="-514350" algn="l">
              <a:buAutoNum type="arabicPeriod"/>
            </a:pPr>
            <a:r>
              <a:rPr lang="en-GB" sz="2800" baseline="0" dirty="0">
                <a:solidFill>
                  <a:prstClr val="black">
                    <a:tint val="75000"/>
                  </a:prstClr>
                </a:solidFill>
                <a:latin typeface="Calibri" panose="020F0502020204030204" pitchFamily="34" charset="0"/>
                <a:ea typeface="Verdana" panose="020B0604030504040204" pitchFamily="34" charset="0"/>
                <a:cs typeface="Verdana" panose="020B0604030504040204" pitchFamily="34" charset="0"/>
              </a:rPr>
              <a:t>Marriage</a:t>
            </a:r>
            <a:r>
              <a:rPr lang="en-GB" sz="2800" dirty="0">
                <a:solidFill>
                  <a:prstClr val="black">
                    <a:tint val="75000"/>
                  </a:prstClr>
                </a:solidFill>
                <a:latin typeface="Calibri" panose="020F0502020204030204" pitchFamily="34" charset="0"/>
                <a:ea typeface="Verdana" panose="020B0604030504040204" pitchFamily="34" charset="0"/>
                <a:cs typeface="Verdana" panose="020B0604030504040204" pitchFamily="34" charset="0"/>
              </a:rPr>
              <a:t> and civil partnerships</a:t>
            </a:r>
          </a:p>
          <a:p>
            <a:pPr marL="514350" indent="-514350" algn="l">
              <a:buAutoNum type="arabicPeriod"/>
            </a:pPr>
            <a:r>
              <a:rPr kumimoji="0" lang="en-GB" sz="2800" i="0" u="none" strike="noStrike" kern="1200" cap="none" spc="0" normalizeH="0" baseline="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rPr>
              <a:t>Pregnancy</a:t>
            </a:r>
            <a:r>
              <a:rPr kumimoji="0" lang="en-GB" sz="2800" i="0" u="none" strike="noStrike" kern="1200" cap="none" spc="0" normalizeH="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rPr>
              <a:t> and maternity</a:t>
            </a:r>
          </a:p>
          <a:p>
            <a:pPr marL="514350" indent="-514350" algn="l">
              <a:buAutoNum type="arabicPeriod"/>
            </a:pPr>
            <a:r>
              <a:rPr lang="en-GB" sz="2800" baseline="0" dirty="0">
                <a:solidFill>
                  <a:prstClr val="black">
                    <a:tint val="75000"/>
                  </a:prstClr>
                </a:solidFill>
                <a:latin typeface="Calibri" panose="020F0502020204030204" pitchFamily="34" charset="0"/>
                <a:ea typeface="Verdana" panose="020B0604030504040204" pitchFamily="34" charset="0"/>
                <a:cs typeface="Verdana" panose="020B0604030504040204" pitchFamily="34" charset="0"/>
              </a:rPr>
              <a:t>Race</a:t>
            </a:r>
          </a:p>
          <a:p>
            <a:pPr marL="514350" indent="-514350" algn="l">
              <a:buAutoNum type="arabicPeriod"/>
            </a:pPr>
            <a:r>
              <a:rPr kumimoji="0" lang="en-GB" sz="2800" i="0" u="none" strike="noStrike" kern="1200" cap="none" spc="0" normalizeH="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rPr>
              <a:t>Religion or belief (including lack of belief)</a:t>
            </a:r>
          </a:p>
          <a:p>
            <a:pPr marL="514350" indent="-514350" algn="l">
              <a:buAutoNum type="arabicPeriod"/>
            </a:pPr>
            <a:r>
              <a:rPr lang="en-GB" sz="2800" baseline="0" dirty="0">
                <a:solidFill>
                  <a:prstClr val="black">
                    <a:tint val="75000"/>
                  </a:prstClr>
                </a:solidFill>
                <a:latin typeface="Calibri" panose="020F0502020204030204" pitchFamily="34" charset="0"/>
                <a:ea typeface="Verdana" panose="020B0604030504040204" pitchFamily="34" charset="0"/>
                <a:cs typeface="Verdana" panose="020B0604030504040204" pitchFamily="34" charset="0"/>
              </a:rPr>
              <a:t>Sex</a:t>
            </a:r>
          </a:p>
          <a:p>
            <a:pPr marL="514350" indent="-514350" algn="l">
              <a:buAutoNum type="arabicPeriod"/>
            </a:pPr>
            <a:r>
              <a:rPr kumimoji="0" lang="en-GB" sz="2800" i="0" u="none" strike="noStrike" kern="1200" cap="none" spc="0" normalizeH="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rPr>
              <a:t>Sexual orientation</a:t>
            </a:r>
            <a:endParaRPr kumimoji="0" lang="en-GB" sz="2800" i="0" u="none" strike="noStrike" kern="1200" cap="none" spc="0" normalizeH="0" baseline="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278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 calcmode="lin" valueType="num">
                                      <p:cBhvr additive="base">
                                        <p:cTn id="5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5238AA-ACB2-413D-A0EA-4600267E35F3}"/>
              </a:ext>
            </a:extLst>
          </p:cNvPr>
          <p:cNvSpPr>
            <a:spLocks noGrp="1"/>
          </p:cNvSpPr>
          <p:nvPr>
            <p:ph type="title"/>
          </p:nvPr>
        </p:nvSpPr>
        <p:spPr>
          <a:xfrm>
            <a:off x="258792" y="159702"/>
            <a:ext cx="7356475" cy="668338"/>
          </a:xfrm>
        </p:spPr>
        <p:txBody>
          <a:bodyPr/>
          <a:lstStyle/>
          <a:p>
            <a:r>
              <a:rPr lang="en-GB" dirty="0"/>
              <a:t>Human Rights Act (1998)</a:t>
            </a:r>
          </a:p>
        </p:txBody>
      </p:sp>
      <p:sp>
        <p:nvSpPr>
          <p:cNvPr id="6" name="Content Placeholder 5">
            <a:extLst>
              <a:ext uri="{FF2B5EF4-FFF2-40B4-BE49-F238E27FC236}">
                <a16:creationId xmlns:a16="http://schemas.microsoft.com/office/drawing/2014/main" id="{7328EE4F-0F31-4EFD-BF5A-9916BB02CA9B}"/>
              </a:ext>
            </a:extLst>
          </p:cNvPr>
          <p:cNvSpPr>
            <a:spLocks noGrp="1"/>
          </p:cNvSpPr>
          <p:nvPr>
            <p:ph idx="1"/>
          </p:nvPr>
        </p:nvSpPr>
        <p:spPr>
          <a:xfrm>
            <a:off x="258792" y="1249681"/>
            <a:ext cx="8419382" cy="5082108"/>
          </a:xfrm>
        </p:spPr>
        <p:txBody>
          <a:bodyPr/>
          <a:lstStyle/>
          <a:p>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The Human Rights Act (1998) applies to all parts of the United Kingdom (England, Scotland, Wales and Northern Ireland). </a:t>
            </a:r>
          </a:p>
          <a:p>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It guarantees rights to people cared for by ‘public authorities’ to be treated with fairness, dignity and respect. </a:t>
            </a:r>
          </a:p>
        </p:txBody>
      </p:sp>
      <p:sp>
        <p:nvSpPr>
          <p:cNvPr id="7" name="Rounded Rectangle 4">
            <a:extLst>
              <a:ext uri="{FF2B5EF4-FFF2-40B4-BE49-F238E27FC236}">
                <a16:creationId xmlns:a16="http://schemas.microsoft.com/office/drawing/2014/main" id="{0DD09FF1-4242-44F8-A46F-6B7664829820}"/>
              </a:ext>
            </a:extLst>
          </p:cNvPr>
          <p:cNvSpPr/>
          <p:nvPr/>
        </p:nvSpPr>
        <p:spPr>
          <a:xfrm>
            <a:off x="547358" y="4615701"/>
            <a:ext cx="7842250" cy="1716088"/>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Task: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Consider what each of the rights actually mean and make notes in your workbook.</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51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5238AA-ACB2-413D-A0EA-4600267E35F3}"/>
              </a:ext>
            </a:extLst>
          </p:cNvPr>
          <p:cNvSpPr>
            <a:spLocks noGrp="1"/>
          </p:cNvSpPr>
          <p:nvPr>
            <p:ph type="title"/>
          </p:nvPr>
        </p:nvSpPr>
        <p:spPr>
          <a:xfrm>
            <a:off x="258792" y="269163"/>
            <a:ext cx="7356475" cy="668338"/>
          </a:xfrm>
        </p:spPr>
        <p:txBody>
          <a:bodyPr/>
          <a:lstStyle/>
          <a:p>
            <a:r>
              <a:rPr lang="en-GB" dirty="0"/>
              <a:t>Anti-discrimination in practice</a:t>
            </a:r>
          </a:p>
        </p:txBody>
      </p:sp>
      <p:sp>
        <p:nvSpPr>
          <p:cNvPr id="6" name="Content Placeholder 5">
            <a:extLst>
              <a:ext uri="{FF2B5EF4-FFF2-40B4-BE49-F238E27FC236}">
                <a16:creationId xmlns:a16="http://schemas.microsoft.com/office/drawing/2014/main" id="{7328EE4F-0F31-4EFD-BF5A-9916BB02CA9B}"/>
              </a:ext>
            </a:extLst>
          </p:cNvPr>
          <p:cNvSpPr>
            <a:spLocks noGrp="1"/>
          </p:cNvSpPr>
          <p:nvPr>
            <p:ph idx="1"/>
          </p:nvPr>
        </p:nvSpPr>
        <p:spPr>
          <a:xfrm>
            <a:off x="258792" y="1126520"/>
            <a:ext cx="8419382" cy="4450601"/>
          </a:xfrm>
        </p:spPr>
        <p:txBody>
          <a:bodyPr/>
          <a:lstStyle/>
          <a:p>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The Human Rights Act guarantees rights to people cared for by ‘public authorities’. </a:t>
            </a:r>
            <a:endParaRPr lang="en-GB" dirty="0"/>
          </a:p>
        </p:txBody>
      </p:sp>
      <p:sp>
        <p:nvSpPr>
          <p:cNvPr id="7" name="Rounded Rectangle 4">
            <a:extLst>
              <a:ext uri="{FF2B5EF4-FFF2-40B4-BE49-F238E27FC236}">
                <a16:creationId xmlns:a16="http://schemas.microsoft.com/office/drawing/2014/main" id="{0DD09FF1-4242-44F8-A46F-6B7664829820}"/>
              </a:ext>
            </a:extLst>
          </p:cNvPr>
          <p:cNvSpPr/>
          <p:nvPr/>
        </p:nvSpPr>
        <p:spPr>
          <a:xfrm>
            <a:off x="547358" y="2430297"/>
            <a:ext cx="7842250" cy="3726663"/>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Task: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defTabSz="457200" rtl="0" eaLnBrk="1" fontAlgn="auto" latinLnBrk="0" hangingPunct="1">
              <a:lnSpc>
                <a:spcPct val="100000"/>
              </a:lnSpc>
              <a:spcBef>
                <a:spcPts val="0"/>
              </a:spcBef>
              <a:spcAft>
                <a:spcPts val="0"/>
              </a:spcAft>
              <a:buClrTx/>
              <a:buSzTx/>
              <a:buFont typeface="+mj-lt"/>
              <a:buAutoNum type="arabicPeriod"/>
              <a:tabLs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Can you think of any examples of public authorities?</a:t>
            </a:r>
          </a:p>
          <a:p>
            <a:pPr marL="514350" marR="0" lvl="0" indent="-514350" defTabSz="4572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How</a:t>
            </a:r>
            <a:r>
              <a:rPr kumimoji="0" lang="en-GB" sz="2800" b="0"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do you think you would treat our service users with fairness, dignity and respect in your role as a student nurse?</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192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285750" y="415131"/>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lvl="0" eaLnBrk="1" hangingPunct="1"/>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Adapting provision for SUs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151808"/>
            <a:ext cx="7842250" cy="506781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fontAlgn="auto">
              <a:spcAft>
                <a:spcPts val="0"/>
              </a:spcAft>
              <a:buClr>
                <a:srgbClr val="0072C6"/>
              </a:buClr>
              <a:defRPr/>
            </a:pPr>
            <a:r>
              <a:rPr kumimoji="0" lang="en-GB" sz="28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Despite </a:t>
            </a:r>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the legislation that underpins the policies, procedures and codes of practice governing professional practice and the care provided in health and care settings, the world is not free from prejudice and discrimination. </a:t>
            </a:r>
            <a:endParaRPr kumimoji="0" lang="en-GB" sz="280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a:extLst>
              <a:ext uri="{FF2B5EF4-FFF2-40B4-BE49-F238E27FC236}">
                <a16:creationId xmlns:a16="http://schemas.microsoft.com/office/drawing/2014/main" id="{72BADBCD-FFEE-4BBF-B9BC-54884491A8FF}"/>
              </a:ext>
            </a:extLst>
          </p:cNvPr>
          <p:cNvSpPr/>
          <p:nvPr/>
        </p:nvSpPr>
        <p:spPr>
          <a:xfrm>
            <a:off x="296545" y="4383504"/>
            <a:ext cx="3056255" cy="737136"/>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Prejudice</a:t>
            </a:r>
          </a:p>
        </p:txBody>
      </p:sp>
      <p:sp>
        <p:nvSpPr>
          <p:cNvPr id="7" name="Rounded Rectangle 6">
            <a:extLst>
              <a:ext uri="{FF2B5EF4-FFF2-40B4-BE49-F238E27FC236}">
                <a16:creationId xmlns:a16="http://schemas.microsoft.com/office/drawing/2014/main" id="{72BADBCD-FFEE-4BBF-B9BC-54884491A8FF}"/>
              </a:ext>
            </a:extLst>
          </p:cNvPr>
          <p:cNvSpPr/>
          <p:nvPr/>
        </p:nvSpPr>
        <p:spPr>
          <a:xfrm>
            <a:off x="296545" y="5558364"/>
            <a:ext cx="3056256" cy="737136"/>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Discrimination</a:t>
            </a:r>
          </a:p>
        </p:txBody>
      </p:sp>
      <p:sp>
        <p:nvSpPr>
          <p:cNvPr id="8" name="Rounded Rectangle 7">
            <a:extLst>
              <a:ext uri="{FF2B5EF4-FFF2-40B4-BE49-F238E27FC236}">
                <a16:creationId xmlns:a16="http://schemas.microsoft.com/office/drawing/2014/main" id="{72BADBCD-FFEE-4BBF-B9BC-54884491A8FF}"/>
              </a:ext>
            </a:extLst>
          </p:cNvPr>
          <p:cNvSpPr/>
          <p:nvPr/>
        </p:nvSpPr>
        <p:spPr>
          <a:xfrm>
            <a:off x="3505200" y="4383504"/>
            <a:ext cx="4987925" cy="737136"/>
          </a:xfrm>
          <a:prstGeom prst="round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Preconceived</a:t>
            </a:r>
            <a:r>
              <a:rPr kumimoji="0" lang="en-GB" sz="2400" b="0"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opinion (thought)</a:t>
            </a:r>
            <a:endParaRPr kumimoji="0" lang="en-GB"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Rounded Rectangle 8">
            <a:extLst>
              <a:ext uri="{FF2B5EF4-FFF2-40B4-BE49-F238E27FC236}">
                <a16:creationId xmlns:a16="http://schemas.microsoft.com/office/drawing/2014/main" id="{72BADBCD-FFEE-4BBF-B9BC-54884491A8FF}"/>
              </a:ext>
            </a:extLst>
          </p:cNvPr>
          <p:cNvSpPr/>
          <p:nvPr/>
        </p:nvSpPr>
        <p:spPr>
          <a:xfrm>
            <a:off x="3505200" y="5396756"/>
            <a:ext cx="4987925" cy="1241092"/>
          </a:xfrm>
          <a:prstGeom prst="round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Verdana" panose="020B0604030504040204" pitchFamily="34" charset="0"/>
                <a:ea typeface="Verdana" panose="020B0604030504040204" pitchFamily="34" charset="0"/>
                <a:cs typeface="Verdana" panose="020B0604030504040204" pitchFamily="34" charset="0"/>
              </a:rPr>
              <a:t>Unfair treatment of someone else based on characteristics </a:t>
            </a:r>
            <a:r>
              <a:rPr kumimoji="0" lang="en-GB" sz="2400" b="0"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(action)</a:t>
            </a:r>
            <a:endParaRPr kumimoji="0" lang="en-GB" sz="2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le 9">
            <a:extLst>
              <a:ext uri="{FF2B5EF4-FFF2-40B4-BE49-F238E27FC236}">
                <a16:creationId xmlns:a16="http://schemas.microsoft.com/office/drawing/2014/main" id="{72BADBCD-FFEE-4BBF-B9BC-54884491A8FF}"/>
              </a:ext>
            </a:extLst>
          </p:cNvPr>
          <p:cNvSpPr/>
          <p:nvPr/>
        </p:nvSpPr>
        <p:spPr>
          <a:xfrm>
            <a:off x="296545" y="4255968"/>
            <a:ext cx="8481695" cy="2381880"/>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Task:</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What is prejudice and discrimination? </a:t>
            </a: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Discuss with the person sitting next to you.</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Rounded Rectangle 10">
            <a:extLst>
              <a:ext uri="{FF2B5EF4-FFF2-40B4-BE49-F238E27FC236}">
                <a16:creationId xmlns:a16="http://schemas.microsoft.com/office/drawing/2014/main" id="{72BADBCD-FFEE-4BBF-B9BC-54884491A8FF}"/>
              </a:ext>
            </a:extLst>
          </p:cNvPr>
          <p:cNvSpPr/>
          <p:nvPr/>
        </p:nvSpPr>
        <p:spPr>
          <a:xfrm>
            <a:off x="312102" y="3893118"/>
            <a:ext cx="8481695" cy="2827848"/>
          </a:xfrm>
          <a:prstGeom prst="round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Think Higher:</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If we have legislation</a:t>
            </a:r>
            <a:r>
              <a:rPr kumimoji="0" lang="en-GB" sz="2800" b="0"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that aims to prevent discriminatory practice, why do you think that unfair treatment is a daily experience for some people within society?</a:t>
            </a: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8549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ppt_x"/>
                                          </p:val>
                                        </p:tav>
                                      </p:tavLst>
                                    </p:anim>
                                    <p:anim calcmode="lin" valueType="num">
                                      <p:cBhvr additive="base">
                                        <p:cTn id="12" dur="500"/>
                                        <p:tgtEl>
                                          <p:spTgt spid="10"/>
                                        </p:tgtEl>
                                        <p:attrNameLst>
                                          <p:attrName>ppt_y</p:attrName>
                                        </p:attrNameLst>
                                      </p:cBhvr>
                                      <p:tavLst>
                                        <p:tav tm="0">
                                          <p:val>
                                            <p:strVal val="ppt_y"/>
                                          </p:val>
                                        </p:tav>
                                        <p:tav tm="100000">
                                          <p:val>
                                            <p:strVal val="1+ppt_h/2"/>
                                          </p:val>
                                        </p:tav>
                                      </p:tavLst>
                                    </p:anim>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1"/>
                                        </p:tgtEl>
                                        <p:attrNameLst>
                                          <p:attrName>ppt_x</p:attrName>
                                        </p:attrNameLst>
                                      </p:cBhvr>
                                      <p:tavLst>
                                        <p:tav tm="0">
                                          <p:val>
                                            <p:strVal val="ppt_x"/>
                                          </p:val>
                                        </p:tav>
                                        <p:tav tm="100000">
                                          <p:val>
                                            <p:strVal val="ppt_x"/>
                                          </p:val>
                                        </p:tav>
                                      </p:tavLst>
                                    </p:anim>
                                    <p:anim calcmode="lin" valueType="num">
                                      <p:cBhvr additive="base">
                                        <p:cTn id="43" dur="500"/>
                                        <p:tgtEl>
                                          <p:spTgt spid="11"/>
                                        </p:tgtEl>
                                        <p:attrNameLst>
                                          <p:attrName>ppt_y</p:attrName>
                                        </p:attrNameLst>
                                      </p:cBhvr>
                                      <p:tavLst>
                                        <p:tav tm="0">
                                          <p:val>
                                            <p:strVal val="ppt_y"/>
                                          </p:val>
                                        </p:tav>
                                        <p:tav tm="100000">
                                          <p:val>
                                            <p:strVal val="1+ppt_h/2"/>
                                          </p:val>
                                        </p:tav>
                                      </p:tavLst>
                                    </p:anim>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0"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797943" y="2989123"/>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Land of the </a:t>
            </a:r>
            <a:r>
              <a:rPr lang="en-GB" altLang="en-US" sz="3600" b="1" dirty="0" err="1">
                <a:solidFill>
                  <a:srgbClr val="0072C6"/>
                </a:solidFill>
                <a:latin typeface="Verdana" panose="020B0604030504040204" pitchFamily="34" charset="0"/>
                <a:ea typeface="Verdana" panose="020B0604030504040204" pitchFamily="34" charset="0"/>
                <a:cs typeface="Verdana" panose="020B0604030504040204" pitchFamily="34" charset="0"/>
              </a:rPr>
              <a:t>Nutritios</a:t>
            </a: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activity</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737139" y="2139949"/>
            <a:ext cx="7842250" cy="2334773"/>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851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749300"/>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Eye</a:t>
            </a:r>
            <a:r>
              <a:rPr kumimoji="0" lang="en-GB" altLang="en-US" sz="3600" b="1" i="0" u="none" strike="noStrike" kern="1200" cap="none" spc="0" normalizeH="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 on the exam…</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737139" y="2139950"/>
            <a:ext cx="7842250" cy="10604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r>
              <a:rPr kumimoji="0" lang="en-GB" sz="28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Read through the scenario and attempt</a:t>
            </a:r>
            <a:r>
              <a:rPr kumimoji="0" lang="en-GB" sz="2800" b="0" i="0" u="none" strike="noStrike" kern="1200" cap="none" spc="0" normalizeH="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 the exam question below.</a:t>
            </a: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8083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213360" y="1347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lvl="0" eaLnBrk="1" hangingPunct="1"/>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Specific needs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158240"/>
            <a:ext cx="7842250" cy="547960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r>
              <a:rPr lang="en-GB" sz="2800" noProof="0" dirty="0">
                <a:solidFill>
                  <a:srgbClr val="0070C0"/>
                </a:solidFill>
                <a:latin typeface="Verdana" panose="020B0604030504040204" pitchFamily="34" charset="0"/>
                <a:ea typeface="Verdana" panose="020B0604030504040204" pitchFamily="34" charset="0"/>
                <a:cs typeface="Verdana" panose="020B0604030504040204" pitchFamily="34" charset="0"/>
              </a:rPr>
              <a:t>TASKS:</a:t>
            </a: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algn="l" defTabSz="457200" rtl="0" eaLnBrk="1" fontAlgn="auto" latinLnBrk="0" hangingPunct="1">
              <a:lnSpc>
                <a:spcPct val="100000"/>
              </a:lnSpc>
              <a:spcBef>
                <a:spcPct val="20000"/>
              </a:spcBef>
              <a:spcAft>
                <a:spcPts val="0"/>
              </a:spcAft>
              <a:buClr>
                <a:srgbClr val="0072C6"/>
              </a:buClr>
              <a:buSzTx/>
              <a:buFont typeface="+mj-lt"/>
              <a:buAutoNum type="arabicPeriod"/>
              <a:tabLst/>
              <a:defRPr/>
            </a:pPr>
            <a:r>
              <a:rPr lang="en-GB" sz="2800" noProof="0" dirty="0">
                <a:solidFill>
                  <a:srgbClr val="0070C0"/>
                </a:solidFill>
                <a:latin typeface="Verdana" panose="020B0604030504040204" pitchFamily="34" charset="0"/>
                <a:ea typeface="Verdana" panose="020B0604030504040204" pitchFamily="34" charset="0"/>
                <a:cs typeface="Verdana" panose="020B0604030504040204" pitchFamily="34" charset="0"/>
              </a:rPr>
              <a:t>Walking around college, can you identify anything that may be an adaptation to meet the needs of people with specific needs?</a:t>
            </a:r>
          </a:p>
          <a:p>
            <a:pPr marL="514350" marR="0" lvl="0" indent="-514350" algn="l" defTabSz="457200" rtl="0" eaLnBrk="1" fontAlgn="auto" latinLnBrk="0" hangingPunct="1">
              <a:lnSpc>
                <a:spcPct val="100000"/>
              </a:lnSpc>
              <a:spcBef>
                <a:spcPct val="20000"/>
              </a:spcBef>
              <a:spcAft>
                <a:spcPts val="0"/>
              </a:spcAft>
              <a:buClr>
                <a:srgbClr val="0072C6"/>
              </a:buClr>
              <a:buSzTx/>
              <a:buFont typeface="+mj-lt"/>
              <a:buAutoNum type="arabicPeriod"/>
              <a:tabLst/>
              <a:defRPr/>
            </a:pPr>
            <a:endParaRPr kumimoji="0" lang="en-GB" sz="2800" b="0" i="0" u="none" strike="noStrike" kern="1200" cap="none" spc="0" normalizeH="0" baseline="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algn="l" defTabSz="457200" rtl="0" eaLnBrk="1" fontAlgn="auto" latinLnBrk="0" hangingPunct="1">
              <a:lnSpc>
                <a:spcPct val="100000"/>
              </a:lnSpc>
              <a:spcBef>
                <a:spcPct val="20000"/>
              </a:spcBef>
              <a:spcAft>
                <a:spcPts val="0"/>
              </a:spcAft>
              <a:buClr>
                <a:srgbClr val="0072C6"/>
              </a:buClr>
              <a:buSzTx/>
              <a:buFont typeface="+mj-lt"/>
              <a:buAutoNum type="arabicPeriod"/>
              <a:tabLst/>
              <a:defRPr/>
            </a:pPr>
            <a:r>
              <a:rPr lang="en-GB" sz="2800" noProof="0" dirty="0">
                <a:solidFill>
                  <a:srgbClr val="0070C0"/>
                </a:solidFill>
                <a:latin typeface="Verdana" panose="020B0604030504040204" pitchFamily="34" charset="0"/>
                <a:ea typeface="Verdana" panose="020B0604030504040204" pitchFamily="34" charset="0"/>
                <a:cs typeface="Verdana" panose="020B0604030504040204" pitchFamily="34" charset="0"/>
              </a:rPr>
              <a:t>Considering your service users, how do you think that health and care provision could be adapted to meet their needs?</a:t>
            </a: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233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213360" y="267604"/>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Empowering individuals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341120"/>
            <a:ext cx="7842250" cy="529672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r>
              <a:rPr kumimoji="0" lang="en-GB" sz="28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The importance</a:t>
            </a:r>
            <a:r>
              <a:rPr kumimoji="0" lang="en-GB" sz="2800" b="0" i="0" u="none" strike="noStrike" kern="1200" cap="none" spc="0" normalizeH="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 of fostering and supporting the </a:t>
            </a:r>
            <a:r>
              <a:rPr kumimoji="0" lang="en-GB" sz="2800" b="1" i="0" u="none" strike="noStrike" kern="1200" cap="none" spc="0" normalizeH="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empowerment</a:t>
            </a:r>
            <a:r>
              <a:rPr kumimoji="0" lang="en-GB" sz="2800" i="0" u="none" strike="noStrike" kern="1200" cap="none" spc="0" normalizeH="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 of service users can often be overlooked.</a:t>
            </a:r>
            <a:endParaRPr kumimoji="0" lang="en-GB" sz="28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a:extLst>
              <a:ext uri="{FF2B5EF4-FFF2-40B4-BE49-F238E27FC236}">
                <a16:creationId xmlns:a16="http://schemas.microsoft.com/office/drawing/2014/main" id="{72BADBCD-FFEE-4BBF-B9BC-54884491A8FF}"/>
              </a:ext>
            </a:extLst>
          </p:cNvPr>
          <p:cNvSpPr/>
          <p:nvPr/>
        </p:nvSpPr>
        <p:spPr>
          <a:xfrm>
            <a:off x="650875" y="3352163"/>
            <a:ext cx="7842250" cy="2033230"/>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Task: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How</a:t>
            </a:r>
            <a:r>
              <a:rPr kumimoji="0" lang="en-GB" sz="2800" b="0"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do you think you could help to empower service users in your role as a trainee nurse?</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6">
            <a:extLst>
              <a:ext uri="{FF2B5EF4-FFF2-40B4-BE49-F238E27FC236}">
                <a16:creationId xmlns:a16="http://schemas.microsoft.com/office/drawing/2014/main" id="{72BADBCD-FFEE-4BBF-B9BC-54884491A8FF}"/>
              </a:ext>
            </a:extLst>
          </p:cNvPr>
          <p:cNvSpPr/>
          <p:nvPr/>
        </p:nvSpPr>
        <p:spPr>
          <a:xfrm>
            <a:off x="650875" y="2825831"/>
            <a:ext cx="7842250" cy="3683941"/>
          </a:xfrm>
          <a:prstGeom prst="round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Verdana" panose="020B0604030504040204" pitchFamily="34" charset="0"/>
                <a:ea typeface="Verdana" panose="020B0604030504040204" pitchFamily="34" charset="0"/>
                <a:cs typeface="Verdana" panose="020B0604030504040204" pitchFamily="34" charset="0"/>
              </a:rPr>
              <a:t>Empowerment: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Supporting people to take control of their lives and futures by taking a full part in discussions and decisions about their care and treatment.</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7342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213360" y="267604"/>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Empowering individuals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341120"/>
            <a:ext cx="7842250" cy="529672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a:extLst>
              <a:ext uri="{FF2B5EF4-FFF2-40B4-BE49-F238E27FC236}">
                <a16:creationId xmlns:a16="http://schemas.microsoft.com/office/drawing/2014/main" id="{72BADBCD-FFEE-4BBF-B9BC-54884491A8FF}"/>
              </a:ext>
            </a:extLst>
          </p:cNvPr>
          <p:cNvSpPr/>
          <p:nvPr/>
        </p:nvSpPr>
        <p:spPr>
          <a:xfrm>
            <a:off x="650875" y="1341120"/>
            <a:ext cx="7842250" cy="4663440"/>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Reading task: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Read through the information in your workbooks and answer the questions within each</a:t>
            </a:r>
            <a:r>
              <a:rPr kumimoji="0" lang="en-GB" sz="2800" b="0"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section.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baseline="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Complete the think higher question.</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766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DD1D0CD1-BE48-4DB6-9532-3E77AE028B0E}"/>
              </a:ext>
            </a:extLst>
          </p:cNvPr>
          <p:cNvSpPr txBox="1">
            <a:spLocks/>
          </p:cNvSpPr>
          <p:nvPr/>
        </p:nvSpPr>
        <p:spPr bwMode="auto">
          <a:xfrm>
            <a:off x="457200" y="749300"/>
            <a:ext cx="73564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3600" b="1">
                <a:solidFill>
                  <a:schemeClr val="tx2"/>
                </a:solidFill>
                <a:latin typeface="Verdana" panose="020B0604030504040204" pitchFamily="34" charset="0"/>
                <a:ea typeface="Verdana" panose="020B0604030504040204" pitchFamily="34" charset="0"/>
                <a:cs typeface="Verdana" panose="020B0604030504040204" pitchFamily="34" charset="0"/>
              </a:rPr>
              <a:t>Learning objectives…</a:t>
            </a:r>
          </a:p>
        </p:txBody>
      </p:sp>
      <p:sp>
        <p:nvSpPr>
          <p:cNvPr id="3" name="Content Placeholder 1">
            <a:extLst>
              <a:ext uri="{FF2B5EF4-FFF2-40B4-BE49-F238E27FC236}">
                <a16:creationId xmlns:a16="http://schemas.microsoft.com/office/drawing/2014/main" id="{1FEC46CA-5D23-4F3E-8D10-F8DE92C23291}"/>
              </a:ext>
            </a:extLst>
          </p:cNvPr>
          <p:cNvSpPr txBox="1">
            <a:spLocks/>
          </p:cNvSpPr>
          <p:nvPr/>
        </p:nvSpPr>
        <p:spPr>
          <a:xfrm>
            <a:off x="4572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By the end of this section, you will be able to:</a:t>
            </a:r>
          </a:p>
          <a:p>
            <a:pPr marL="457200" indent="-457200" algn="l" fontAlgn="auto">
              <a:spcAft>
                <a:spcPts val="0"/>
              </a:spcAft>
              <a:buFont typeface="Arial" panose="020B0604020202020204" pitchFamily="34" charset="0"/>
              <a:buChar char="•"/>
              <a:defRPr/>
            </a:pPr>
            <a:r>
              <a:rPr lang="en-GB" sz="28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Identify the specific responsibilities of those working in H&amp;SC</a:t>
            </a:r>
          </a:p>
          <a:p>
            <a:pPr marL="457200" indent="-457200" algn="l" fontAlgn="auto">
              <a:spcAft>
                <a:spcPts val="0"/>
              </a:spcAft>
              <a:buFont typeface="Arial" panose="020B0604020202020204" pitchFamily="34" charset="0"/>
              <a:buChar char="•"/>
              <a:defRPr/>
            </a:pPr>
            <a:r>
              <a:rPr lang="en-GB" sz="28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Discuss how legislation, policies and procedures would apply to you in your role as a trainee nurse</a:t>
            </a:r>
          </a:p>
          <a:p>
            <a:pPr marL="457200" indent="-457200" algn="l" fontAlgn="auto">
              <a:spcAft>
                <a:spcPts val="0"/>
              </a:spcAft>
              <a:buFont typeface="Arial" panose="020B0604020202020204" pitchFamily="34" charset="0"/>
              <a:buChar char="•"/>
              <a:defRPr/>
            </a:pPr>
            <a:r>
              <a:rPr lang="en-GB" sz="28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Apply these specific responsibilities to our case studies</a:t>
            </a:r>
          </a:p>
          <a:p>
            <a:pPr marL="342900" indent="-342900" algn="l" fontAlgn="auto">
              <a:spcAft>
                <a:spcPts val="0"/>
              </a:spcAft>
              <a:buFont typeface="Arial" panose="020B0604020202020204" pitchFamily="34" charset="0"/>
              <a:buChar char="•"/>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342900" indent="-342900" algn="l" fontAlgn="auto">
              <a:spcAft>
                <a:spcPts val="0"/>
              </a:spcAft>
              <a:buFont typeface="Arial" panose="020B0604020202020204" pitchFamily="34" charset="0"/>
              <a:buChar char="•"/>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defRPr/>
            </a:pP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426720"/>
            <a:ext cx="7720642" cy="9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Supporting individuals to express their needs and preferences</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650875" y="1188720"/>
            <a:ext cx="7842250" cy="5065386"/>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lang="en-GB" sz="2800" noProof="0" dirty="0">
              <a:solidFill>
                <a:prstClr val="black">
                  <a:tint val="75000"/>
                </a:prstClr>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r>
              <a:rPr kumimoji="0" lang="en-GB" sz="2800" b="0" i="0" u="none" strike="noStrike" kern="1200" cap="none" spc="0" normalizeH="0" baseline="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rPr>
              <a:t>Not</a:t>
            </a:r>
            <a:r>
              <a:rPr kumimoji="0" lang="en-GB" sz="2800" b="0" i="0" u="none" strike="noStrike" kern="1200" cap="none" spc="0" normalizeH="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rPr>
              <a:t> all of our service users will have th</a:t>
            </a:r>
            <a:r>
              <a:rPr lang="en-GB" sz="2800" dirty="0">
                <a:solidFill>
                  <a:prstClr val="black">
                    <a:tint val="75000"/>
                  </a:prstClr>
                </a:solidFill>
                <a:latin typeface="Verdana" panose="020B0604030504040204" pitchFamily="34" charset="0"/>
                <a:ea typeface="Verdana" panose="020B0604030504040204" pitchFamily="34" charset="0"/>
                <a:cs typeface="Verdana" panose="020B0604030504040204" pitchFamily="34" charset="0"/>
              </a:rPr>
              <a:t>e confidence or personal skills to participate fully in their care. </a:t>
            </a: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12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fontAlgn="auto">
              <a:spcAft>
                <a:spcPts val="0"/>
              </a:spcAft>
              <a:buClr>
                <a:srgbClr val="0072C6"/>
              </a:buClr>
              <a:defRPr/>
            </a:pPr>
            <a:r>
              <a:rPr lang="en-GB" sz="2800" dirty="0">
                <a:solidFill>
                  <a:prstClr val="black">
                    <a:tint val="75000"/>
                  </a:prstClr>
                </a:solidFill>
                <a:latin typeface="Verdana" panose="020B0604030504040204" pitchFamily="34" charset="0"/>
                <a:ea typeface="Verdana" panose="020B0604030504040204" pitchFamily="34" charset="0"/>
                <a:cs typeface="Verdana" panose="020B0604030504040204" pitchFamily="34" charset="0"/>
              </a:rPr>
              <a:t>Some may need specific support to participate in meetings or to enable them to explain their preferences. </a:t>
            </a: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91979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4">
            <a:extLst>
              <a:ext uri="{FF2B5EF4-FFF2-40B4-BE49-F238E27FC236}">
                <a16:creationId xmlns:a16="http://schemas.microsoft.com/office/drawing/2014/main" id="{BD6AC2B6-CCA1-404A-B280-93429B5CCCAE}"/>
              </a:ext>
            </a:extLst>
          </p:cNvPr>
          <p:cNvSpPr/>
          <p:nvPr/>
        </p:nvSpPr>
        <p:spPr>
          <a:xfrm>
            <a:off x="650875" y="4846319"/>
            <a:ext cx="7842250" cy="1623843"/>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Task: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Provide examples of SUs who my benefit from the support mechanisms identified.</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116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426720"/>
            <a:ext cx="7720642" cy="9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Balancing rights</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650875" y="1188720"/>
            <a:ext cx="7842250" cy="5065386"/>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lang="en-GB" sz="2800" noProof="0" dirty="0">
              <a:solidFill>
                <a:prstClr val="black">
                  <a:tint val="75000"/>
                </a:prstClr>
              </a:solidFill>
              <a:latin typeface="Verdana" panose="020B0604030504040204" pitchFamily="34" charset="0"/>
              <a:ea typeface="Verdana" panose="020B0604030504040204" pitchFamily="34" charset="0"/>
              <a:cs typeface="Verdana" panose="020B0604030504040204" pitchFamily="34" charset="0"/>
            </a:endParaRPr>
          </a:p>
          <a:p>
            <a:pPr lvl="0" fontAlgn="auto">
              <a:spcAft>
                <a:spcPts val="0"/>
              </a:spcAft>
              <a:buClr>
                <a:srgbClr val="0072C6"/>
              </a:buClr>
              <a:defRPr/>
            </a:pPr>
            <a:r>
              <a:rPr lang="en-GB" sz="2800" dirty="0">
                <a:solidFill>
                  <a:prstClr val="black">
                    <a:tint val="75000"/>
                  </a:prstClr>
                </a:solidFill>
                <a:latin typeface="Verdana" panose="020B0604030504040204" pitchFamily="34" charset="0"/>
                <a:ea typeface="Verdana" panose="020B0604030504040204" pitchFamily="34" charset="0"/>
                <a:cs typeface="Verdana" panose="020B0604030504040204" pitchFamily="34" charset="0"/>
              </a:rPr>
              <a:t>It will not always be straightforward to provide a service user with the care or treatment of their choice, even when their preferences are clear and apparently reasonable. </a:t>
            </a:r>
            <a:endParaRPr kumimoji="0" lang="en-GB" sz="12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91979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4">
            <a:extLst>
              <a:ext uri="{FF2B5EF4-FFF2-40B4-BE49-F238E27FC236}">
                <a16:creationId xmlns:a16="http://schemas.microsoft.com/office/drawing/2014/main" id="{BD6AC2B6-CCA1-404A-B280-93429B5CCCAE}"/>
              </a:ext>
            </a:extLst>
          </p:cNvPr>
          <p:cNvSpPr/>
          <p:nvPr/>
        </p:nvSpPr>
        <p:spPr>
          <a:xfrm>
            <a:off x="650875" y="4053840"/>
            <a:ext cx="7842250" cy="2584007"/>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Task: </a:t>
            </a:r>
          </a:p>
          <a:p>
            <a:pPr lvl="0" algn="ctr" eaLnBrk="1" fontAlgn="auto" hangingPunct="1">
              <a:spcBef>
                <a:spcPts val="0"/>
              </a:spcBef>
              <a:spcAft>
                <a:spcPts val="0"/>
              </a:spcAf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Using the mind-map, jot down conflicts that could arise when considering the balance of service user rights with other service users and staff members. </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5623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392651"/>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Dealing with conflict</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182467"/>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r>
              <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rPr>
              <a:t>Challenging</a:t>
            </a:r>
            <a:r>
              <a:rPr kumimoji="0" lang="en-GB" sz="2800" b="0" i="0" u="none" strike="noStrike" kern="1200" cap="none" spc="0" normalizeH="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rPr>
              <a:t> behaviour can be defined as any behaviour that puts the service user or anyone else in the setting at risk, or that significantly affects their quality of life.</a:t>
            </a: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a:extLst>
              <a:ext uri="{FF2B5EF4-FFF2-40B4-BE49-F238E27FC236}">
                <a16:creationId xmlns:a16="http://schemas.microsoft.com/office/drawing/2014/main" id="{72BADBCD-FFEE-4BBF-B9BC-54884491A8FF}"/>
              </a:ext>
            </a:extLst>
          </p:cNvPr>
          <p:cNvSpPr/>
          <p:nvPr/>
        </p:nvSpPr>
        <p:spPr>
          <a:xfrm>
            <a:off x="650875" y="3535680"/>
            <a:ext cx="7842250" cy="2752408"/>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What types of challenging behaviour may arise in H&amp;SC settings?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What skills would you need when dealing with conflict?</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109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392651"/>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Dealing with conflict</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182467"/>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6">
            <a:extLst>
              <a:ext uri="{FF2B5EF4-FFF2-40B4-BE49-F238E27FC236}">
                <a16:creationId xmlns:a16="http://schemas.microsoft.com/office/drawing/2014/main" id="{72BADBCD-FFEE-4BBF-B9BC-54884491A8FF}"/>
              </a:ext>
            </a:extLst>
          </p:cNvPr>
          <p:cNvSpPr/>
          <p:nvPr/>
        </p:nvSpPr>
        <p:spPr>
          <a:xfrm>
            <a:off x="650875" y="969549"/>
            <a:ext cx="7842250" cy="5797011"/>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After watching the following video, answer the two questions in your workbook.</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lgn="ctr" eaLnBrk="1" fontAlgn="auto" hangingPunct="1">
              <a:spcBef>
                <a:spcPts val="0"/>
              </a:spcBef>
              <a:spcAft>
                <a:spcPts val="0"/>
              </a:spcAf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hlinkClick r:id="rId3"/>
              </a:rPr>
              <a:t>https://youtu.be/f4qCP_NEYYU</a:t>
            </a: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 </a:t>
            </a:r>
          </a:p>
          <a:p>
            <a:pPr lvl="0" algn="ctr" eaLnBrk="1" fontAlgn="auto" hangingPunct="1">
              <a:spcBef>
                <a:spcPts val="0"/>
              </a:spcBef>
              <a:spcAft>
                <a:spcPts val="0"/>
              </a:spcAf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(Play from 0:24 - 1:18)</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Now watching this video,</a:t>
            </a:r>
            <a:r>
              <a:rPr kumimoji="0" lang="en-GB" sz="2800" b="0"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add any additional notes to your workbook:</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lgn="ctr" eaLnBrk="1" fontAlgn="auto" hangingPunct="1">
              <a:spcBef>
                <a:spcPts val="0"/>
              </a:spcBef>
              <a:spcAft>
                <a:spcPts val="0"/>
              </a:spcAft>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hlinkClick r:id="rId4"/>
              </a:rPr>
              <a:t>https://youtu.be/TbA3aU-L3Jo</a:t>
            </a: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lgn="ctr" eaLnBrk="1" fontAlgn="auto" hangingPunct="1">
              <a:spcBef>
                <a:spcPts val="0"/>
              </a:spcBef>
              <a:spcAft>
                <a:spcPts val="0"/>
              </a:spcAft>
              <a:defRPr/>
            </a:pP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lgn="ctr" eaLnBrk="1" fontAlgn="auto" hangingPunct="1">
              <a:spcBef>
                <a:spcPts val="0"/>
              </a:spcBef>
              <a:spcAft>
                <a:spcPts val="0"/>
              </a:spcAft>
              <a:defRPr/>
            </a:pPr>
            <a:r>
              <a:rPr lang="en-GB" sz="2800" noProof="0" dirty="0">
                <a:solidFill>
                  <a:prstClr val="white"/>
                </a:solidFill>
                <a:latin typeface="Verdana" panose="020B0604030504040204" pitchFamily="34" charset="0"/>
                <a:ea typeface="Verdana" panose="020B0604030504040204" pitchFamily="34" charset="0"/>
                <a:cs typeface="Verdana" panose="020B0604030504040204" pitchFamily="34" charset="0"/>
              </a:rPr>
              <a:t>Complete the think higher question.</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145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331470" y="363327"/>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Aggress</a:t>
            </a: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ion or violence</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1">
            <a:extLst>
              <a:ext uri="{FF2B5EF4-FFF2-40B4-BE49-F238E27FC236}">
                <a16:creationId xmlns:a16="http://schemas.microsoft.com/office/drawing/2014/main" id="{C998B03C-EDBC-4DAC-8AE7-B67995D2884D}"/>
              </a:ext>
            </a:extLst>
          </p:cNvPr>
          <p:cNvSpPr txBox="1">
            <a:spLocks/>
          </p:cNvSpPr>
          <p:nvPr/>
        </p:nvSpPr>
        <p:spPr>
          <a:xfrm>
            <a:off x="650875" y="1307886"/>
            <a:ext cx="7842250" cy="5214834"/>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fontAlgn="auto">
              <a:spcAft>
                <a:spcPts val="0"/>
              </a:spcAft>
              <a:buClr>
                <a:srgbClr val="0072C6"/>
              </a:buClr>
              <a:defRPr/>
            </a:pPr>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If it seems that a situation could lead to violence, wherever possible:</a:t>
            </a:r>
          </a:p>
          <a:p>
            <a:pPr marL="457200" lvl="0" indent="-457200" algn="l" fontAlgn="auto">
              <a:spcAft>
                <a:spcPts val="0"/>
              </a:spcAft>
              <a:buClr>
                <a:srgbClr val="0072C6"/>
              </a:buClr>
              <a:buFont typeface="Arial" panose="020B0604020202020204" pitchFamily="34" charset="0"/>
              <a:buChar char="•"/>
              <a:defRPr/>
            </a:pPr>
            <a:r>
              <a:rPr lang="en-GB" sz="2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Make sure that you know where the doors or other exit points are</a:t>
            </a:r>
          </a:p>
          <a:p>
            <a:pPr marL="457200" lvl="0" indent="-457200" algn="l" fontAlgn="auto">
              <a:spcAft>
                <a:spcPts val="0"/>
              </a:spcAft>
              <a:buClr>
                <a:srgbClr val="0072C6"/>
              </a:buClr>
              <a:buFont typeface="Arial" panose="020B0604020202020204" pitchFamily="34" charset="0"/>
              <a:buChar char="•"/>
              <a:defRPr/>
            </a:pPr>
            <a:r>
              <a:rPr lang="en-GB" sz="2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Remove anything that could be used as a weapon</a:t>
            </a:r>
          </a:p>
          <a:p>
            <a:pPr marL="457200" lvl="0" indent="-457200" algn="l" fontAlgn="auto">
              <a:spcAft>
                <a:spcPts val="0"/>
              </a:spcAft>
              <a:buClr>
                <a:srgbClr val="0072C6"/>
              </a:buClr>
              <a:buFont typeface="Arial" panose="020B0604020202020204" pitchFamily="34" charset="0"/>
              <a:buChar char="•"/>
              <a:defRPr/>
            </a:pPr>
            <a:r>
              <a:rPr lang="en-GB" sz="2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Allow the aggressor personal space, do not stand too close to them</a:t>
            </a:r>
          </a:p>
          <a:p>
            <a:pPr marL="457200" lvl="0" indent="-457200" algn="l" fontAlgn="auto">
              <a:spcAft>
                <a:spcPts val="0"/>
              </a:spcAft>
              <a:buClr>
                <a:srgbClr val="0072C6"/>
              </a:buClr>
              <a:buFont typeface="Arial" panose="020B0604020202020204" pitchFamily="34" charset="0"/>
              <a:buChar char="•"/>
              <a:defRPr/>
            </a:pPr>
            <a:r>
              <a:rPr lang="en-GB" sz="2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Summon help as soon as possible, by using a panic alarm, shouting for help or by phoning the police or security. </a:t>
            </a:r>
          </a:p>
        </p:txBody>
      </p:sp>
      <p:sp>
        <p:nvSpPr>
          <p:cNvPr id="8" name="Rounded Rectangle 4">
            <a:extLst>
              <a:ext uri="{FF2B5EF4-FFF2-40B4-BE49-F238E27FC236}">
                <a16:creationId xmlns:a16="http://schemas.microsoft.com/office/drawing/2014/main" id="{26DA824C-F8F5-40A1-A8D1-FD5C5B70ADBA}"/>
              </a:ext>
            </a:extLst>
          </p:cNvPr>
          <p:cNvSpPr txBox="1">
            <a:spLocks/>
          </p:cNvSpPr>
          <p:nvPr/>
        </p:nvSpPr>
        <p:spPr bwMode="auto">
          <a:xfrm>
            <a:off x="651418" y="1335406"/>
            <a:ext cx="7841707" cy="4952682"/>
          </a:xfrm>
          <a:prstGeom prst="roundRect">
            <a:avLst/>
          </a:prstGeom>
          <a:solidFill>
            <a:srgbClr val="00B050"/>
          </a:solidFill>
          <a:ln w="9525"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1pPr>
            <a:lvl2pPr marL="4572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4pPr>
            <a:lvl5pPr marL="18288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Bef>
                <a:spcPts val="0"/>
              </a:spcBef>
              <a:spcAft>
                <a:spcPts val="0"/>
              </a:spcAft>
              <a:buClrTx/>
              <a:buFontTx/>
              <a:buNone/>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Lone workers’ policy…</a:t>
            </a:r>
          </a:p>
          <a:p>
            <a:pPr eaLnBrk="1" fontAlgn="auto" hangingPunct="1">
              <a:spcBef>
                <a:spcPts val="0"/>
              </a:spcBef>
              <a:spcAft>
                <a:spcPts val="0"/>
              </a:spcAft>
              <a:buClrTx/>
              <a:buFontTx/>
              <a:buNone/>
              <a:defRPr/>
            </a:pP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buClrTx/>
              <a:buFontTx/>
              <a:buNone/>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What care setting might this policy be most applicable to and why?</a:t>
            </a:r>
          </a:p>
        </p:txBody>
      </p:sp>
    </p:spTree>
    <p:extLst>
      <p:ext uri="{BB962C8B-B14F-4D97-AF65-F5344CB8AC3E}">
        <p14:creationId xmlns:p14="http://schemas.microsoft.com/office/powerpoint/2010/main" val="262907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262581"/>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Health and Safety</a:t>
            </a:r>
            <a:r>
              <a:rPr kumimoji="0" lang="en-GB" altLang="en-US" sz="3600" b="1" i="0" u="none" strike="noStrike" kern="1200" cap="none" spc="0" normalizeH="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 at Work</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249680"/>
            <a:ext cx="7842250" cy="538816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fontAlgn="auto">
              <a:spcAft>
                <a:spcPts val="0"/>
              </a:spcAft>
              <a:buClr>
                <a:srgbClr val="0072C6"/>
              </a:buClr>
              <a:defRPr/>
            </a:pPr>
            <a:r>
              <a:rPr lang="en-GB" sz="2800" dirty="0">
                <a:solidFill>
                  <a:srgbClr val="FFFFFF">
                    <a:lumMod val="50000"/>
                  </a:srgbClr>
                </a:solidFill>
                <a:latin typeface="Verdana" panose="020B0604030504040204" pitchFamily="34" charset="0"/>
                <a:ea typeface="Verdana" panose="020B0604030504040204" pitchFamily="34" charset="0"/>
                <a:cs typeface="Verdana" panose="020B0604030504040204" pitchFamily="34" charset="0"/>
              </a:rPr>
              <a:t>The </a:t>
            </a:r>
            <a:r>
              <a:rPr lang="en-GB" sz="2800" b="1" dirty="0">
                <a:solidFill>
                  <a:srgbClr val="FFFFFF">
                    <a:lumMod val="50000"/>
                  </a:srgbClr>
                </a:solidFill>
                <a:latin typeface="Verdana" panose="020B0604030504040204" pitchFamily="34" charset="0"/>
                <a:ea typeface="Verdana" panose="020B0604030504040204" pitchFamily="34" charset="0"/>
                <a:cs typeface="Verdana" panose="020B0604030504040204" pitchFamily="34" charset="0"/>
              </a:rPr>
              <a:t>Health and Safety at Work Act (1974) </a:t>
            </a:r>
            <a:r>
              <a:rPr lang="en-GB" sz="2800" dirty="0">
                <a:solidFill>
                  <a:srgbClr val="FFFFFF">
                    <a:lumMod val="50000"/>
                  </a:srgbClr>
                </a:solidFill>
                <a:latin typeface="Verdana" panose="020B0604030504040204" pitchFamily="34" charset="0"/>
                <a:ea typeface="Verdana" panose="020B0604030504040204" pitchFamily="34" charset="0"/>
                <a:cs typeface="Verdana" panose="020B0604030504040204" pitchFamily="34" charset="0"/>
              </a:rPr>
              <a:t>governs the requirements of employers and employees to ensure that they maintain a safe working environment for all. </a:t>
            </a:r>
            <a:endParaRPr kumimoji="0" lang="en-GB" sz="2800" b="0" i="0" u="none" strike="noStrike" kern="1200" cap="none" spc="0" normalizeH="0" baseline="0" noProof="0" dirty="0">
              <a:ln>
                <a:noFill/>
              </a:ln>
              <a:solidFill>
                <a:srgbClr val="FFFFFF">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a:extLst>
              <a:ext uri="{FF2B5EF4-FFF2-40B4-BE49-F238E27FC236}">
                <a16:creationId xmlns:a16="http://schemas.microsoft.com/office/drawing/2014/main" id="{26DA824C-F8F5-40A1-A8D1-FD5C5B70ADBA}"/>
              </a:ext>
            </a:extLst>
          </p:cNvPr>
          <p:cNvSpPr txBox="1">
            <a:spLocks/>
          </p:cNvSpPr>
          <p:nvPr/>
        </p:nvSpPr>
        <p:spPr bwMode="auto">
          <a:xfrm>
            <a:off x="651418" y="3657600"/>
            <a:ext cx="7841707" cy="2369336"/>
          </a:xfrm>
          <a:prstGeom prst="roundRect">
            <a:avLst/>
          </a:prstGeom>
          <a:solidFill>
            <a:srgbClr val="00B050"/>
          </a:solidFill>
          <a:ln w="9525"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1pPr>
            <a:lvl2pPr marL="4572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4pPr>
            <a:lvl5pPr marL="18288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Bef>
                <a:spcPts val="0"/>
              </a:spcBef>
              <a:spcAft>
                <a:spcPts val="0"/>
              </a:spcAft>
              <a:buClrTx/>
              <a:buFontTx/>
              <a:buNone/>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Video Task: After watching the following video, answer the questions in your workbook.</a:t>
            </a:r>
          </a:p>
          <a:p>
            <a:pPr eaLnBrk="1" fontAlgn="auto" hangingPunct="1">
              <a:spcBef>
                <a:spcPts val="0"/>
              </a:spcBef>
              <a:spcAft>
                <a:spcPts val="0"/>
              </a:spcAft>
              <a:buClrTx/>
              <a:buFontTx/>
              <a:buNone/>
              <a:defRPr/>
            </a:pP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buClrTx/>
              <a:defRPr/>
            </a:pPr>
            <a:r>
              <a:rPr lang="en-GB" b="1" u="sng" dirty="0">
                <a:hlinkClick r:id="rId3"/>
              </a:rPr>
              <a:t>https://youtu.be/dPupXa-PXHA</a:t>
            </a:r>
            <a:r>
              <a:rPr lang="en-GB" b="1" dirty="0"/>
              <a:t> </a:t>
            </a: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77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749300"/>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Risk assessments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332" y="1570038"/>
            <a:ext cx="7842250" cy="4294861"/>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456657" y="1570038"/>
            <a:ext cx="8035925" cy="3531864"/>
          </a:xfrm>
          <a:prstGeom prst="rect">
            <a:avLst/>
          </a:prstGeom>
        </p:spPr>
        <p:txBody>
          <a:bodyPr wrap="square">
            <a:spAutoFit/>
          </a:bodyPr>
          <a:lstStyle/>
          <a:p>
            <a:pPr algn="just">
              <a:lnSpc>
                <a:spcPct val="115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As your employer, when we carry out </a:t>
            </a:r>
            <a:r>
              <a:rPr lang="en-GB" sz="2800" b="1" dirty="0">
                <a:latin typeface="Calibri" panose="020F0502020204030204" pitchFamily="34" charset="0"/>
                <a:ea typeface="Calibri" panose="020F0502020204030204" pitchFamily="34" charset="0"/>
                <a:cs typeface="Times New Roman" panose="02020603050405020304" pitchFamily="18" charset="0"/>
              </a:rPr>
              <a:t>risk assessments</a:t>
            </a:r>
            <a:r>
              <a:rPr lang="en-GB" sz="2800" dirty="0">
                <a:latin typeface="Calibri" panose="020F0502020204030204" pitchFamily="34" charset="0"/>
                <a:ea typeface="Calibri" panose="020F0502020204030204" pitchFamily="34" charset="0"/>
                <a:cs typeface="Times New Roman" panose="02020603050405020304" pitchFamily="18" charset="0"/>
              </a:rPr>
              <a:t>, we examine all the procedures and activities that take place in our organisation and assess the level of risk involved. In our care home, for example, this will range from risks associated with routine care procedures to organising social events and taking service users on outings / trips.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6445977" y="5101902"/>
            <a:ext cx="2240280" cy="1493520"/>
          </a:xfrm>
          <a:prstGeom prst="rect">
            <a:avLst/>
          </a:prstGeom>
          <a:ln>
            <a:noFill/>
          </a:ln>
          <a:effectLst>
            <a:outerShdw blurRad="292100" dist="139700" dir="2700000" algn="tl" rotWithShape="0">
              <a:srgbClr val="333333">
                <a:alpha val="65000"/>
              </a:srgbClr>
            </a:outerShdw>
          </a:effectLst>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4013292" y="5104125"/>
            <a:ext cx="2239010" cy="1492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25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749300"/>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Risk assessments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332" y="1570038"/>
            <a:ext cx="7842250" cy="4294861"/>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456657" y="1570038"/>
            <a:ext cx="8401593" cy="3553793"/>
          </a:xfrm>
          <a:prstGeom prst="rect">
            <a:avLst/>
          </a:prstGeom>
        </p:spPr>
        <p:txBody>
          <a:bodyPr wrap="square">
            <a:spAutoFit/>
          </a:bodyPr>
          <a:lstStyle/>
          <a:p>
            <a:pPr algn="just">
              <a:lnSpc>
                <a:spcPct val="115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The responsibility for completing a risk assessment is given to a senior member of staff, for example, your supervisor. </a:t>
            </a:r>
          </a:p>
          <a:p>
            <a:pPr algn="just">
              <a:lnSpc>
                <a:spcPct val="115000"/>
              </a:lnSpc>
              <a:spcAft>
                <a:spcPts val="8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An example of this is Jo, who is our senior care assistant, who is responsible for assessing the risks associated with the bathing of any new residents.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844494" y="4674076"/>
            <a:ext cx="3082290" cy="2076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62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749300"/>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Risk assessments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332" y="1570038"/>
            <a:ext cx="7842250" cy="4294861"/>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456657" y="1570038"/>
            <a:ext cx="8401593" cy="1549783"/>
          </a:xfrm>
          <a:prstGeom prst="rect">
            <a:avLst/>
          </a:prstGeom>
        </p:spPr>
        <p:txBody>
          <a:bodyPr wrap="square">
            <a:spAutoFit/>
          </a:bodyPr>
          <a:lstStyle/>
          <a:p>
            <a:pPr algn="just">
              <a:lnSpc>
                <a:spcPct val="115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Our care home manager, Cheryl, has the responsibility of ensuring that Jo has the correct training required to carry out this task.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657453" y="3463290"/>
            <a:ext cx="4119880" cy="2994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650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284664" y="167828"/>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Risk assessments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332" y="1570038"/>
            <a:ext cx="7842250" cy="4294861"/>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543991" y="806004"/>
            <a:ext cx="8401593" cy="558743"/>
          </a:xfrm>
          <a:prstGeom prst="rect">
            <a:avLst/>
          </a:prstGeom>
        </p:spPr>
        <p:txBody>
          <a:bodyPr wrap="square">
            <a:spAutoFit/>
          </a:bodyPr>
          <a:lstStyle/>
          <a:p>
            <a:pPr algn="ctr">
              <a:lnSpc>
                <a:spcPct val="115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Step by step…</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le 13"/>
          <p:cNvSpPr/>
          <p:nvPr/>
        </p:nvSpPr>
        <p:spPr>
          <a:xfrm>
            <a:off x="284664" y="1508069"/>
            <a:ext cx="8573586" cy="1313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spcAft>
                <a:spcPts val="800"/>
              </a:spcAft>
            </a:pPr>
            <a:r>
              <a:rPr lang="en-GB" sz="2800" b="1" dirty="0">
                <a:effectLst/>
                <a:latin typeface="Verdana" panose="020B0604030504040204" pitchFamily="34" charset="0"/>
                <a:ea typeface="Calibri" panose="020F0502020204030204" pitchFamily="34" charset="0"/>
                <a:cs typeface="Times New Roman" panose="02020603050405020304" pitchFamily="18" charset="0"/>
              </a:rPr>
              <a:t>1. Identify the hazards at the setting, or in carrying out an activity.</a:t>
            </a:r>
            <a:endParaRPr lang="en-GB" sz="2800" dirty="0">
              <a:effectLst/>
              <a:ea typeface="Calibri" panose="020F0502020204030204" pitchFamily="34" charset="0"/>
              <a:cs typeface="Times New Roman" panose="02020603050405020304" pitchFamily="18" charset="0"/>
            </a:endParaRPr>
          </a:p>
        </p:txBody>
      </p:sp>
      <p:sp>
        <p:nvSpPr>
          <p:cNvPr id="15" name="Rounded Rectangle 14"/>
          <p:cNvSpPr/>
          <p:nvPr/>
        </p:nvSpPr>
        <p:spPr>
          <a:xfrm>
            <a:off x="284664" y="3063212"/>
            <a:ext cx="8573586" cy="1586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spcAft>
                <a:spcPts val="800"/>
              </a:spcAft>
            </a:pPr>
            <a:r>
              <a:rPr lang="en-GB" sz="2800" b="1" dirty="0">
                <a:effectLst/>
                <a:latin typeface="Verdana" panose="020B0604030504040204" pitchFamily="34" charset="0"/>
                <a:ea typeface="Calibri" panose="020F0502020204030204" pitchFamily="34" charset="0"/>
                <a:cs typeface="Times New Roman" panose="02020603050405020304" pitchFamily="18" charset="0"/>
              </a:rPr>
              <a:t>2. Identify those at risk, including service users, staff, volunteers and other visitors.</a:t>
            </a:r>
            <a:endParaRPr lang="en-GB" sz="2800" dirty="0">
              <a:effectLst/>
              <a:ea typeface="Calibri" panose="020F0502020204030204" pitchFamily="34" charset="0"/>
              <a:cs typeface="Times New Roman" panose="02020603050405020304" pitchFamily="18" charset="0"/>
            </a:endParaRPr>
          </a:p>
        </p:txBody>
      </p:sp>
      <p:sp>
        <p:nvSpPr>
          <p:cNvPr id="16" name="Rounded Rectangle 15"/>
          <p:cNvSpPr/>
          <p:nvPr/>
        </p:nvSpPr>
        <p:spPr>
          <a:xfrm>
            <a:off x="284664" y="4864242"/>
            <a:ext cx="8573585" cy="1780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nSpc>
                <a:spcPct val="107000"/>
              </a:lnSpc>
              <a:spcAft>
                <a:spcPts val="800"/>
              </a:spcAft>
              <a:buFont typeface="+mj-lt"/>
              <a:buAutoNum type="arabicPeriod" startAt="3"/>
            </a:pPr>
            <a:r>
              <a:rPr lang="en-GB" sz="2800" b="1" dirty="0">
                <a:effectLst/>
                <a:latin typeface="Verdana" panose="020B0604030504040204" pitchFamily="34" charset="0"/>
                <a:ea typeface="Calibri" panose="020F0502020204030204" pitchFamily="34" charset="0"/>
                <a:cs typeface="Times New Roman" panose="02020603050405020304" pitchFamily="18" charset="0"/>
              </a:rPr>
              <a:t> Evaluate the level of risk – usually rated on a scale of 1 to 4, with 1 being the lowest level of risk.</a:t>
            </a:r>
            <a:endParaRPr lang="en-GB"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286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7786964-AB53-4A99-AE9D-29572783B17B}"/>
              </a:ext>
            </a:extLst>
          </p:cNvPr>
          <p:cNvSpPr txBox="1">
            <a:spLocks/>
          </p:cNvSpPr>
          <p:nvPr/>
        </p:nvSpPr>
        <p:spPr>
          <a:xfrm>
            <a:off x="457200" y="749300"/>
            <a:ext cx="7356475" cy="668338"/>
          </a:xfrm>
          <a:prstGeom prst="rect">
            <a:avLst/>
          </a:prstGeom>
        </p:spPr>
        <p:txBody>
          <a:bodyPr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fontAlgn="auto">
              <a:spcAft>
                <a:spcPts val="0"/>
              </a:spcAft>
              <a:defRPr/>
            </a:pPr>
            <a:r>
              <a:rPr lang="en-GB" dirty="0">
                <a:latin typeface="Verdana" panose="020B0604030504040204" pitchFamily="34" charset="0"/>
                <a:ea typeface="Verdana" panose="020B0604030504040204" pitchFamily="34" charset="0"/>
                <a:cs typeface="Verdana" panose="020B0604030504040204" pitchFamily="34" charset="0"/>
              </a:rPr>
              <a:t>Introduction</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F69D6CDE-863C-40E4-BBBE-D38A241FDED3}"/>
              </a:ext>
            </a:extLst>
          </p:cNvPr>
          <p:cNvSpPr txBox="1">
            <a:spLocks/>
          </p:cNvSpPr>
          <p:nvPr/>
        </p:nvSpPr>
        <p:spPr>
          <a:xfrm>
            <a:off x="457200" y="1570038"/>
            <a:ext cx="7842250" cy="5040312"/>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People working in health and care settings are required to work to high professional standards. </a:t>
            </a:r>
          </a:p>
          <a:p>
            <a:pPr algn="l" fontAlgn="auto">
              <a:spcAft>
                <a:spcPts val="0"/>
              </a:spcAft>
              <a:defRPr/>
            </a:pPr>
            <a:endParaRPr lang="en-GB" sz="12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fontAlgn="auto">
              <a:spcAft>
                <a:spcPts val="0"/>
              </a:spcAft>
              <a:defRPr/>
            </a:pPr>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They are required to follow agreed policies and procedures and actively promote the health and wellbeing of those in their care.</a:t>
            </a:r>
          </a:p>
          <a:p>
            <a:pPr fontAlgn="auto">
              <a:spcAft>
                <a:spcPts val="0"/>
              </a:spcAft>
              <a:defRPr/>
            </a:pPr>
            <a:r>
              <a:rPr lang="en-GB" sz="2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Care Sector Consortium (1992) established a care value base, which covers the following principles…</a:t>
            </a:r>
          </a:p>
          <a:p>
            <a:pPr algn="l" fontAlgn="auto">
              <a:spcAft>
                <a:spcPts val="0"/>
              </a:spcAft>
              <a:defRPr/>
            </a:pPr>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fontAlgn="auto">
              <a:spcAft>
                <a:spcPts val="0"/>
              </a:spcAft>
              <a:defRPr/>
            </a:pPr>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fontAlgn="auto">
              <a:spcAft>
                <a:spcPts val="0"/>
              </a:spcAft>
              <a:defRPr/>
            </a:pP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284664" y="167828"/>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Risk assessments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332" y="1570038"/>
            <a:ext cx="7842250" cy="4294861"/>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schemeClr val="accent4">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543991" y="806004"/>
            <a:ext cx="8401593" cy="558743"/>
          </a:xfrm>
          <a:prstGeom prst="rect">
            <a:avLst/>
          </a:prstGeom>
        </p:spPr>
        <p:txBody>
          <a:bodyPr wrap="square">
            <a:spAutoFit/>
          </a:bodyPr>
          <a:lstStyle/>
          <a:p>
            <a:pPr algn="ctr">
              <a:lnSpc>
                <a:spcPct val="115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Step by step…</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le 13"/>
          <p:cNvSpPr/>
          <p:nvPr/>
        </p:nvSpPr>
        <p:spPr>
          <a:xfrm>
            <a:off x="284664" y="1508069"/>
            <a:ext cx="8573586" cy="1555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spcAft>
                <a:spcPts val="800"/>
              </a:spcAft>
            </a:pPr>
            <a:r>
              <a:rPr lang="en-GB" sz="2800" b="1" dirty="0">
                <a:latin typeface="Verdana" panose="020B0604030504040204" pitchFamily="34" charset="0"/>
                <a:ea typeface="Verdana" panose="020B0604030504040204" pitchFamily="34" charset="0"/>
                <a:cs typeface="Verdana" panose="020B0604030504040204" pitchFamily="34" charset="0"/>
              </a:rPr>
              <a:t>4.	Identify ways to limit the risk – this will include specific actions to minimise risk.</a:t>
            </a:r>
            <a:endParaRPr lang="en-GB" sz="2800" b="1"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Rounded Rectangle 14"/>
          <p:cNvSpPr/>
          <p:nvPr/>
        </p:nvSpPr>
        <p:spPr>
          <a:xfrm>
            <a:off x="284664" y="3234662"/>
            <a:ext cx="8573586" cy="1586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spcAft>
                <a:spcPts val="800"/>
              </a:spcAft>
            </a:pPr>
            <a:r>
              <a:rPr lang="en-GB" sz="2800" b="1" dirty="0">
                <a:latin typeface="Verdana" panose="020B0604030504040204" pitchFamily="34" charset="0"/>
                <a:ea typeface="Calibri" panose="020F0502020204030204" pitchFamily="34" charset="0"/>
                <a:cs typeface="Times New Roman" panose="02020603050405020304" pitchFamily="18" charset="0"/>
              </a:rPr>
              <a:t>5. Review measures taken to minimise the risk.</a:t>
            </a:r>
            <a:endParaRPr lang="en-GB" sz="2800" dirty="0">
              <a:effectLst/>
              <a:ea typeface="Calibri" panose="020F0502020204030204" pitchFamily="34" charset="0"/>
              <a:cs typeface="Times New Roman" panose="02020603050405020304" pitchFamily="18" charset="0"/>
            </a:endParaRPr>
          </a:p>
        </p:txBody>
      </p:sp>
      <p:sp>
        <p:nvSpPr>
          <p:cNvPr id="10" name="Rounded Rectangle 9"/>
          <p:cNvSpPr/>
          <p:nvPr/>
        </p:nvSpPr>
        <p:spPr>
          <a:xfrm>
            <a:off x="284664" y="5028510"/>
            <a:ext cx="8573586" cy="15865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pPr>
            <a:r>
              <a:rPr lang="en-GB" sz="2800" b="1" dirty="0">
                <a:latin typeface="Verdana" panose="020B0604030504040204" pitchFamily="34" charset="0"/>
                <a:ea typeface="Calibri" panose="020F0502020204030204" pitchFamily="34" charset="0"/>
                <a:cs typeface="Times New Roman" panose="02020603050405020304" pitchFamily="18" charset="0"/>
              </a:rPr>
              <a:t>Task:</a:t>
            </a:r>
          </a:p>
          <a:p>
            <a:pPr lvl="0" algn="ctr">
              <a:lnSpc>
                <a:spcPct val="107000"/>
              </a:lnSpc>
              <a:spcAft>
                <a:spcPts val="800"/>
              </a:spcAft>
            </a:pPr>
            <a:r>
              <a:rPr lang="en-GB" sz="2800" b="1" dirty="0">
                <a:effectLst/>
                <a:latin typeface="Verdana" panose="020B0604030504040204" pitchFamily="34" charset="0"/>
                <a:ea typeface="Calibri" panose="020F0502020204030204" pitchFamily="34" charset="0"/>
                <a:cs typeface="Times New Roman" panose="02020603050405020304" pitchFamily="18" charset="0"/>
              </a:rPr>
              <a:t>Complete th</a:t>
            </a:r>
            <a:r>
              <a:rPr lang="en-GB" sz="2800" b="1" dirty="0">
                <a:latin typeface="Verdana" panose="020B0604030504040204" pitchFamily="34" charset="0"/>
                <a:ea typeface="Calibri" panose="020F0502020204030204" pitchFamily="34" charset="0"/>
                <a:cs typeface="Times New Roman" panose="02020603050405020304" pitchFamily="18" charset="0"/>
              </a:rPr>
              <a:t>e risk assessment activity in your workbooks</a:t>
            </a:r>
            <a:endParaRPr lang="en-GB"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73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257778"/>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Safeguarding</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91979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fontAlgn="auto">
              <a:spcAft>
                <a:spcPts val="0"/>
              </a:spcAft>
              <a:buClr>
                <a:srgbClr val="0072C6"/>
              </a:buClr>
              <a:defRPr/>
            </a:pPr>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If a child or a vulnerable adult shares information with you that raises concerns about their personal safety, or they disclose that they are being abused, you should follow the setting’s safeguarding policies. </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455920" y="4434080"/>
            <a:ext cx="2345523" cy="2203768"/>
          </a:xfrm>
          <a:prstGeom prst="rect">
            <a:avLst/>
          </a:prstGeom>
        </p:spPr>
      </p:pic>
    </p:spTree>
    <p:extLst>
      <p:ext uri="{BB962C8B-B14F-4D97-AF65-F5344CB8AC3E}">
        <p14:creationId xmlns:p14="http://schemas.microsoft.com/office/powerpoint/2010/main" val="76009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257778"/>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Safeguarding</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790986"/>
            <a:ext cx="7842250" cy="365159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fontAlgn="auto">
              <a:spcAft>
                <a:spcPts val="0"/>
              </a:spcAft>
              <a:buClr>
                <a:srgbClr val="0072C6"/>
              </a:buClr>
              <a:defRPr/>
            </a:pPr>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As an employee or volunteer, you must listen carefully to the service user and avoid asking questions. Let the service user tell you their story in their own way and in their own words. In this instance, you will have to explain to the service user that the information will need to be shared with somebody more senior. </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278880" y="117636"/>
            <a:ext cx="1522563" cy="1533208"/>
          </a:xfrm>
          <a:prstGeom prst="rect">
            <a:avLst/>
          </a:prstGeom>
        </p:spPr>
      </p:pic>
      <p:sp>
        <p:nvSpPr>
          <p:cNvPr id="2" name="Rounded Rectangle 1"/>
          <p:cNvSpPr/>
          <p:nvPr/>
        </p:nvSpPr>
        <p:spPr>
          <a:xfrm>
            <a:off x="650875" y="1790986"/>
            <a:ext cx="7842250" cy="3651598"/>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latin typeface="Verdana" panose="020B0604030504040204" pitchFamily="34" charset="0"/>
                <a:ea typeface="Verdana" panose="020B0604030504040204" pitchFamily="34" charset="0"/>
                <a:cs typeface="Verdana" panose="020B0604030504040204" pitchFamily="34" charset="0"/>
              </a:rPr>
              <a:t>What is the name of the role that is responsible for investigating the claim or accusation?</a:t>
            </a:r>
          </a:p>
          <a:p>
            <a:pPr algn="ct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a:r>
              <a:rPr lang="en-GB" sz="2800" dirty="0">
                <a:latin typeface="Verdana" panose="020B0604030504040204" pitchFamily="34" charset="0"/>
                <a:ea typeface="Verdana" panose="020B0604030504040204" pitchFamily="34" charset="0"/>
                <a:cs typeface="Verdana" panose="020B0604030504040204" pitchFamily="34" charset="0"/>
              </a:rPr>
              <a:t>What will you be asked to provide?</a:t>
            </a:r>
          </a:p>
        </p:txBody>
      </p:sp>
    </p:spTree>
    <p:extLst>
      <p:ext uri="{BB962C8B-B14F-4D97-AF65-F5344CB8AC3E}">
        <p14:creationId xmlns:p14="http://schemas.microsoft.com/office/powerpoint/2010/main" val="314993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257778"/>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Protection from Infection</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790986"/>
            <a:ext cx="7842250" cy="365159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fontAlgn="auto">
              <a:spcAft>
                <a:spcPts val="0"/>
              </a:spcAft>
              <a:buClr>
                <a:srgbClr val="0072C6"/>
              </a:buClr>
              <a:defRPr/>
            </a:pPr>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Working in a care environment requires all staff and volunteers to ensure that they maintain a clean and hygienic working environment and minimise the likelihood of passing on infection. In order to keep yourself and others safe from infection, you must ensure that you are familiar with the setting’s policies and procedures in place to minimise any risk. </a:t>
            </a:r>
          </a:p>
        </p:txBody>
      </p:sp>
      <p:pic>
        <p:nvPicPr>
          <p:cNvPr id="8" name="Picture 7"/>
          <p:cNvPicPr/>
          <p:nvPr/>
        </p:nvPicPr>
        <p:blipFill rotWithShape="1">
          <a:blip r:embed="rId3">
            <a:extLst>
              <a:ext uri="{28A0092B-C50C-407E-A947-70E740481C1C}">
                <a14:useLocalDpi xmlns:a14="http://schemas.microsoft.com/office/drawing/2010/main" val="0"/>
              </a:ext>
            </a:extLst>
          </a:blip>
          <a:srcRect r="44228"/>
          <a:stretch/>
        </p:blipFill>
        <p:spPr bwMode="auto">
          <a:xfrm>
            <a:off x="7826375" y="5507355"/>
            <a:ext cx="1317625" cy="13506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78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257778"/>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Protection from Infection</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r="44228"/>
          <a:stretch/>
        </p:blipFill>
        <p:spPr bwMode="auto">
          <a:xfrm>
            <a:off x="7826375" y="5507355"/>
            <a:ext cx="1317625" cy="1350645"/>
          </a:xfrm>
          <a:prstGeom prst="rect">
            <a:avLst/>
          </a:prstGeom>
          <a:ln>
            <a:noFill/>
          </a:ln>
          <a:extLst>
            <a:ext uri="{53640926-AAD7-44D8-BBD7-CCE9431645EC}">
              <a14:shadowObscured xmlns:a14="http://schemas.microsoft.com/office/drawing/2010/main"/>
            </a:ext>
          </a:extLst>
        </p:spPr>
      </p:pic>
      <p:grpSp>
        <p:nvGrpSpPr>
          <p:cNvPr id="7" name="Group 6"/>
          <p:cNvGrpSpPr/>
          <p:nvPr/>
        </p:nvGrpSpPr>
        <p:grpSpPr>
          <a:xfrm>
            <a:off x="1362745" y="1808905"/>
            <a:ext cx="7019602" cy="4865084"/>
            <a:chOff x="0" y="0"/>
            <a:chExt cx="3942080" cy="2030392"/>
          </a:xfrm>
        </p:grpSpPr>
        <p:sp>
          <p:nvSpPr>
            <p:cNvPr id="9" name="Cloud 8"/>
            <p:cNvSpPr/>
            <p:nvPr/>
          </p:nvSpPr>
          <p:spPr>
            <a:xfrm>
              <a:off x="764540" y="522514"/>
              <a:ext cx="2182981" cy="73671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800" dirty="0">
                  <a:effectLst/>
                  <a:latin typeface="Verdana" panose="020B0604030504040204" pitchFamily="34" charset="0"/>
                  <a:ea typeface="Calibri" panose="020F0502020204030204" pitchFamily="34" charset="0"/>
                  <a:cs typeface="Times New Roman" panose="02020603050405020304" pitchFamily="18" charset="0"/>
                </a:rPr>
                <a:t>Minimising the spread of infection</a:t>
              </a:r>
              <a:endParaRPr lang="en-GB" sz="2800" dirty="0">
                <a:effectLst/>
                <a:ea typeface="Calibri" panose="020F0502020204030204" pitchFamily="34" charset="0"/>
                <a:cs typeface="Times New Roman" panose="02020603050405020304" pitchFamily="18" charset="0"/>
              </a:endParaRPr>
            </a:p>
          </p:txBody>
        </p:sp>
        <p:sp>
          <p:nvSpPr>
            <p:cNvPr id="10" name="Rounded Rectangle 9"/>
            <p:cNvSpPr/>
            <p:nvPr/>
          </p:nvSpPr>
          <p:spPr>
            <a:xfrm>
              <a:off x="2493818" y="0"/>
              <a:ext cx="1198880" cy="380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800">
                  <a:solidFill>
                    <a:srgbClr val="000000"/>
                  </a:solidFill>
                  <a:effectLst/>
                  <a:ea typeface="Calibri" panose="020F0502020204030204" pitchFamily="34" charset="0"/>
                  <a:cs typeface="Times New Roman" panose="02020603050405020304" pitchFamily="18" charset="0"/>
                </a:rPr>
                <a:t>Washing hands</a:t>
              </a:r>
              <a:endParaRPr lang="en-GB" sz="2800">
                <a:effectLst/>
                <a:ea typeface="Calibri" panose="020F0502020204030204" pitchFamily="34" charset="0"/>
                <a:cs typeface="Times New Roman" panose="02020603050405020304" pitchFamily="18" charset="0"/>
              </a:endParaRPr>
            </a:p>
          </p:txBody>
        </p:sp>
        <p:sp>
          <p:nvSpPr>
            <p:cNvPr id="11" name="Rounded Rectangle 10"/>
            <p:cNvSpPr/>
            <p:nvPr/>
          </p:nvSpPr>
          <p:spPr>
            <a:xfrm>
              <a:off x="2743200" y="1259229"/>
              <a:ext cx="1198880" cy="7711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800">
                  <a:solidFill>
                    <a:srgbClr val="000000"/>
                  </a:solidFill>
                  <a:effectLst/>
                  <a:ea typeface="Calibri" panose="020F0502020204030204" pitchFamily="34" charset="0"/>
                  <a:cs typeface="Times New Roman" panose="02020603050405020304" pitchFamily="18" charset="0"/>
                </a:rPr>
                <a:t>Sharp articles e.g. needles</a:t>
              </a:r>
              <a:endParaRPr lang="en-GB" sz="2800">
                <a:effectLst/>
                <a:ea typeface="Calibri" panose="020F0502020204030204" pitchFamily="34" charset="0"/>
                <a:cs typeface="Times New Roman" panose="02020603050405020304" pitchFamily="18" charset="0"/>
              </a:endParaRPr>
            </a:p>
          </p:txBody>
        </p:sp>
        <p:sp>
          <p:nvSpPr>
            <p:cNvPr id="12" name="Rounded Rectangle 11"/>
            <p:cNvSpPr/>
            <p:nvPr/>
          </p:nvSpPr>
          <p:spPr>
            <a:xfrm>
              <a:off x="0" y="201880"/>
              <a:ext cx="854075" cy="32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800">
                  <a:solidFill>
                    <a:srgbClr val="000000"/>
                  </a:solidFill>
                  <a:effectLst/>
                  <a:ea typeface="Calibri" panose="020F0502020204030204" pitchFamily="34" charset="0"/>
                  <a:cs typeface="Times New Roman" panose="02020603050405020304" pitchFamily="18" charset="0"/>
                </a:rPr>
                <a:t>Linen</a:t>
              </a:r>
              <a:endParaRPr lang="en-GB" sz="2800">
                <a:effectLst/>
                <a:ea typeface="Calibri" panose="020F0502020204030204" pitchFamily="34" charset="0"/>
                <a:cs typeface="Times New Roman" panose="02020603050405020304" pitchFamily="18" charset="0"/>
              </a:endParaRPr>
            </a:p>
          </p:txBody>
        </p:sp>
        <p:sp>
          <p:nvSpPr>
            <p:cNvPr id="13" name="Rounded Rectangle 12"/>
            <p:cNvSpPr/>
            <p:nvPr/>
          </p:nvSpPr>
          <p:spPr>
            <a:xfrm>
              <a:off x="130629" y="1454722"/>
              <a:ext cx="1248088" cy="32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800" dirty="0">
                  <a:solidFill>
                    <a:srgbClr val="000000"/>
                  </a:solidFill>
                  <a:effectLst/>
                  <a:ea typeface="Calibri" panose="020F0502020204030204" pitchFamily="34" charset="0"/>
                  <a:cs typeface="Times New Roman" panose="02020603050405020304" pitchFamily="18" charset="0"/>
                </a:rPr>
                <a:t>Equipment</a:t>
              </a:r>
              <a:endParaRPr lang="en-GB" sz="2800" dirty="0">
                <a:effectLst/>
                <a:ea typeface="Calibri" panose="020F0502020204030204" pitchFamily="34" charset="0"/>
                <a:cs typeface="Times New Roman" panose="02020603050405020304" pitchFamily="18" charset="0"/>
              </a:endParaRPr>
            </a:p>
          </p:txBody>
        </p:sp>
        <p:cxnSp>
          <p:nvCxnSpPr>
            <p:cNvPr id="14" name="Straight Arrow Connector 13"/>
            <p:cNvCxnSpPr/>
            <p:nvPr/>
          </p:nvCxnSpPr>
          <p:spPr>
            <a:xfrm flipV="1">
              <a:off x="2493818" y="372754"/>
              <a:ext cx="177165" cy="3086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22566" y="1104405"/>
              <a:ext cx="320040" cy="4984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007872" y="1170837"/>
              <a:ext cx="393065" cy="3441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855023" y="522514"/>
              <a:ext cx="452755" cy="320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5696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Control and disposal of substances harmful</a:t>
            </a:r>
            <a:r>
              <a:rPr kumimoji="0" lang="en-GB" altLang="en-US" sz="3600" b="1" i="0" u="none" strike="noStrike" kern="1200" cap="none" spc="0" normalizeH="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 to health</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12775" y="1767398"/>
            <a:ext cx="7842250" cy="452069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fontAlgn="auto">
              <a:spcAft>
                <a:spcPts val="0"/>
              </a:spcAft>
              <a:buClr>
                <a:srgbClr val="0072C6"/>
              </a:buClr>
              <a:defRPr/>
            </a:pPr>
            <a:r>
              <a:rPr lang="en-GB" b="1" u="sng" dirty="0">
                <a:hlinkClick r:id="rId3"/>
              </a:rPr>
              <a:t>https://youtu.be/7788C0p8NQQ</a:t>
            </a:r>
            <a:endParaRPr lang="en-GB" b="1" u="sng" dirty="0"/>
          </a:p>
          <a:p>
            <a:pPr lvl="0" fontAlgn="auto">
              <a:spcAft>
                <a:spcPts val="0"/>
              </a:spcAft>
              <a:buClr>
                <a:srgbClr val="0072C6"/>
              </a:buClr>
              <a:defRPr/>
            </a:pPr>
            <a:endParaRPr lang="en-GB" b="1" u="sng" dirty="0"/>
          </a:p>
          <a:p>
            <a:pPr fontAlgn="auto">
              <a:spcAft>
                <a:spcPts val="0"/>
              </a:spcAft>
              <a:buClr>
                <a:srgbClr val="0072C6"/>
              </a:buClr>
              <a:defRPr/>
            </a:pPr>
            <a:r>
              <a:rPr lang="en-GB" sz="2800" dirty="0">
                <a:latin typeface="Verdana" panose="020B0604030504040204" pitchFamily="34" charset="0"/>
                <a:ea typeface="Verdana" panose="020B0604030504040204" pitchFamily="34" charset="0"/>
                <a:cs typeface="Verdana" panose="020B0604030504040204" pitchFamily="34" charset="0"/>
              </a:rPr>
              <a:t>To protect all service users, staff and visitors from harm and infection, you must ensure that </a:t>
            </a:r>
            <a:r>
              <a:rPr lang="en-GB" sz="2800" b="1" dirty="0">
                <a:latin typeface="Verdana" panose="020B0604030504040204" pitchFamily="34" charset="0"/>
                <a:ea typeface="Verdana" panose="020B0604030504040204" pitchFamily="34" charset="0"/>
                <a:cs typeface="Verdana" panose="020B0604030504040204" pitchFamily="34" charset="0"/>
              </a:rPr>
              <a:t>hazardous waste</a:t>
            </a:r>
            <a:r>
              <a:rPr lang="en-GB" sz="2800" dirty="0">
                <a:latin typeface="Verdana" panose="020B0604030504040204" pitchFamily="34" charset="0"/>
                <a:ea typeface="Verdana" panose="020B0604030504040204" pitchFamily="34" charset="0"/>
                <a:cs typeface="Verdana" panose="020B0604030504040204" pitchFamily="34" charset="0"/>
              </a:rPr>
              <a:t> is disposed of properly. </a:t>
            </a:r>
          </a:p>
          <a:p>
            <a:pPr lvl="0" fontAlgn="auto">
              <a:spcAft>
                <a:spcPts val="0"/>
              </a:spcAft>
              <a:buClr>
                <a:srgbClr val="0072C6"/>
              </a:buClr>
              <a:defRPr/>
            </a:pPr>
            <a:r>
              <a:rPr lang="en-GB" b="1" dirty="0"/>
              <a:t> </a:t>
            </a:r>
            <a:endParaRPr kumimoji="0" lang="en-GB" sz="28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4">
            <a:extLst>
              <a:ext uri="{FF2B5EF4-FFF2-40B4-BE49-F238E27FC236}">
                <a16:creationId xmlns:a16="http://schemas.microsoft.com/office/drawing/2014/main" id="{F6200E15-5EA2-4D46-B7C4-878AF7CF26A7}"/>
              </a:ext>
            </a:extLst>
          </p:cNvPr>
          <p:cNvSpPr txBox="1">
            <a:spLocks/>
          </p:cNvSpPr>
          <p:nvPr/>
        </p:nvSpPr>
        <p:spPr bwMode="auto">
          <a:xfrm>
            <a:off x="651418" y="4572000"/>
            <a:ext cx="7841707" cy="1716088"/>
          </a:xfrm>
          <a:prstGeom prst="roundRect">
            <a:avLst/>
          </a:prstGeom>
          <a:solidFill>
            <a:srgbClr val="00B050"/>
          </a:solidFill>
          <a:ln w="9525"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1pPr>
            <a:lvl2pPr marL="4572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4pPr>
            <a:lvl5pPr marL="18288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eaLnBrk="1" fontAlgn="auto" hangingPunct="1">
              <a:spcBef>
                <a:spcPts val="0"/>
              </a:spcBef>
              <a:spcAft>
                <a:spcPts val="0"/>
              </a:spcAft>
              <a:buClrTx/>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Task: </a:t>
            </a:r>
            <a:r>
              <a:rPr lang="en-GB" sz="2800" noProof="0" dirty="0" err="1">
                <a:solidFill>
                  <a:prstClr val="white"/>
                </a:solidFill>
                <a:latin typeface="Verdana" panose="020B0604030504040204" pitchFamily="34" charset="0"/>
                <a:ea typeface="Verdana" panose="020B0604030504040204" pitchFamily="34" charset="0"/>
                <a:cs typeface="Verdana" panose="020B0604030504040204" pitchFamily="34" charset="0"/>
              </a:rPr>
              <a:t>Answe</a:t>
            </a: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r the two questions in your workbook.</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931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Control and disposal of substances harmful</a:t>
            </a:r>
            <a:r>
              <a:rPr kumimoji="0" lang="en-GB" altLang="en-US" sz="3600" b="1" i="0" u="none" strike="noStrike" kern="1200" cap="none" spc="0" normalizeH="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 to health</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12775" y="1767398"/>
            <a:ext cx="7842250" cy="452069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fontAlgn="auto">
              <a:spcAft>
                <a:spcPts val="0"/>
              </a:spcAft>
              <a:buClr>
                <a:srgbClr val="0072C6"/>
              </a:buClr>
              <a:defRPr/>
            </a:pPr>
            <a:r>
              <a:rPr lang="en-GB" sz="2800" dirty="0">
                <a:latin typeface="Calibri" panose="020F0502020204030204" pitchFamily="34" charset="0"/>
              </a:rPr>
              <a:t>The Control of Substances Hazardous to Health (COSHH) Regulations (2002) provide guidance for the safe disposal of hazardous waste. </a:t>
            </a:r>
          </a:p>
          <a:p>
            <a:pPr lvl="0" fontAlgn="auto">
              <a:spcAft>
                <a:spcPts val="0"/>
              </a:spcAft>
              <a:buClr>
                <a:srgbClr val="0072C6"/>
              </a:buClr>
              <a:defRPr/>
            </a:pPr>
            <a:r>
              <a:rPr lang="en-GB" sz="2800" dirty="0">
                <a:latin typeface="Calibri" panose="020F0502020204030204" pitchFamily="34" charset="0"/>
              </a:rPr>
              <a:t>In care settings, different coloured bags are often used to ensure the safe and efficient disposal of hazardous waste. </a:t>
            </a:r>
          </a:p>
          <a:p>
            <a:pPr lvl="0" fontAlgn="auto">
              <a:spcAft>
                <a:spcPts val="0"/>
              </a:spcAft>
              <a:buClr>
                <a:srgbClr val="0072C6"/>
              </a:buClr>
              <a:defRPr/>
            </a:pPr>
            <a:r>
              <a:rPr lang="en-GB" sz="2800" b="1" dirty="0">
                <a:latin typeface="Calibri" panose="020F0502020204030204" pitchFamily="34" charset="0"/>
              </a:rPr>
              <a:t> </a:t>
            </a:r>
            <a:endParaRPr kumimoji="0" lang="en-GB" sz="2800" b="0" i="0" strike="noStrike" kern="1200" cap="none" spc="0" normalizeH="0" baseline="0" noProof="0" dirty="0">
              <a:ln>
                <a:noFill/>
              </a:ln>
              <a:solidFill>
                <a:srgbClr val="0070C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7" name="Rounded Rectangle 4">
            <a:extLst>
              <a:ext uri="{FF2B5EF4-FFF2-40B4-BE49-F238E27FC236}">
                <a16:creationId xmlns:a16="http://schemas.microsoft.com/office/drawing/2014/main" id="{F6200E15-5EA2-4D46-B7C4-878AF7CF26A7}"/>
              </a:ext>
            </a:extLst>
          </p:cNvPr>
          <p:cNvSpPr txBox="1">
            <a:spLocks/>
          </p:cNvSpPr>
          <p:nvPr/>
        </p:nvSpPr>
        <p:spPr bwMode="auto">
          <a:xfrm>
            <a:off x="651418" y="4572000"/>
            <a:ext cx="7841707" cy="1716088"/>
          </a:xfrm>
          <a:prstGeom prst="roundRect">
            <a:avLst/>
          </a:prstGeom>
          <a:solidFill>
            <a:srgbClr val="00B050"/>
          </a:solidFill>
          <a:ln w="9525"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1pPr>
            <a:lvl2pPr marL="4572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4pPr>
            <a:lvl5pPr marL="18288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eaLnBrk="1" fontAlgn="auto" hangingPunct="1">
              <a:spcBef>
                <a:spcPts val="0"/>
              </a:spcBef>
              <a:spcAft>
                <a:spcPts val="0"/>
              </a:spcAft>
              <a:buClrTx/>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Task: </a:t>
            </a:r>
            <a:r>
              <a:rPr lang="en-GB" sz="2800" noProof="0" dirty="0">
                <a:solidFill>
                  <a:prstClr val="white"/>
                </a:solidFill>
                <a:latin typeface="Verdana" panose="020B0604030504040204" pitchFamily="34" charset="0"/>
                <a:ea typeface="Verdana" panose="020B0604030504040204" pitchFamily="34" charset="0"/>
                <a:cs typeface="Verdana" panose="020B0604030504040204" pitchFamily="34" charset="0"/>
              </a:rPr>
              <a:t>See if you can match up the type of waste with the appropriate method of disposal.</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030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Did you get them all?</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p:cNvGrpSpPr/>
          <p:nvPr/>
        </p:nvGrpSpPr>
        <p:grpSpPr>
          <a:xfrm>
            <a:off x="213360" y="1224180"/>
            <a:ext cx="8595360" cy="5409765"/>
            <a:chOff x="0" y="0"/>
            <a:chExt cx="5712534" cy="3593584"/>
          </a:xfrm>
        </p:grpSpPr>
        <p:sp>
          <p:nvSpPr>
            <p:cNvPr id="9" name="Rounded Rectangle 8"/>
            <p:cNvSpPr/>
            <p:nvPr/>
          </p:nvSpPr>
          <p:spPr>
            <a:xfrm>
              <a:off x="0" y="127590"/>
              <a:ext cx="3079096" cy="65899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dirty="0">
                  <a:effectLst/>
                  <a:ea typeface="Calibri" panose="020F0502020204030204" pitchFamily="34" charset="0"/>
                  <a:cs typeface="Times New Roman" panose="02020603050405020304" pitchFamily="18" charset="0"/>
                </a:rPr>
                <a:t>Clinical waste, e.g. used bandages, plasters or other dressings</a:t>
              </a:r>
            </a:p>
          </p:txBody>
        </p:sp>
        <p:sp>
          <p:nvSpPr>
            <p:cNvPr id="10" name="Rounded Rectangle 9"/>
            <p:cNvSpPr/>
            <p:nvPr/>
          </p:nvSpPr>
          <p:spPr>
            <a:xfrm>
              <a:off x="3444949" y="1594884"/>
              <a:ext cx="2267585" cy="52197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a:solidFill>
                    <a:srgbClr val="000000"/>
                  </a:solidFill>
                  <a:effectLst/>
                  <a:ea typeface="Calibri" panose="020F0502020204030204" pitchFamily="34" charset="0"/>
                  <a:cs typeface="Times New Roman" panose="02020603050405020304" pitchFamily="18" charset="0"/>
                </a:rPr>
                <a:t>Yellow bag: waste is burned in controlled settings</a:t>
              </a:r>
              <a:endParaRPr lang="en-GB" sz="1100">
                <a:effectLst/>
                <a:ea typeface="Calibri" panose="020F0502020204030204" pitchFamily="34" charset="0"/>
                <a:cs typeface="Times New Roman" panose="02020603050405020304" pitchFamily="18" charset="0"/>
              </a:endParaRPr>
            </a:p>
          </p:txBody>
        </p:sp>
        <p:sp>
          <p:nvSpPr>
            <p:cNvPr id="11" name="Rounded Rectangle 10"/>
            <p:cNvSpPr/>
            <p:nvPr/>
          </p:nvSpPr>
          <p:spPr>
            <a:xfrm>
              <a:off x="0" y="829340"/>
              <a:ext cx="3079096" cy="65899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2400" dirty="0">
                  <a:effectLst/>
                  <a:ea typeface="Calibri" panose="020F0502020204030204" pitchFamily="34" charset="0"/>
                  <a:cs typeface="Times New Roman" panose="02020603050405020304" pitchFamily="18" charset="0"/>
                </a:rPr>
                <a:t>Needles and syringes</a:t>
              </a:r>
            </a:p>
          </p:txBody>
        </p:sp>
        <p:sp>
          <p:nvSpPr>
            <p:cNvPr id="12" name="Rounded Rectangle 11"/>
            <p:cNvSpPr/>
            <p:nvPr/>
          </p:nvSpPr>
          <p:spPr>
            <a:xfrm>
              <a:off x="0" y="1531088"/>
              <a:ext cx="3079096" cy="65899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2400">
                  <a:effectLst/>
                  <a:ea typeface="Calibri" panose="020F0502020204030204" pitchFamily="34" charset="0"/>
                  <a:cs typeface="Times New Roman" panose="02020603050405020304" pitchFamily="18" charset="0"/>
                </a:rPr>
                <a:t>Body fluids, e.g. urine, vomit and blood</a:t>
              </a:r>
            </a:p>
          </p:txBody>
        </p:sp>
        <p:sp>
          <p:nvSpPr>
            <p:cNvPr id="13" name="Rounded Rectangle 12"/>
            <p:cNvSpPr/>
            <p:nvPr/>
          </p:nvSpPr>
          <p:spPr>
            <a:xfrm>
              <a:off x="0" y="2222204"/>
              <a:ext cx="3079096" cy="65899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2400">
                  <a:effectLst/>
                  <a:ea typeface="Calibri" panose="020F0502020204030204" pitchFamily="34" charset="0"/>
                  <a:cs typeface="Times New Roman" panose="02020603050405020304" pitchFamily="18" charset="0"/>
                </a:rPr>
                <a:t>Soiled linen</a:t>
              </a:r>
            </a:p>
          </p:txBody>
        </p:sp>
        <p:sp>
          <p:nvSpPr>
            <p:cNvPr id="14" name="Rounded Rectangle 13"/>
            <p:cNvSpPr/>
            <p:nvPr/>
          </p:nvSpPr>
          <p:spPr>
            <a:xfrm>
              <a:off x="3444949" y="2860159"/>
              <a:ext cx="2267585" cy="73342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a:solidFill>
                    <a:srgbClr val="000000"/>
                  </a:solidFill>
                  <a:effectLst/>
                  <a:ea typeface="Calibri" panose="020F0502020204030204" pitchFamily="34" charset="0"/>
                  <a:cs typeface="Times New Roman" panose="02020603050405020304" pitchFamily="18" charset="0"/>
                </a:rPr>
                <a:t>Yellow ‘sharps’ box which is sealed: waste is burned in controlled settings</a:t>
              </a:r>
              <a:endParaRPr lang="en-GB" sz="1100">
                <a:effectLst/>
                <a:ea typeface="Calibri" panose="020F0502020204030204" pitchFamily="34" charset="0"/>
                <a:cs typeface="Times New Roman" panose="02020603050405020304" pitchFamily="18" charset="0"/>
              </a:endParaRPr>
            </a:p>
          </p:txBody>
        </p:sp>
        <p:sp>
          <p:nvSpPr>
            <p:cNvPr id="15" name="Rounded Rectangle 14"/>
            <p:cNvSpPr/>
            <p:nvPr/>
          </p:nvSpPr>
          <p:spPr>
            <a:xfrm>
              <a:off x="3444949" y="0"/>
              <a:ext cx="2267585" cy="6858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a:solidFill>
                    <a:srgbClr val="000000"/>
                  </a:solidFill>
                  <a:effectLst/>
                  <a:ea typeface="Calibri" panose="020F0502020204030204" pitchFamily="34" charset="0"/>
                  <a:cs typeface="Times New Roman" panose="02020603050405020304" pitchFamily="18" charset="0"/>
                </a:rPr>
                <a:t>Flushed down a sluice drain: area must then be cleaned and disinfected</a:t>
              </a:r>
              <a:endParaRPr lang="en-GB" sz="1100">
                <a:effectLst/>
                <a:ea typeface="Calibri" panose="020F0502020204030204" pitchFamily="34" charset="0"/>
                <a:cs typeface="Times New Roman" panose="02020603050405020304" pitchFamily="18" charset="0"/>
              </a:endParaRPr>
            </a:p>
          </p:txBody>
        </p:sp>
        <p:sp>
          <p:nvSpPr>
            <p:cNvPr id="16" name="Rounded Rectangle 15"/>
            <p:cNvSpPr/>
            <p:nvPr/>
          </p:nvSpPr>
          <p:spPr>
            <a:xfrm>
              <a:off x="3444949" y="2222205"/>
              <a:ext cx="2267585" cy="52197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a:solidFill>
                    <a:srgbClr val="000000"/>
                  </a:solidFill>
                  <a:effectLst/>
                  <a:ea typeface="Calibri" panose="020F0502020204030204" pitchFamily="34" charset="0"/>
                  <a:cs typeface="Times New Roman" panose="02020603050405020304" pitchFamily="18" charset="0"/>
                </a:rPr>
                <a:t>Red laundry bag: laundered at the appropriate temperature</a:t>
              </a:r>
              <a:endParaRPr lang="en-GB" sz="1100">
                <a:effectLst/>
                <a:ea typeface="Calibri" panose="020F0502020204030204" pitchFamily="34" charset="0"/>
                <a:cs typeface="Times New Roman" panose="02020603050405020304" pitchFamily="18" charset="0"/>
              </a:endParaRPr>
            </a:p>
          </p:txBody>
        </p:sp>
        <p:sp>
          <p:nvSpPr>
            <p:cNvPr id="17" name="Rounded Rectangle 16"/>
            <p:cNvSpPr/>
            <p:nvPr/>
          </p:nvSpPr>
          <p:spPr>
            <a:xfrm>
              <a:off x="3444949" y="786810"/>
              <a:ext cx="2267585" cy="69532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a:solidFill>
                    <a:srgbClr val="000000"/>
                  </a:solidFill>
                  <a:effectLst/>
                  <a:ea typeface="Calibri" panose="020F0502020204030204" pitchFamily="34" charset="0"/>
                  <a:cs typeface="Times New Roman" panose="02020603050405020304" pitchFamily="18" charset="0"/>
                </a:rPr>
                <a:t>Blue bag: returned to the Central Sterilisation Services (CSSD) for sterilising and reuse</a:t>
              </a:r>
              <a:endParaRPr lang="en-GB" sz="1100">
                <a:effectLst/>
                <a:ea typeface="Calibri" panose="020F0502020204030204" pitchFamily="34" charset="0"/>
                <a:cs typeface="Times New Roman" panose="02020603050405020304" pitchFamily="18" charset="0"/>
              </a:endParaRPr>
            </a:p>
          </p:txBody>
        </p:sp>
        <p:sp>
          <p:nvSpPr>
            <p:cNvPr id="18" name="Rounded Rectangle 17"/>
            <p:cNvSpPr/>
            <p:nvPr/>
          </p:nvSpPr>
          <p:spPr>
            <a:xfrm>
              <a:off x="0" y="2934586"/>
              <a:ext cx="3079096" cy="65899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2400">
                  <a:effectLst/>
                  <a:ea typeface="Calibri" panose="020F0502020204030204" pitchFamily="34" charset="0"/>
                  <a:cs typeface="Times New Roman" panose="02020603050405020304" pitchFamily="18" charset="0"/>
                </a:rPr>
                <a:t>Recyclable equipment and instruments</a:t>
              </a:r>
            </a:p>
          </p:txBody>
        </p:sp>
      </p:grpSp>
    </p:spTree>
    <p:extLst>
      <p:ext uri="{BB962C8B-B14F-4D97-AF65-F5344CB8AC3E}">
        <p14:creationId xmlns:p14="http://schemas.microsoft.com/office/powerpoint/2010/main" val="1998600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Reporting and recording of accidents and incidents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12775" y="1767398"/>
            <a:ext cx="7842250" cy="452069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7000"/>
              </a:lnSpc>
              <a:spcAft>
                <a:spcPts val="800"/>
              </a:spcAft>
            </a:pPr>
            <a:r>
              <a:rPr lang="en-GB" sz="2800" dirty="0">
                <a:latin typeface="Verdana" panose="020B0604030504040204" pitchFamily="34" charset="0"/>
                <a:ea typeface="Calibri" panose="020F0502020204030204" pitchFamily="34" charset="0"/>
                <a:cs typeface="Times New Roman" panose="02020603050405020304" pitchFamily="18" charset="0"/>
              </a:rPr>
              <a:t>There are particular illnesses, diseases and serious accidents that health and care providers must officially report. These are covered in the Reporting of Injuries, Diseases and Dangerous Occurrences Regulations (RIDDOR) (2013).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lvl="0" fontAlgn="auto">
              <a:spcAft>
                <a:spcPts val="0"/>
              </a:spcAft>
              <a:buClr>
                <a:srgbClr val="0072C6"/>
              </a:buClr>
              <a:defRPr/>
            </a:pPr>
            <a:r>
              <a:rPr lang="en-GB" sz="2800" b="1" dirty="0">
                <a:latin typeface="Calibri" panose="020F0502020204030204" pitchFamily="34" charset="0"/>
              </a:rPr>
              <a:t> </a:t>
            </a:r>
            <a:endParaRPr kumimoji="0" lang="en-GB" sz="2800" b="0" i="0" strike="noStrike" kern="1200" cap="none" spc="0" normalizeH="0" baseline="0" noProof="0" dirty="0">
              <a:ln>
                <a:noFill/>
              </a:ln>
              <a:solidFill>
                <a:srgbClr val="0070C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7" name="Rounded Rectangle 4">
            <a:extLst>
              <a:ext uri="{FF2B5EF4-FFF2-40B4-BE49-F238E27FC236}">
                <a16:creationId xmlns:a16="http://schemas.microsoft.com/office/drawing/2014/main" id="{F6200E15-5EA2-4D46-B7C4-878AF7CF26A7}"/>
              </a:ext>
            </a:extLst>
          </p:cNvPr>
          <p:cNvSpPr txBox="1">
            <a:spLocks/>
          </p:cNvSpPr>
          <p:nvPr/>
        </p:nvSpPr>
        <p:spPr bwMode="auto">
          <a:xfrm>
            <a:off x="651418" y="4655060"/>
            <a:ext cx="7841707" cy="1716088"/>
          </a:xfrm>
          <a:prstGeom prst="roundRect">
            <a:avLst/>
          </a:prstGeom>
          <a:solidFill>
            <a:srgbClr val="00B050"/>
          </a:solidFill>
          <a:ln w="9525"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1pPr>
            <a:lvl2pPr marL="4572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4pPr>
            <a:lvl5pPr marL="18288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eaLnBrk="1" fontAlgn="auto" hangingPunct="1">
              <a:spcBef>
                <a:spcPts val="0"/>
              </a:spcBef>
              <a:spcAft>
                <a:spcPts val="0"/>
              </a:spcAft>
              <a:buClrTx/>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RIDDOR</a:t>
            </a:r>
            <a:r>
              <a:rPr kumimoji="0" lang="en-GB" sz="2800" b="0"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GAME!</a:t>
            </a:r>
          </a:p>
          <a:p>
            <a:pPr lvl="0" eaLnBrk="1" fontAlgn="auto" hangingPunct="1">
              <a:spcBef>
                <a:spcPts val="0"/>
              </a:spcBef>
              <a:spcAft>
                <a:spcPts val="0"/>
              </a:spcAft>
              <a:buClrTx/>
              <a:defRPr/>
            </a:pP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eaLnBrk="1" fontAlgn="auto" hangingPunct="1">
              <a:spcBef>
                <a:spcPts val="0"/>
              </a:spcBef>
              <a:spcAft>
                <a:spcPts val="0"/>
              </a:spcAft>
              <a:buClrTx/>
              <a:defRPr/>
            </a:pPr>
            <a:r>
              <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What</a:t>
            </a:r>
            <a:r>
              <a:rPr kumimoji="0" lang="en-GB" sz="2800" b="0"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types of illnesses and incidents have to be reported?</a:t>
            </a:r>
            <a:endParaRPr kumimoji="0" lang="en-GB"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436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0" y="422492"/>
            <a:ext cx="81778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To RIDDOR or not to RIDDOR?</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Rounded Rectangle 20"/>
          <p:cNvSpPr/>
          <p:nvPr/>
        </p:nvSpPr>
        <p:spPr>
          <a:xfrm>
            <a:off x="155096" y="1158426"/>
            <a:ext cx="3619500"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Broken bones</a:t>
            </a:r>
          </a:p>
        </p:txBody>
      </p:sp>
      <p:sp>
        <p:nvSpPr>
          <p:cNvPr id="22" name="Rounded Rectangle 21"/>
          <p:cNvSpPr/>
          <p:nvPr/>
        </p:nvSpPr>
        <p:spPr>
          <a:xfrm>
            <a:off x="4028661" y="1143193"/>
            <a:ext cx="1559408"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Flu</a:t>
            </a:r>
          </a:p>
        </p:txBody>
      </p:sp>
      <p:sp>
        <p:nvSpPr>
          <p:cNvPr id="23" name="Rounded Rectangle 22"/>
          <p:cNvSpPr/>
          <p:nvPr/>
        </p:nvSpPr>
        <p:spPr>
          <a:xfrm>
            <a:off x="6088753" y="1158426"/>
            <a:ext cx="2087217"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Death</a:t>
            </a:r>
          </a:p>
        </p:txBody>
      </p:sp>
      <p:sp>
        <p:nvSpPr>
          <p:cNvPr id="24" name="Rounded Rectangle 23"/>
          <p:cNvSpPr/>
          <p:nvPr/>
        </p:nvSpPr>
        <p:spPr>
          <a:xfrm>
            <a:off x="120726" y="2320797"/>
            <a:ext cx="2361165"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latin typeface="Kristen ITC" panose="03050502040202030202" pitchFamily="66" charset="0"/>
              </a:rPr>
              <a:t>General Sickness</a:t>
            </a:r>
          </a:p>
        </p:txBody>
      </p:sp>
      <p:sp>
        <p:nvSpPr>
          <p:cNvPr id="25" name="Rounded Rectangle 24"/>
          <p:cNvSpPr/>
          <p:nvPr/>
        </p:nvSpPr>
        <p:spPr>
          <a:xfrm>
            <a:off x="2724150" y="2357086"/>
            <a:ext cx="3043851"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latin typeface="Kristen ITC" panose="03050502040202030202" pitchFamily="66" charset="0"/>
              </a:rPr>
              <a:t>Second degree burn </a:t>
            </a:r>
          </a:p>
        </p:txBody>
      </p:sp>
      <p:sp>
        <p:nvSpPr>
          <p:cNvPr id="19" name="Rounded Rectangle 18"/>
          <p:cNvSpPr/>
          <p:nvPr/>
        </p:nvSpPr>
        <p:spPr>
          <a:xfrm>
            <a:off x="5850116" y="2317279"/>
            <a:ext cx="3217266"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Paper cut</a:t>
            </a:r>
          </a:p>
        </p:txBody>
      </p:sp>
      <p:sp>
        <p:nvSpPr>
          <p:cNvPr id="20" name="Rounded Rectangle 19"/>
          <p:cNvSpPr/>
          <p:nvPr/>
        </p:nvSpPr>
        <p:spPr>
          <a:xfrm>
            <a:off x="5042512" y="3471263"/>
            <a:ext cx="3217266"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Stubbed toe</a:t>
            </a:r>
          </a:p>
        </p:txBody>
      </p:sp>
      <p:sp>
        <p:nvSpPr>
          <p:cNvPr id="26" name="Rounded Rectangle 25"/>
          <p:cNvSpPr/>
          <p:nvPr/>
        </p:nvSpPr>
        <p:spPr>
          <a:xfrm>
            <a:off x="730745" y="3526562"/>
            <a:ext cx="3590189"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latin typeface="Kristen ITC" panose="03050502040202030202" pitchFamily="66" charset="0"/>
              </a:rPr>
              <a:t>Food poisoning</a:t>
            </a:r>
          </a:p>
        </p:txBody>
      </p:sp>
      <p:sp>
        <p:nvSpPr>
          <p:cNvPr id="27" name="Rounded Rectangle 26"/>
          <p:cNvSpPr/>
          <p:nvPr/>
        </p:nvSpPr>
        <p:spPr>
          <a:xfrm>
            <a:off x="305276" y="4688933"/>
            <a:ext cx="3217266"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Tripping up</a:t>
            </a:r>
          </a:p>
        </p:txBody>
      </p:sp>
      <p:sp>
        <p:nvSpPr>
          <p:cNvPr id="28" name="Rounded Rectangle 27"/>
          <p:cNvSpPr/>
          <p:nvPr/>
        </p:nvSpPr>
        <p:spPr>
          <a:xfrm>
            <a:off x="5671707" y="4654856"/>
            <a:ext cx="3043851"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latin typeface="Kristen ITC" panose="03050502040202030202" pitchFamily="66" charset="0"/>
              </a:rPr>
              <a:t>Rubella</a:t>
            </a:r>
          </a:p>
        </p:txBody>
      </p:sp>
      <p:sp>
        <p:nvSpPr>
          <p:cNvPr id="29" name="Rounded Rectangle 28"/>
          <p:cNvSpPr/>
          <p:nvPr/>
        </p:nvSpPr>
        <p:spPr>
          <a:xfrm>
            <a:off x="4033850" y="4688933"/>
            <a:ext cx="1011408"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latin typeface="Kristen ITC" panose="03050502040202030202" pitchFamily="66" charset="0"/>
              </a:rPr>
              <a:t>TB</a:t>
            </a:r>
          </a:p>
        </p:txBody>
      </p:sp>
      <p:sp>
        <p:nvSpPr>
          <p:cNvPr id="30" name="Rounded Rectangle 29"/>
          <p:cNvSpPr/>
          <p:nvPr/>
        </p:nvSpPr>
        <p:spPr>
          <a:xfrm>
            <a:off x="2729804" y="5734500"/>
            <a:ext cx="3619499" cy="933450"/>
          </a:xfrm>
          <a:prstGeom prst="roundRect">
            <a:avLst/>
          </a:prstGeom>
          <a:solidFill>
            <a:schemeClr val="accent5">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latin typeface="Kristen ITC" panose="03050502040202030202" pitchFamily="66" charset="0"/>
              </a:rPr>
              <a:t>Diphtheria</a:t>
            </a:r>
          </a:p>
        </p:txBody>
      </p:sp>
    </p:spTree>
    <p:extLst>
      <p:ext uri="{BB962C8B-B14F-4D97-AF65-F5344CB8AC3E}">
        <p14:creationId xmlns:p14="http://schemas.microsoft.com/office/powerpoint/2010/main" val="983358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1"/>
                                        </p:tgtEl>
                                        <p:attrNameLst>
                                          <p:attrName>fillcolor</p:attrName>
                                        </p:attrNameLst>
                                      </p:cBhvr>
                                      <p:to>
                                        <a:srgbClr val="00B050"/>
                                      </p:to>
                                    </p:animClr>
                                    <p:set>
                                      <p:cBhvr>
                                        <p:cTn id="7" dur="2000" fill="hold"/>
                                        <p:tgtEl>
                                          <p:spTgt spid="21"/>
                                        </p:tgtEl>
                                        <p:attrNameLst>
                                          <p:attrName>fill.type</p:attrName>
                                        </p:attrNameLst>
                                      </p:cBhvr>
                                      <p:to>
                                        <p:strVal val="solid"/>
                                      </p:to>
                                    </p:set>
                                    <p:set>
                                      <p:cBhvr>
                                        <p:cTn id="8"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2"/>
                                        </p:tgtEl>
                                        <p:attrNameLst>
                                          <p:attrName>fillcolor</p:attrName>
                                        </p:attrNameLst>
                                      </p:cBhvr>
                                      <p:to>
                                        <a:srgbClr val="FF0000"/>
                                      </p:to>
                                    </p:animClr>
                                    <p:set>
                                      <p:cBhvr>
                                        <p:cTn id="14" dur="2000" fill="hold"/>
                                        <p:tgtEl>
                                          <p:spTgt spid="22"/>
                                        </p:tgtEl>
                                        <p:attrNameLst>
                                          <p:attrName>fill.type</p:attrName>
                                        </p:attrNameLst>
                                      </p:cBhvr>
                                      <p:to>
                                        <p:strVal val="solid"/>
                                      </p:to>
                                    </p:set>
                                    <p:set>
                                      <p:cBhvr>
                                        <p:cTn id="15"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3"/>
                                        </p:tgtEl>
                                        <p:attrNameLst>
                                          <p:attrName>fillcolor</p:attrName>
                                        </p:attrNameLst>
                                      </p:cBhvr>
                                      <p:to>
                                        <a:srgbClr val="00B050"/>
                                      </p:to>
                                    </p:animClr>
                                    <p:set>
                                      <p:cBhvr>
                                        <p:cTn id="21" dur="2000" fill="hold"/>
                                        <p:tgtEl>
                                          <p:spTgt spid="23"/>
                                        </p:tgtEl>
                                        <p:attrNameLst>
                                          <p:attrName>fill.type</p:attrName>
                                        </p:attrNameLst>
                                      </p:cBhvr>
                                      <p:to>
                                        <p:strVal val="solid"/>
                                      </p:to>
                                    </p:set>
                                    <p:set>
                                      <p:cBhvr>
                                        <p:cTn id="22"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4"/>
                                        </p:tgtEl>
                                        <p:attrNameLst>
                                          <p:attrName>fillcolor</p:attrName>
                                        </p:attrNameLst>
                                      </p:cBhvr>
                                      <p:to>
                                        <a:srgbClr val="FF0000"/>
                                      </p:to>
                                    </p:animClr>
                                    <p:set>
                                      <p:cBhvr>
                                        <p:cTn id="28" dur="2000" fill="hold"/>
                                        <p:tgtEl>
                                          <p:spTgt spid="24"/>
                                        </p:tgtEl>
                                        <p:attrNameLst>
                                          <p:attrName>fill.type</p:attrName>
                                        </p:attrNameLst>
                                      </p:cBhvr>
                                      <p:to>
                                        <p:strVal val="solid"/>
                                      </p:to>
                                    </p:set>
                                    <p:set>
                                      <p:cBhvr>
                                        <p:cTn id="29"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25"/>
                                        </p:tgtEl>
                                        <p:attrNameLst>
                                          <p:attrName>fillcolor</p:attrName>
                                        </p:attrNameLst>
                                      </p:cBhvr>
                                      <p:to>
                                        <a:srgbClr val="00B050"/>
                                      </p:to>
                                    </p:animClr>
                                    <p:set>
                                      <p:cBhvr>
                                        <p:cTn id="35" dur="2000" fill="hold"/>
                                        <p:tgtEl>
                                          <p:spTgt spid="25"/>
                                        </p:tgtEl>
                                        <p:attrNameLst>
                                          <p:attrName>fill.type</p:attrName>
                                        </p:attrNameLst>
                                      </p:cBhvr>
                                      <p:to>
                                        <p:strVal val="solid"/>
                                      </p:to>
                                    </p:set>
                                    <p:set>
                                      <p:cBhvr>
                                        <p:cTn id="36"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9"/>
                                        </p:tgtEl>
                                        <p:attrNameLst>
                                          <p:attrName>fillcolor</p:attrName>
                                        </p:attrNameLst>
                                      </p:cBhvr>
                                      <p:to>
                                        <a:srgbClr val="FF0000"/>
                                      </p:to>
                                    </p:animClr>
                                    <p:set>
                                      <p:cBhvr>
                                        <p:cTn id="42" dur="2000" fill="hold"/>
                                        <p:tgtEl>
                                          <p:spTgt spid="19"/>
                                        </p:tgtEl>
                                        <p:attrNameLst>
                                          <p:attrName>fill.type</p:attrName>
                                        </p:attrNameLst>
                                      </p:cBhvr>
                                      <p:to>
                                        <p:strVal val="solid"/>
                                      </p:to>
                                    </p:set>
                                    <p:set>
                                      <p:cBhvr>
                                        <p:cTn id="43"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20"/>
                                        </p:tgtEl>
                                        <p:attrNameLst>
                                          <p:attrName>fillcolor</p:attrName>
                                        </p:attrNameLst>
                                      </p:cBhvr>
                                      <p:to>
                                        <a:srgbClr val="FF0000"/>
                                      </p:to>
                                    </p:animClr>
                                    <p:set>
                                      <p:cBhvr>
                                        <p:cTn id="49" dur="2000" fill="hold"/>
                                        <p:tgtEl>
                                          <p:spTgt spid="20"/>
                                        </p:tgtEl>
                                        <p:attrNameLst>
                                          <p:attrName>fill.type</p:attrName>
                                        </p:attrNameLst>
                                      </p:cBhvr>
                                      <p:to>
                                        <p:strVal val="solid"/>
                                      </p:to>
                                    </p:set>
                                    <p:set>
                                      <p:cBhvr>
                                        <p:cTn id="50"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51" restart="whenNotActive" fill="hold" evtFilter="cancelBubble" nodeType="interactiveSeq">
                <p:stCondLst>
                  <p:cond evt="onClick" delay="0">
                    <p:tgtEl>
                      <p:spTgt spid="2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26"/>
                                        </p:tgtEl>
                                        <p:attrNameLst>
                                          <p:attrName>fillcolor</p:attrName>
                                        </p:attrNameLst>
                                      </p:cBhvr>
                                      <p:to>
                                        <a:srgbClr val="00B050"/>
                                      </p:to>
                                    </p:animClr>
                                    <p:set>
                                      <p:cBhvr>
                                        <p:cTn id="56" dur="2000" fill="hold"/>
                                        <p:tgtEl>
                                          <p:spTgt spid="26"/>
                                        </p:tgtEl>
                                        <p:attrNameLst>
                                          <p:attrName>fill.type</p:attrName>
                                        </p:attrNameLst>
                                      </p:cBhvr>
                                      <p:to>
                                        <p:strVal val="solid"/>
                                      </p:to>
                                    </p:set>
                                    <p:set>
                                      <p:cBhvr>
                                        <p:cTn id="57"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7"/>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27"/>
                                        </p:tgtEl>
                                        <p:attrNameLst>
                                          <p:attrName>fillcolor</p:attrName>
                                        </p:attrNameLst>
                                      </p:cBhvr>
                                      <p:to>
                                        <a:srgbClr val="FFC000"/>
                                      </p:to>
                                    </p:animClr>
                                    <p:set>
                                      <p:cBhvr>
                                        <p:cTn id="63" dur="2000" fill="hold"/>
                                        <p:tgtEl>
                                          <p:spTgt spid="27"/>
                                        </p:tgtEl>
                                        <p:attrNameLst>
                                          <p:attrName>fill.type</p:attrName>
                                        </p:attrNameLst>
                                      </p:cBhvr>
                                      <p:to>
                                        <p:strVal val="solid"/>
                                      </p:to>
                                    </p:set>
                                    <p:set>
                                      <p:cBhvr>
                                        <p:cTn id="64"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8"/>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28"/>
                                        </p:tgtEl>
                                        <p:attrNameLst>
                                          <p:attrName>fillcolor</p:attrName>
                                        </p:attrNameLst>
                                      </p:cBhvr>
                                      <p:to>
                                        <a:srgbClr val="00B050"/>
                                      </p:to>
                                    </p:animClr>
                                    <p:set>
                                      <p:cBhvr>
                                        <p:cTn id="70" dur="2000" fill="hold"/>
                                        <p:tgtEl>
                                          <p:spTgt spid="28"/>
                                        </p:tgtEl>
                                        <p:attrNameLst>
                                          <p:attrName>fill.type</p:attrName>
                                        </p:attrNameLst>
                                      </p:cBhvr>
                                      <p:to>
                                        <p:strVal val="solid"/>
                                      </p:to>
                                    </p:set>
                                    <p:set>
                                      <p:cBhvr>
                                        <p:cTn id="71" dur="2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72" restart="whenNotActive" fill="hold" evtFilter="cancelBubble" nodeType="interactiveSeq">
                <p:stCondLst>
                  <p:cond evt="onClick" delay="0">
                    <p:tgtEl>
                      <p:spTgt spid="29"/>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2000" fill="hold"/>
                                        <p:tgtEl>
                                          <p:spTgt spid="29"/>
                                        </p:tgtEl>
                                        <p:attrNameLst>
                                          <p:attrName>fillcolor</p:attrName>
                                        </p:attrNameLst>
                                      </p:cBhvr>
                                      <p:to>
                                        <a:srgbClr val="00B050"/>
                                      </p:to>
                                    </p:animClr>
                                    <p:set>
                                      <p:cBhvr>
                                        <p:cTn id="77" dur="2000" fill="hold"/>
                                        <p:tgtEl>
                                          <p:spTgt spid="29"/>
                                        </p:tgtEl>
                                        <p:attrNameLst>
                                          <p:attrName>fill.type</p:attrName>
                                        </p:attrNameLst>
                                      </p:cBhvr>
                                      <p:to>
                                        <p:strVal val="solid"/>
                                      </p:to>
                                    </p:set>
                                    <p:set>
                                      <p:cBhvr>
                                        <p:cTn id="78"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79" restart="whenNotActive" fill="hold" evtFilter="cancelBubble" nodeType="interactiveSeq">
                <p:stCondLst>
                  <p:cond evt="onClick" delay="0">
                    <p:tgtEl>
                      <p:spTgt spid="30"/>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000" fill="hold"/>
                                        <p:tgtEl>
                                          <p:spTgt spid="30"/>
                                        </p:tgtEl>
                                        <p:attrNameLst>
                                          <p:attrName>fillcolor</p:attrName>
                                        </p:attrNameLst>
                                      </p:cBhvr>
                                      <p:to>
                                        <a:srgbClr val="00B050"/>
                                      </p:to>
                                    </p:animClr>
                                    <p:set>
                                      <p:cBhvr>
                                        <p:cTn id="84" dur="2000" fill="hold"/>
                                        <p:tgtEl>
                                          <p:spTgt spid="30"/>
                                        </p:tgtEl>
                                        <p:attrNameLst>
                                          <p:attrName>fill.type</p:attrName>
                                        </p:attrNameLst>
                                      </p:cBhvr>
                                      <p:to>
                                        <p:strVal val="solid"/>
                                      </p:to>
                                    </p:set>
                                    <p:set>
                                      <p:cBhvr>
                                        <p:cTn id="85"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7786964-AB53-4A99-AE9D-29572783B17B}"/>
              </a:ext>
            </a:extLst>
          </p:cNvPr>
          <p:cNvSpPr txBox="1">
            <a:spLocks/>
          </p:cNvSpPr>
          <p:nvPr/>
        </p:nvSpPr>
        <p:spPr>
          <a:xfrm>
            <a:off x="247650" y="106362"/>
            <a:ext cx="7356475" cy="668338"/>
          </a:xfrm>
          <a:prstGeom prst="rect">
            <a:avLst/>
          </a:prstGeom>
        </p:spPr>
        <p:txBody>
          <a:bodyPr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Specific responsibilities</a:t>
            </a:r>
          </a:p>
        </p:txBody>
      </p:sp>
      <p:sp>
        <p:nvSpPr>
          <p:cNvPr id="3" name="Content Placeholder 1">
            <a:extLst>
              <a:ext uri="{FF2B5EF4-FFF2-40B4-BE49-F238E27FC236}">
                <a16:creationId xmlns:a16="http://schemas.microsoft.com/office/drawing/2014/main" id="{F69D6CDE-863C-40E4-BBBE-D38A241FDED3}"/>
              </a:ext>
            </a:extLst>
          </p:cNvPr>
          <p:cNvSpPr txBox="1">
            <a:spLocks/>
          </p:cNvSpPr>
          <p:nvPr/>
        </p:nvSpPr>
        <p:spPr>
          <a:xfrm>
            <a:off x="247650" y="820738"/>
            <a:ext cx="8610600" cy="5827712"/>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marR="0" lvl="0" indent="-457200" algn="l" defTabSz="457200" rtl="0" eaLnBrk="1" fontAlgn="auto" latinLnBrk="0" hangingPunct="1">
              <a:lnSpc>
                <a:spcPct val="100000"/>
              </a:lnSpc>
              <a:spcBef>
                <a:spcPct val="20000"/>
              </a:spcBef>
              <a:spcAft>
                <a:spcPts val="0"/>
              </a:spcAft>
              <a:buClr>
                <a:srgbClr val="0072C6"/>
              </a:buClr>
              <a:buSzTx/>
              <a:buFont typeface="Wingdings" panose="05000000000000000000" pitchFamily="2" charset="2"/>
              <a:buChar char="Ø"/>
              <a:tabLst/>
              <a:defRPr/>
            </a:pPr>
            <a:r>
              <a:rPr lang="en-GB" sz="2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Promoting anti-discriminatory practice to ensure that care services meet the needs of all people, regardless of their religion, culture, ethnic background, disability or other personal differences</a:t>
            </a:r>
          </a:p>
          <a:p>
            <a:pPr marL="457200" marR="0" lvl="0" indent="-457200" algn="l" defTabSz="457200" rtl="0" eaLnBrk="1" fontAlgn="auto" latinLnBrk="0" hangingPunct="1">
              <a:lnSpc>
                <a:spcPct val="100000"/>
              </a:lnSpc>
              <a:spcBef>
                <a:spcPct val="20000"/>
              </a:spcBef>
              <a:spcAft>
                <a:spcPts val="0"/>
              </a:spcAft>
              <a:buClr>
                <a:srgbClr val="0072C6"/>
              </a:buClr>
              <a:buSzTx/>
              <a:buFont typeface="Wingdings" panose="05000000000000000000" pitchFamily="2" charset="2"/>
              <a:buChar char="Ø"/>
              <a:tabLst/>
              <a:defRPr/>
            </a:pPr>
            <a:r>
              <a:rPr lang="en-GB" sz="2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Empowering individuals, enabling them to take control of their lives and care decisions</a:t>
            </a:r>
          </a:p>
          <a:p>
            <a:pPr marL="457200" marR="0" lvl="0" indent="-457200" algn="l" defTabSz="457200" rtl="0" eaLnBrk="1" fontAlgn="auto" latinLnBrk="0" hangingPunct="1">
              <a:lnSpc>
                <a:spcPct val="100000"/>
              </a:lnSpc>
              <a:spcBef>
                <a:spcPct val="20000"/>
              </a:spcBef>
              <a:spcAft>
                <a:spcPts val="0"/>
              </a:spcAft>
              <a:buClr>
                <a:srgbClr val="0072C6"/>
              </a:buClr>
              <a:buSzTx/>
              <a:buFont typeface="Wingdings" panose="05000000000000000000" pitchFamily="2" charset="2"/>
              <a:buChar char="Ø"/>
              <a:tabLst/>
              <a:defRPr/>
            </a:pPr>
            <a:r>
              <a:rPr kumimoji="0" lang="en-GB" sz="2800" b="0" i="0" u="none" strike="noStrike" kern="1200" cap="none" spc="0" normalizeH="0" noProof="0" dirty="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Verdana" panose="020B0604030504040204" pitchFamily="34" charset="0"/>
              </a:rPr>
              <a:t>Ensuring the safety of staff and service users</a:t>
            </a:r>
          </a:p>
          <a:p>
            <a:pPr marL="457200" marR="0" lvl="0" indent="-457200" algn="l" defTabSz="457200" rtl="0" eaLnBrk="1" fontAlgn="auto" latinLnBrk="0" hangingPunct="1">
              <a:lnSpc>
                <a:spcPct val="100000"/>
              </a:lnSpc>
              <a:spcBef>
                <a:spcPct val="20000"/>
              </a:spcBef>
              <a:spcAft>
                <a:spcPts val="0"/>
              </a:spcAft>
              <a:buClr>
                <a:srgbClr val="0072C6"/>
              </a:buClr>
              <a:buSzTx/>
              <a:buFont typeface="Wingdings" panose="05000000000000000000" pitchFamily="2" charset="2"/>
              <a:buChar char="Ø"/>
              <a:tabLst/>
              <a:defRPr/>
            </a:pPr>
            <a:r>
              <a:rPr lang="en-GB" sz="2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Maintaining confidentiality and privacy</a:t>
            </a:r>
          </a:p>
          <a:p>
            <a:pPr marL="457200" marR="0" lvl="0" indent="-457200" algn="l" defTabSz="457200" rtl="0" eaLnBrk="1" fontAlgn="auto" latinLnBrk="0" hangingPunct="1">
              <a:lnSpc>
                <a:spcPct val="100000"/>
              </a:lnSpc>
              <a:spcBef>
                <a:spcPct val="20000"/>
              </a:spcBef>
              <a:spcAft>
                <a:spcPts val="0"/>
              </a:spcAft>
              <a:buClr>
                <a:srgbClr val="0072C6"/>
              </a:buClr>
              <a:buSzTx/>
              <a:buFont typeface="Wingdings" panose="05000000000000000000" pitchFamily="2" charset="2"/>
              <a:buChar char="Ø"/>
              <a:tabLst/>
              <a:defRPr/>
            </a:pPr>
            <a:r>
              <a:rPr kumimoji="0" lang="en-GB" sz="2800" b="0" i="0" u="none" strike="noStrike" kern="1200" cap="none" spc="0" normalizeH="0" noProof="0" dirty="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Verdana" panose="020B0604030504040204" pitchFamily="34" charset="0"/>
              </a:rPr>
              <a:t>Promoting good communication between carers and between carers and their clients</a:t>
            </a:r>
          </a:p>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Rounded Rectangle 1"/>
          <p:cNvSpPr/>
          <p:nvPr/>
        </p:nvSpPr>
        <p:spPr>
          <a:xfrm>
            <a:off x="571500" y="592138"/>
            <a:ext cx="7867650" cy="58277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Task:</a:t>
            </a:r>
          </a:p>
          <a:p>
            <a:pPr algn="ctr"/>
            <a:endParaRPr lang="en-GB" sz="2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2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Discuss what you had written down in the first activity with the person sitting next to you.</a:t>
            </a:r>
          </a:p>
          <a:p>
            <a:pPr algn="ctr"/>
            <a:endParaRPr lang="en-GB" sz="2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2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Compare your notes to the principles that are on the board. Are there any similarities? </a:t>
            </a:r>
          </a:p>
          <a:p>
            <a:pPr algn="ctr"/>
            <a:endParaRPr lang="en-GB" sz="2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2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Add any additional notes that you do not have in your workbook.</a:t>
            </a:r>
          </a:p>
        </p:txBody>
      </p:sp>
    </p:spTree>
    <p:extLst>
      <p:ext uri="{BB962C8B-B14F-4D97-AF65-F5344CB8AC3E}">
        <p14:creationId xmlns:p14="http://schemas.microsoft.com/office/powerpoint/2010/main" val="397663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2"/>
                                        </p:tgtEl>
                                        <p:attrNameLst>
                                          <p:attrName>ppt_x</p:attrName>
                                        </p:attrNameLst>
                                      </p:cBhvr>
                                      <p:tavLst>
                                        <p:tav tm="0">
                                          <p:val>
                                            <p:strVal val="ppt_x"/>
                                          </p:val>
                                        </p:tav>
                                        <p:tav tm="100000">
                                          <p:val>
                                            <p:strVal val="ppt_x"/>
                                          </p:val>
                                        </p:tav>
                                      </p:tavLst>
                                    </p:anim>
                                    <p:anim calcmode="lin" valueType="num">
                                      <p:cBhvr additive="base">
                                        <p:cTn id="37" dur="500"/>
                                        <p:tgtEl>
                                          <p:spTgt spid="2"/>
                                        </p:tgtEl>
                                        <p:attrNameLst>
                                          <p:attrName>ppt_y</p:attrName>
                                        </p:attrNameLst>
                                      </p:cBhvr>
                                      <p:tavLst>
                                        <p:tav tm="0">
                                          <p:val>
                                            <p:strVal val="ppt_y"/>
                                          </p:val>
                                        </p:tav>
                                        <p:tav tm="100000">
                                          <p:val>
                                            <p:strVal val="1+ppt_h/2"/>
                                          </p:val>
                                        </p:tav>
                                      </p:tavLst>
                                    </p:anim>
                                    <p:set>
                                      <p:cBhvr>
                                        <p:cTn id="3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Reporting and recording of accidents and incidents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12775" y="1767398"/>
            <a:ext cx="7842250" cy="452069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7000"/>
              </a:lnSpc>
              <a:spcAft>
                <a:spcPts val="800"/>
              </a:spcAft>
            </a:pPr>
            <a:r>
              <a:rPr lang="en-GB" sz="2800" dirty="0">
                <a:latin typeface="Verdana" panose="020B0604030504040204" pitchFamily="34" charset="0"/>
                <a:ea typeface="Calibri" panose="020F0502020204030204" pitchFamily="34" charset="0"/>
                <a:cs typeface="Times New Roman" panose="02020603050405020304" pitchFamily="18" charset="0"/>
              </a:rPr>
              <a:t>Imagine that you need to record an accident that has happened. </a:t>
            </a:r>
          </a:p>
          <a:p>
            <a:pPr>
              <a:lnSpc>
                <a:spcPct val="107000"/>
              </a:lnSpc>
              <a:spcAft>
                <a:spcPts val="800"/>
              </a:spcAft>
            </a:pPr>
            <a:endParaRPr lang="en-GB" sz="2800" dirty="0">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latin typeface="Verdana" panose="020B0604030504040204" pitchFamily="34" charset="0"/>
                <a:ea typeface="Calibri" panose="020F0502020204030204" pitchFamily="34" charset="0"/>
                <a:cs typeface="Times New Roman" panose="02020603050405020304" pitchFamily="18" charset="0"/>
              </a:rPr>
              <a:t>Complete the form in your workbooks.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lvl="0" fontAlgn="auto">
              <a:spcAft>
                <a:spcPts val="0"/>
              </a:spcAft>
              <a:buClr>
                <a:srgbClr val="0072C6"/>
              </a:buClr>
              <a:defRPr/>
            </a:pPr>
            <a:r>
              <a:rPr lang="en-GB" sz="2800" b="1" dirty="0">
                <a:latin typeface="Calibri" panose="020F0502020204030204" pitchFamily="34" charset="0"/>
              </a:rPr>
              <a:t> </a:t>
            </a:r>
            <a:endParaRPr kumimoji="0" lang="en-GB" sz="2800" b="0" i="0" strike="noStrike" kern="1200" cap="none" spc="0" normalizeH="0" baseline="0" noProof="0" dirty="0">
              <a:ln>
                <a:noFill/>
              </a:ln>
              <a:solidFill>
                <a:srgbClr val="0070C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083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145915" y="21821"/>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Eye on the exam…</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rotWithShape="1">
          <a:blip r:embed="rId3"/>
          <a:srcRect l="3564" t="27211" r="52872" b="24917"/>
          <a:stretch/>
        </p:blipFill>
        <p:spPr>
          <a:xfrm>
            <a:off x="1040859" y="616157"/>
            <a:ext cx="7091464" cy="6234254"/>
          </a:xfrm>
          <a:prstGeom prst="rect">
            <a:avLst/>
          </a:prstGeom>
        </p:spPr>
      </p:pic>
    </p:spTree>
    <p:extLst>
      <p:ext uri="{BB962C8B-B14F-4D97-AF65-F5344CB8AC3E}">
        <p14:creationId xmlns:p14="http://schemas.microsoft.com/office/powerpoint/2010/main" val="3954908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Complaints</a:t>
            </a:r>
            <a:r>
              <a:rPr kumimoji="0" lang="en-GB" altLang="en-US" sz="3600" b="1" i="0" u="none" strike="noStrike" kern="1200" cap="none" spc="0" normalizeH="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 Procedures </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12775" y="1767398"/>
            <a:ext cx="7842250" cy="452069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7000"/>
              </a:lnSpc>
              <a:spcAft>
                <a:spcPts val="800"/>
              </a:spcAft>
            </a:pPr>
            <a:r>
              <a:rPr lang="en-GB" sz="2800" dirty="0">
                <a:latin typeface="Verdana" panose="020B0604030504040204" pitchFamily="34" charset="0"/>
                <a:ea typeface="Calibri" panose="020F0502020204030204" pitchFamily="34" charset="0"/>
                <a:cs typeface="Times New Roman" panose="02020603050405020304" pitchFamily="18" charset="0"/>
              </a:rPr>
              <a:t>Read through the information in your workbooks and complete the task and think higher activity.</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lvl="0" fontAlgn="auto">
              <a:spcAft>
                <a:spcPts val="0"/>
              </a:spcAft>
              <a:buClr>
                <a:srgbClr val="0072C6"/>
              </a:buClr>
              <a:defRPr/>
            </a:pPr>
            <a:r>
              <a:rPr lang="en-GB" sz="2800" b="1" dirty="0">
                <a:latin typeface="Calibri" panose="020F0502020204030204" pitchFamily="34" charset="0"/>
              </a:rPr>
              <a:t> </a:t>
            </a:r>
            <a:endParaRPr kumimoji="0" lang="en-GB" sz="2800" b="0" i="0" strike="noStrike" kern="1200" cap="none" spc="0" normalizeH="0" baseline="0" noProof="0" dirty="0">
              <a:ln>
                <a:noFill/>
              </a:ln>
              <a:solidFill>
                <a:srgbClr val="0070C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36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Information</a:t>
            </a:r>
            <a:r>
              <a:rPr kumimoji="0" lang="en-GB" altLang="en-US" sz="3600" b="1" i="0" u="none" strike="noStrike" kern="1200" cap="none" spc="0" normalizeH="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 management and communication</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12775" y="1570038"/>
            <a:ext cx="7842250" cy="1464992"/>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07000"/>
              </a:lnSpc>
              <a:spcAft>
                <a:spcPts val="800"/>
              </a:spcAft>
            </a:pPr>
            <a:r>
              <a:rPr lang="en-GB" sz="2800" dirty="0">
                <a:latin typeface="Verdana" panose="020B0604030504040204" pitchFamily="34" charset="0"/>
                <a:ea typeface="Calibri" panose="020F0502020204030204" pitchFamily="34" charset="0"/>
                <a:cs typeface="Times New Roman" panose="02020603050405020304" pitchFamily="18" charset="0"/>
              </a:rPr>
              <a:t>Health and care organisations hold a wide range of diverse information about service users.</a:t>
            </a:r>
          </a:p>
          <a:p>
            <a:pPr algn="l">
              <a:lnSpc>
                <a:spcPct val="107000"/>
              </a:lnSpc>
              <a:spcAft>
                <a:spcPts val="800"/>
              </a:spcAft>
            </a:pPr>
            <a:endParaRPr lang="en-GB" sz="2800" dirty="0">
              <a:latin typeface="Verdana" panose="020B0604030504040204" pitchFamily="34" charset="0"/>
              <a:ea typeface="Calibri" panose="020F0502020204030204" pitchFamily="34" charset="0"/>
              <a:cs typeface="Times New Roman" panose="02020603050405020304" pitchFamily="18" charset="0"/>
            </a:endParaRPr>
          </a:p>
          <a:p>
            <a:pPr lvl="0" fontAlgn="auto">
              <a:spcAft>
                <a:spcPts val="0"/>
              </a:spcAft>
              <a:buClr>
                <a:srgbClr val="0072C6"/>
              </a:buClr>
              <a:defRPr/>
            </a:pPr>
            <a:r>
              <a:rPr lang="en-GB" sz="2800" b="1" dirty="0">
                <a:latin typeface="Calibri" panose="020F0502020204030204" pitchFamily="34" charset="0"/>
              </a:rPr>
              <a:t> </a:t>
            </a:r>
            <a:endParaRPr kumimoji="0" lang="en-GB" sz="2800" b="0" i="0" strike="noStrike" kern="1200" cap="none" spc="0" normalizeH="0" baseline="0" noProof="0" dirty="0">
              <a:ln>
                <a:noFill/>
              </a:ln>
              <a:solidFill>
                <a:srgbClr val="0070C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2" name="Cloud 1"/>
          <p:cNvSpPr/>
          <p:nvPr/>
        </p:nvSpPr>
        <p:spPr>
          <a:xfrm>
            <a:off x="3385631" y="4299626"/>
            <a:ext cx="2528786" cy="1108953"/>
          </a:xfrm>
          <a:prstGeom prst="cloud">
            <a:avLst/>
          </a:prstGeom>
          <a:solidFill>
            <a:schemeClr val="accent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cs typeface="Verdana" panose="020B0604030504040204" pitchFamily="34" charset="0"/>
              </a:rPr>
              <a:t>Information</a:t>
            </a:r>
          </a:p>
        </p:txBody>
      </p:sp>
    </p:spTree>
    <p:extLst>
      <p:ext uri="{BB962C8B-B14F-4D97-AF65-F5344CB8AC3E}">
        <p14:creationId xmlns:p14="http://schemas.microsoft.com/office/powerpoint/2010/main" val="3740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GDPR</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12775" y="1570038"/>
            <a:ext cx="7842250" cy="4208192"/>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800" dirty="0"/>
              <a:t>The GDPR is a piece of European legislation that sets out clear guidelines on the use, storing and processing of personal data of citizens within the European Union (EU). </a:t>
            </a:r>
          </a:p>
          <a:p>
            <a:pPr algn="l"/>
            <a:endParaRPr lang="en-GB" sz="2800" dirty="0"/>
          </a:p>
          <a:p>
            <a:pPr marL="342900" indent="-342900" algn="l">
              <a:buFont typeface="Arial" panose="020B0604020202020204" pitchFamily="34" charset="0"/>
              <a:buChar char="•"/>
            </a:pPr>
            <a:r>
              <a:rPr lang="en-GB" sz="2800" dirty="0"/>
              <a:t>The Data Protection Act (2018) is the UK’s implementation of this legislation. Both the GDPR and Data Protection Act came into force in the UK on 25 May 2018. </a:t>
            </a:r>
          </a:p>
          <a:p>
            <a:pPr algn="l">
              <a:lnSpc>
                <a:spcPct val="107000"/>
              </a:lnSpc>
              <a:spcAft>
                <a:spcPts val="800"/>
              </a:spcAft>
            </a:pPr>
            <a:endParaRPr lang="en-GB" sz="2800" dirty="0">
              <a:latin typeface="Verdana" panose="020B0604030504040204" pitchFamily="34" charset="0"/>
              <a:ea typeface="Calibri" panose="020F0502020204030204" pitchFamily="34" charset="0"/>
              <a:cs typeface="Times New Roman" panose="02020603050405020304" pitchFamily="18" charset="0"/>
            </a:endParaRPr>
          </a:p>
          <a:p>
            <a:pPr lvl="0" algn="l" fontAlgn="auto">
              <a:spcAft>
                <a:spcPts val="0"/>
              </a:spcAft>
              <a:buClr>
                <a:srgbClr val="0072C6"/>
              </a:buClr>
              <a:defRPr/>
            </a:pPr>
            <a:r>
              <a:rPr lang="en-GB" sz="2800" b="1" dirty="0">
                <a:latin typeface="Calibri" panose="020F0502020204030204" pitchFamily="34" charset="0"/>
              </a:rPr>
              <a:t> </a:t>
            </a:r>
            <a:endParaRPr kumimoji="0" lang="en-GB" sz="2800" b="0" i="0" strike="noStrike" kern="1200" cap="none" spc="0" normalizeH="0" baseline="0" noProof="0" dirty="0">
              <a:ln>
                <a:noFill/>
              </a:ln>
              <a:solidFill>
                <a:srgbClr val="0070C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7" name="Rounded Rectangle 4">
            <a:extLst>
              <a:ext uri="{FF2B5EF4-FFF2-40B4-BE49-F238E27FC236}">
                <a16:creationId xmlns:a16="http://schemas.microsoft.com/office/drawing/2014/main" id="{F6200E15-5EA2-4D46-B7C4-878AF7CF26A7}"/>
              </a:ext>
            </a:extLst>
          </p:cNvPr>
          <p:cNvSpPr txBox="1">
            <a:spLocks/>
          </p:cNvSpPr>
          <p:nvPr/>
        </p:nvSpPr>
        <p:spPr bwMode="auto">
          <a:xfrm>
            <a:off x="651418" y="1147863"/>
            <a:ext cx="7841707" cy="5622587"/>
          </a:xfrm>
          <a:prstGeom prst="roundRect">
            <a:avLst/>
          </a:prstGeom>
          <a:solidFill>
            <a:srgbClr val="00B050"/>
          </a:solidFill>
          <a:ln w="9525"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1pPr>
            <a:lvl2pPr marL="4572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4pPr>
            <a:lvl5pPr marL="1828800" indent="0" algn="ctr" defTabSz="457200" rtl="0" fontAlgn="base">
              <a:spcBef>
                <a:spcPct val="20000"/>
              </a:spcBef>
              <a:spcAft>
                <a:spcPct val="0"/>
              </a:spcAft>
              <a:buClr>
                <a:schemeClr val="tx2"/>
              </a:buClr>
              <a:buFont typeface="Arial" panose="020B0604020202020204" pitchFamily="34" charset="0"/>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Bef>
                <a:spcPts val="0"/>
              </a:spcBef>
              <a:spcAft>
                <a:spcPts val="0"/>
              </a:spcAft>
              <a:buClrTx/>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After watching the two videos below, write what the GDPR is in your own words.</a:t>
            </a:r>
          </a:p>
          <a:p>
            <a:pPr lvl="0" eaLnBrk="1" fontAlgn="auto" hangingPunct="1">
              <a:spcBef>
                <a:spcPts val="0"/>
              </a:spcBef>
              <a:spcAft>
                <a:spcPts val="0"/>
              </a:spcAft>
              <a:buClrTx/>
              <a:defRPr/>
            </a:pPr>
            <a:endParaRPr lang="en-GB" sz="2800" u="sng"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ndParaRPr>
          </a:p>
          <a:p>
            <a:pPr lvl="0" eaLnBrk="1" fontAlgn="auto" hangingPunct="1">
              <a:spcBef>
                <a:spcPts val="0"/>
              </a:spcBef>
              <a:spcAft>
                <a:spcPts val="0"/>
              </a:spcAft>
              <a:buClrTx/>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hlinkClick r:id="rId3"/>
              </a:rPr>
              <a:t>https://youtu.be/6fITStJ-4Es</a:t>
            </a: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  </a:t>
            </a:r>
          </a:p>
          <a:p>
            <a:pPr lvl="0" eaLnBrk="1" fontAlgn="auto" hangingPunct="1">
              <a:spcBef>
                <a:spcPts val="0"/>
              </a:spcBef>
              <a:spcAft>
                <a:spcPts val="0"/>
              </a:spcAft>
              <a:buClrTx/>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(03:25 - Top 5 things to consider for your GDPR preparation)</a:t>
            </a:r>
          </a:p>
          <a:p>
            <a:pPr lvl="0" eaLnBrk="1" fontAlgn="auto" hangingPunct="1">
              <a:spcBef>
                <a:spcPts val="0"/>
              </a:spcBef>
              <a:spcAft>
                <a:spcPts val="0"/>
              </a:spcAft>
              <a:buClrTx/>
              <a:defRPr/>
            </a:pPr>
            <a:endPar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eaLnBrk="1" fontAlgn="auto" hangingPunct="1">
              <a:spcBef>
                <a:spcPts val="0"/>
              </a:spcBef>
              <a:spcAft>
                <a:spcPts val="0"/>
              </a:spcAft>
              <a:buClrTx/>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hlinkClick r:id="rId4"/>
              </a:rPr>
              <a:t>https://youtu.be/6IRE3CjqS0M</a:t>
            </a: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  </a:t>
            </a:r>
          </a:p>
          <a:p>
            <a:pPr lvl="0" eaLnBrk="1" fontAlgn="auto" hangingPunct="1">
              <a:spcBef>
                <a:spcPts val="0"/>
              </a:spcBef>
              <a:spcAft>
                <a:spcPts val="0"/>
              </a:spcAft>
              <a:buClrTx/>
              <a:defRPr/>
            </a:pPr>
            <a:r>
              <a:rPr lang="en-GB" sz="2800" dirty="0">
                <a:solidFill>
                  <a:prstClr val="white"/>
                </a:solidFill>
                <a:latin typeface="Verdana" panose="020B0604030504040204" pitchFamily="34" charset="0"/>
                <a:ea typeface="Verdana" panose="020B0604030504040204" pitchFamily="34" charset="0"/>
                <a:cs typeface="Verdana" panose="020B0604030504040204" pitchFamily="34" charset="0"/>
              </a:rPr>
              <a:t>(3:01 - CNBC International – Why everyone is freaking out over four letters)</a:t>
            </a:r>
          </a:p>
        </p:txBody>
      </p:sp>
    </p:spTree>
    <p:extLst>
      <p:ext uri="{BB962C8B-B14F-4D97-AF65-F5344CB8AC3E}">
        <p14:creationId xmlns:p14="http://schemas.microsoft.com/office/powerpoint/2010/main" val="140671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GDPR</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12775" y="1296911"/>
            <a:ext cx="7842250" cy="1464992"/>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GB" dirty="0"/>
              <a:t>The legislation covers information stored electronically on computers, mobile phones and social media sites, along with paper-based personal information. It is against the law to have photographs of service users without their permission.</a:t>
            </a:r>
          </a:p>
          <a:p>
            <a:pPr algn="l"/>
            <a:endParaRPr lang="en-GB" dirty="0"/>
          </a:p>
          <a:p>
            <a:pPr algn="l"/>
            <a:r>
              <a:rPr lang="en-GB" dirty="0"/>
              <a:t>The rules do not apply to:</a:t>
            </a:r>
          </a:p>
          <a:p>
            <a:pPr marL="342900" lvl="0" indent="-342900" algn="just">
              <a:buFont typeface="Arial" panose="020B0604020202020204" pitchFamily="34" charset="0"/>
              <a:buChar char="•"/>
            </a:pPr>
            <a:r>
              <a:rPr lang="en-GB" dirty="0"/>
              <a:t>The processing of personal data of deceased people;</a:t>
            </a:r>
          </a:p>
          <a:p>
            <a:pPr marL="342900" lvl="0" indent="-342900" algn="just">
              <a:buFont typeface="Arial" panose="020B0604020202020204" pitchFamily="34" charset="0"/>
              <a:buChar char="•"/>
            </a:pPr>
            <a:r>
              <a:rPr lang="en-GB" dirty="0"/>
              <a:t>The processing of data by an individual for purely personal reasons or for activities carried out in your own home, providing that there is not a connection to a professional or business activity. </a:t>
            </a:r>
          </a:p>
          <a:p>
            <a:pPr algn="l">
              <a:lnSpc>
                <a:spcPct val="107000"/>
              </a:lnSpc>
              <a:spcAft>
                <a:spcPts val="800"/>
              </a:spcAft>
            </a:pPr>
            <a:endParaRPr lang="en-GB" sz="2800" dirty="0">
              <a:latin typeface="Verdana" panose="020B0604030504040204" pitchFamily="34" charset="0"/>
              <a:ea typeface="Calibri" panose="020F0502020204030204" pitchFamily="34" charset="0"/>
              <a:cs typeface="Times New Roman" panose="02020603050405020304" pitchFamily="18" charset="0"/>
            </a:endParaRPr>
          </a:p>
          <a:p>
            <a:pPr lvl="0" algn="l" fontAlgn="auto">
              <a:spcAft>
                <a:spcPts val="0"/>
              </a:spcAft>
              <a:buClr>
                <a:srgbClr val="0072C6"/>
              </a:buClr>
              <a:defRPr/>
            </a:pPr>
            <a:r>
              <a:rPr lang="en-GB" sz="2800" b="1" dirty="0">
                <a:latin typeface="Calibri" panose="020F0502020204030204" pitchFamily="34" charset="0"/>
              </a:rPr>
              <a:t> </a:t>
            </a:r>
            <a:endParaRPr kumimoji="0" lang="en-GB" sz="2800" b="0" i="0" strike="noStrike" kern="1200" cap="none" spc="0" normalizeH="0" baseline="0" noProof="0" dirty="0">
              <a:ln>
                <a:noFill/>
              </a:ln>
              <a:solidFill>
                <a:srgbClr val="0070C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82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7 key principles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p:cNvGrpSpPr/>
          <p:nvPr/>
        </p:nvGrpSpPr>
        <p:grpSpPr>
          <a:xfrm>
            <a:off x="0" y="1400783"/>
            <a:ext cx="8774349" cy="4513634"/>
            <a:chOff x="0" y="0"/>
            <a:chExt cx="5664530" cy="2956593"/>
          </a:xfrm>
        </p:grpSpPr>
        <p:cxnSp>
          <p:nvCxnSpPr>
            <p:cNvPr id="7" name="Straight Connector 6"/>
            <p:cNvCxnSpPr/>
            <p:nvPr/>
          </p:nvCxnSpPr>
          <p:spPr>
            <a:xfrm flipH="1" flipV="1">
              <a:off x="2185060" y="593766"/>
              <a:ext cx="261257" cy="557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98172" y="1330036"/>
              <a:ext cx="759748" cy="706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94463" y="1187532"/>
              <a:ext cx="736270" cy="106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182587" y="1638795"/>
              <a:ext cx="795647" cy="3683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861954" y="1626919"/>
              <a:ext cx="0" cy="6887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68187" y="1615044"/>
              <a:ext cx="248863" cy="4987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028208" y="617517"/>
              <a:ext cx="166255" cy="4868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398816" y="1092530"/>
              <a:ext cx="890650" cy="58189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dirty="0">
                  <a:effectLst/>
                  <a:latin typeface="Verdana" panose="020B0604030504040204" pitchFamily="34" charset="0"/>
                  <a:ea typeface="Calibri" panose="020F0502020204030204" pitchFamily="34" charset="0"/>
                  <a:cs typeface="Times New Roman" panose="02020603050405020304" pitchFamily="18" charset="0"/>
                </a:rPr>
                <a:t>Data must…</a:t>
              </a:r>
              <a:endParaRPr lang="en-GB" dirty="0">
                <a:effectLst/>
                <a:ea typeface="Calibri" panose="020F0502020204030204" pitchFamily="34" charset="0"/>
                <a:cs typeface="Times New Roman" panose="02020603050405020304" pitchFamily="18" charset="0"/>
              </a:endParaRPr>
            </a:p>
          </p:txBody>
        </p:sp>
        <p:sp>
          <p:nvSpPr>
            <p:cNvPr id="15" name="Rounded Rectangle 14"/>
            <p:cNvSpPr/>
            <p:nvPr/>
          </p:nvSpPr>
          <p:spPr>
            <a:xfrm>
              <a:off x="2980707" y="0"/>
              <a:ext cx="1246909" cy="65291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 collected and used honestly and fairly</a:t>
              </a:r>
              <a:endParaRPr lang="en-GB" sz="2400">
                <a:effectLst/>
                <a:ea typeface="Calibri" panose="020F0502020204030204" pitchFamily="34" charset="0"/>
                <a:cs typeface="Times New Roman" panose="02020603050405020304" pitchFamily="18" charset="0"/>
              </a:endParaRPr>
            </a:p>
          </p:txBody>
        </p:sp>
        <p:sp>
          <p:nvSpPr>
            <p:cNvPr id="16" name="Rounded Rectangle 15"/>
            <p:cNvSpPr/>
            <p:nvPr/>
          </p:nvSpPr>
          <p:spPr>
            <a:xfrm>
              <a:off x="3918858" y="926275"/>
              <a:ext cx="1598212" cy="65278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 used only for the reasons for which it has been given</a:t>
              </a:r>
              <a:endParaRPr lang="en-GB" sz="2400">
                <a:effectLst/>
                <a:ea typeface="Calibri" panose="020F0502020204030204" pitchFamily="34" charset="0"/>
                <a:cs typeface="Times New Roman" panose="02020603050405020304" pitchFamily="18" charset="0"/>
              </a:endParaRPr>
            </a:p>
          </p:txBody>
        </p:sp>
        <p:sp>
          <p:nvSpPr>
            <p:cNvPr id="17" name="Rounded Rectangle 16"/>
            <p:cNvSpPr/>
            <p:nvPr/>
          </p:nvSpPr>
          <p:spPr>
            <a:xfrm>
              <a:off x="3835730" y="1828800"/>
              <a:ext cx="1828800" cy="65278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 limited to what is necessary for the purpose – no ‘spare’ data</a:t>
              </a:r>
              <a:endParaRPr lang="en-GB" sz="2400">
                <a:effectLst/>
                <a:ea typeface="Calibri" panose="020F0502020204030204" pitchFamily="34" charset="0"/>
                <a:cs typeface="Times New Roman" panose="02020603050405020304" pitchFamily="18" charset="0"/>
              </a:endParaRPr>
            </a:p>
          </p:txBody>
        </p:sp>
        <p:sp>
          <p:nvSpPr>
            <p:cNvPr id="18" name="Rounded Rectangle 17"/>
            <p:cNvSpPr/>
            <p:nvPr/>
          </p:nvSpPr>
          <p:spPr>
            <a:xfrm>
              <a:off x="2505694" y="2303813"/>
              <a:ext cx="1104406" cy="65278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 accurate and up to date</a:t>
              </a:r>
              <a:endParaRPr lang="en-GB" sz="2400">
                <a:effectLst/>
                <a:ea typeface="Calibri" panose="020F0502020204030204" pitchFamily="34" charset="0"/>
                <a:cs typeface="Times New Roman" panose="02020603050405020304" pitchFamily="18" charset="0"/>
              </a:endParaRPr>
            </a:p>
          </p:txBody>
        </p:sp>
        <p:sp>
          <p:nvSpPr>
            <p:cNvPr id="19" name="Rounded Rectangle 18"/>
            <p:cNvSpPr/>
            <p:nvPr/>
          </p:nvSpPr>
          <p:spPr>
            <a:xfrm>
              <a:off x="1223159" y="23751"/>
              <a:ext cx="1258570" cy="65278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Not be kept for longer than is necessary</a:t>
              </a:r>
              <a:endParaRPr lang="en-GB" sz="2400" dirty="0">
                <a:effectLst/>
                <a:ea typeface="Calibri" panose="020F0502020204030204" pitchFamily="34" charset="0"/>
                <a:cs typeface="Times New Roman" panose="02020603050405020304" pitchFamily="18" charset="0"/>
              </a:endParaRPr>
            </a:p>
          </p:txBody>
        </p:sp>
        <p:sp>
          <p:nvSpPr>
            <p:cNvPr id="20" name="Rounded Rectangle 19"/>
            <p:cNvSpPr/>
            <p:nvPr/>
          </p:nvSpPr>
          <p:spPr>
            <a:xfrm>
              <a:off x="581891" y="950026"/>
              <a:ext cx="1258644" cy="65278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6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 kept safe and secure</a:t>
              </a:r>
              <a:endParaRPr lang="en-GB" sz="2400">
                <a:effectLst/>
                <a:ea typeface="Calibri" panose="020F0502020204030204" pitchFamily="34" charset="0"/>
                <a:cs typeface="Times New Roman" panose="02020603050405020304" pitchFamily="18" charset="0"/>
              </a:endParaRPr>
            </a:p>
          </p:txBody>
        </p:sp>
        <p:sp>
          <p:nvSpPr>
            <p:cNvPr id="21" name="Rounded Rectangle 20"/>
            <p:cNvSpPr/>
            <p:nvPr/>
          </p:nvSpPr>
          <p:spPr>
            <a:xfrm>
              <a:off x="0" y="2042556"/>
              <a:ext cx="2303813" cy="65278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Be maintained by a ‘controller’, who is responsible and accountable for complying with this legislation</a:t>
              </a:r>
              <a:endParaRPr lang="en-GB" sz="24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4770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noProof="0" dirty="0">
                <a:solidFill>
                  <a:srgbClr val="0072C6"/>
                </a:solidFill>
                <a:latin typeface="Verdana" panose="020B0604030504040204" pitchFamily="34" charset="0"/>
                <a:ea typeface="Verdana" panose="020B0604030504040204" pitchFamily="34" charset="0"/>
                <a:cs typeface="Verdana" panose="020B0604030504040204" pitchFamily="34" charset="0"/>
              </a:rPr>
              <a:t>Collection, storage and use of data – can you fill in </a:t>
            </a:r>
            <a:r>
              <a:rPr lang="en-GB" altLang="en-US" sz="3600" b="1" noProof="0" dirty="0" err="1">
                <a:solidFill>
                  <a:srgbClr val="0072C6"/>
                </a:solidFill>
                <a:latin typeface="Verdana" panose="020B0604030504040204" pitchFamily="34" charset="0"/>
                <a:ea typeface="Verdana" panose="020B0604030504040204" pitchFamily="34" charset="0"/>
                <a:cs typeface="Verdana" panose="020B0604030504040204" pitchFamily="34" charset="0"/>
              </a:rPr>
              <a:t>th</a:t>
            </a: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e blanks?</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Rounded Rectangle 1"/>
          <p:cNvSpPr/>
          <p:nvPr/>
        </p:nvSpPr>
        <p:spPr>
          <a:xfrm rot="21303469">
            <a:off x="290200" y="1837634"/>
            <a:ext cx="1915603"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locked</a:t>
            </a:r>
          </a:p>
        </p:txBody>
      </p:sp>
      <p:sp>
        <p:nvSpPr>
          <p:cNvPr id="7" name="Rounded Rectangle 6"/>
          <p:cNvSpPr/>
          <p:nvPr/>
        </p:nvSpPr>
        <p:spPr>
          <a:xfrm rot="869772">
            <a:off x="5639742" y="1248997"/>
            <a:ext cx="1848482"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never</a:t>
            </a:r>
          </a:p>
        </p:txBody>
      </p:sp>
      <p:sp>
        <p:nvSpPr>
          <p:cNvPr id="8" name="Rounded Rectangle 7"/>
          <p:cNvSpPr/>
          <p:nvPr/>
        </p:nvSpPr>
        <p:spPr>
          <a:xfrm rot="493567">
            <a:off x="2645446" y="1436458"/>
            <a:ext cx="3344151"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electronically</a:t>
            </a:r>
          </a:p>
        </p:txBody>
      </p:sp>
      <p:sp>
        <p:nvSpPr>
          <p:cNvPr id="9" name="Rounded Rectangle 8"/>
          <p:cNvSpPr/>
          <p:nvPr/>
        </p:nvSpPr>
        <p:spPr>
          <a:xfrm>
            <a:off x="161476" y="4500685"/>
            <a:ext cx="3080366"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identified</a:t>
            </a:r>
          </a:p>
        </p:txBody>
      </p:sp>
      <p:sp>
        <p:nvSpPr>
          <p:cNvPr id="10" name="Rounded Rectangle 9"/>
          <p:cNvSpPr/>
          <p:nvPr/>
        </p:nvSpPr>
        <p:spPr>
          <a:xfrm rot="21079347">
            <a:off x="7164555" y="1043247"/>
            <a:ext cx="1785777"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need</a:t>
            </a:r>
          </a:p>
        </p:txBody>
      </p:sp>
      <p:sp>
        <p:nvSpPr>
          <p:cNvPr id="11" name="Rounded Rectangle 10"/>
          <p:cNvSpPr/>
          <p:nvPr/>
        </p:nvSpPr>
        <p:spPr>
          <a:xfrm rot="882940">
            <a:off x="3008006" y="4292438"/>
            <a:ext cx="1727913"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right</a:t>
            </a:r>
          </a:p>
        </p:txBody>
      </p:sp>
      <p:sp>
        <p:nvSpPr>
          <p:cNvPr id="12" name="Rounded Rectangle 11"/>
          <p:cNvSpPr/>
          <p:nvPr/>
        </p:nvSpPr>
        <p:spPr>
          <a:xfrm rot="429417">
            <a:off x="292985" y="2702514"/>
            <a:ext cx="2694562"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policies</a:t>
            </a:r>
          </a:p>
        </p:txBody>
      </p:sp>
      <p:sp>
        <p:nvSpPr>
          <p:cNvPr id="13" name="Rounded Rectangle 12"/>
          <p:cNvSpPr/>
          <p:nvPr/>
        </p:nvSpPr>
        <p:spPr>
          <a:xfrm>
            <a:off x="6121553" y="1979599"/>
            <a:ext cx="2870157"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procedures</a:t>
            </a:r>
          </a:p>
        </p:txBody>
      </p:sp>
      <p:sp>
        <p:nvSpPr>
          <p:cNvPr id="14" name="Rounded Rectangle 13"/>
          <p:cNvSpPr/>
          <p:nvPr/>
        </p:nvSpPr>
        <p:spPr>
          <a:xfrm rot="1765111">
            <a:off x="2143556" y="2260877"/>
            <a:ext cx="1813151"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codes</a:t>
            </a:r>
          </a:p>
        </p:txBody>
      </p:sp>
      <p:sp>
        <p:nvSpPr>
          <p:cNvPr id="15" name="Rounded Rectangle 14"/>
          <p:cNvSpPr/>
          <p:nvPr/>
        </p:nvSpPr>
        <p:spPr>
          <a:xfrm rot="20862309">
            <a:off x="205836" y="3578530"/>
            <a:ext cx="2482402"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practice</a:t>
            </a:r>
          </a:p>
        </p:txBody>
      </p:sp>
      <p:sp>
        <p:nvSpPr>
          <p:cNvPr id="16" name="Rounded Rectangle 15"/>
          <p:cNvSpPr/>
          <p:nvPr/>
        </p:nvSpPr>
        <p:spPr>
          <a:xfrm rot="21368598">
            <a:off x="6197127" y="6043760"/>
            <a:ext cx="2694562"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regulate</a:t>
            </a:r>
          </a:p>
        </p:txBody>
      </p:sp>
      <p:sp>
        <p:nvSpPr>
          <p:cNvPr id="17" name="Rounded Rectangle 16"/>
          <p:cNvSpPr/>
          <p:nvPr/>
        </p:nvSpPr>
        <p:spPr>
          <a:xfrm>
            <a:off x="5916317" y="2815616"/>
            <a:ext cx="3011012"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latin typeface="Kristen ITC" panose="03050502040202030202" pitchFamily="66" charset="0"/>
              </a:rPr>
              <a:t>responsibility</a:t>
            </a:r>
          </a:p>
        </p:txBody>
      </p:sp>
      <p:sp>
        <p:nvSpPr>
          <p:cNvPr id="18" name="Rounded Rectangle 17"/>
          <p:cNvSpPr/>
          <p:nvPr/>
        </p:nvSpPr>
        <p:spPr>
          <a:xfrm rot="713397">
            <a:off x="2769636" y="3530141"/>
            <a:ext cx="2182876"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latin typeface="Kristen ITC" panose="03050502040202030202" pitchFamily="66" charset="0"/>
              </a:rPr>
              <a:t>protected</a:t>
            </a:r>
          </a:p>
        </p:txBody>
      </p:sp>
      <p:sp>
        <p:nvSpPr>
          <p:cNvPr id="19" name="Rounded Rectangle 18"/>
          <p:cNvSpPr/>
          <p:nvPr/>
        </p:nvSpPr>
        <p:spPr>
          <a:xfrm rot="21058514">
            <a:off x="4789631" y="3669894"/>
            <a:ext cx="2864148"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latin typeface="Kristen ITC" panose="03050502040202030202" pitchFamily="66" charset="0"/>
              </a:rPr>
              <a:t>weaknesses</a:t>
            </a:r>
          </a:p>
        </p:txBody>
      </p:sp>
      <p:sp>
        <p:nvSpPr>
          <p:cNvPr id="20" name="Rounded Rectangle 19"/>
          <p:cNvSpPr/>
          <p:nvPr/>
        </p:nvSpPr>
        <p:spPr>
          <a:xfrm rot="1195176">
            <a:off x="6407783" y="4608901"/>
            <a:ext cx="2694562"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security</a:t>
            </a:r>
          </a:p>
        </p:txBody>
      </p:sp>
      <p:sp>
        <p:nvSpPr>
          <p:cNvPr id="21" name="Rounded Rectangle 20"/>
          <p:cNvSpPr/>
          <p:nvPr/>
        </p:nvSpPr>
        <p:spPr>
          <a:xfrm rot="882940">
            <a:off x="274054" y="5400451"/>
            <a:ext cx="1727913"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valid</a:t>
            </a:r>
          </a:p>
        </p:txBody>
      </p:sp>
      <p:sp>
        <p:nvSpPr>
          <p:cNvPr id="22" name="Rounded Rectangle 21"/>
          <p:cNvSpPr/>
          <p:nvPr/>
        </p:nvSpPr>
        <p:spPr>
          <a:xfrm rot="20854267">
            <a:off x="4069164" y="4697172"/>
            <a:ext cx="2694562"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discloses</a:t>
            </a:r>
          </a:p>
        </p:txBody>
      </p:sp>
      <p:sp>
        <p:nvSpPr>
          <p:cNvPr id="23" name="Rounded Rectangle 22"/>
          <p:cNvSpPr/>
          <p:nvPr/>
        </p:nvSpPr>
        <p:spPr>
          <a:xfrm rot="882940">
            <a:off x="7364048" y="3818935"/>
            <a:ext cx="1727913"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risk</a:t>
            </a:r>
          </a:p>
        </p:txBody>
      </p:sp>
      <p:sp>
        <p:nvSpPr>
          <p:cNvPr id="24" name="Rounded Rectangle 23"/>
          <p:cNvSpPr/>
          <p:nvPr/>
        </p:nvSpPr>
        <p:spPr>
          <a:xfrm>
            <a:off x="1990806" y="5201694"/>
            <a:ext cx="1727913"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abuse</a:t>
            </a:r>
          </a:p>
        </p:txBody>
      </p:sp>
      <p:sp>
        <p:nvSpPr>
          <p:cNvPr id="25" name="Rounded Rectangle 24"/>
          <p:cNvSpPr/>
          <p:nvPr/>
        </p:nvSpPr>
        <p:spPr>
          <a:xfrm>
            <a:off x="4768443" y="5365483"/>
            <a:ext cx="3409399"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safeguarding</a:t>
            </a:r>
          </a:p>
        </p:txBody>
      </p:sp>
      <p:sp>
        <p:nvSpPr>
          <p:cNvPr id="26" name="Rounded Rectangle 25"/>
          <p:cNvSpPr/>
          <p:nvPr/>
        </p:nvSpPr>
        <p:spPr>
          <a:xfrm>
            <a:off x="129574" y="6105622"/>
            <a:ext cx="4869985"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latin typeface="Kristen ITC" panose="03050502040202030202" pitchFamily="66" charset="0"/>
              </a:rPr>
              <a:t>Safeguarding officer</a:t>
            </a:r>
          </a:p>
        </p:txBody>
      </p:sp>
      <p:sp>
        <p:nvSpPr>
          <p:cNvPr id="27" name="Rounded Rectangle 26"/>
          <p:cNvSpPr/>
          <p:nvPr/>
        </p:nvSpPr>
        <p:spPr>
          <a:xfrm rot="20550754">
            <a:off x="3636803" y="2537641"/>
            <a:ext cx="2694562"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latin typeface="Kristen ITC" panose="03050502040202030202" pitchFamily="66" charset="0"/>
              </a:rPr>
              <a:t>senior</a:t>
            </a:r>
          </a:p>
        </p:txBody>
      </p:sp>
    </p:spTree>
    <p:extLst>
      <p:ext uri="{BB962C8B-B14F-4D97-AF65-F5344CB8AC3E}">
        <p14:creationId xmlns:p14="http://schemas.microsoft.com/office/powerpoint/2010/main" val="423193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0" y="121483"/>
            <a:ext cx="852143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noProof="0" dirty="0">
                <a:solidFill>
                  <a:srgbClr val="0072C6"/>
                </a:solidFill>
                <a:latin typeface="Verdana" panose="020B0604030504040204" pitchFamily="34" charset="0"/>
                <a:ea typeface="Verdana" panose="020B0604030504040204" pitchFamily="34" charset="0"/>
                <a:cs typeface="Verdana" panose="020B0604030504040204" pitchFamily="34" charset="0"/>
              </a:rPr>
              <a:t>Recording and storage of data</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194553" y="1224180"/>
            <a:ext cx="8599251" cy="5505931"/>
          </a:xfrm>
          <a:prstGeom prst="rect">
            <a:avLst/>
          </a:prstGeom>
        </p:spPr>
        <p:txBody>
          <a:bodyPr wrap="square">
            <a:spAutoFit/>
          </a:bodyPr>
          <a:lstStyle/>
          <a:p>
            <a:pPr algn="just">
              <a:lnSpc>
                <a:spcPct val="107000"/>
              </a:lnSpc>
              <a:spcAft>
                <a:spcPts val="800"/>
              </a:spcAft>
            </a:pPr>
            <a:r>
              <a:rPr lang="en-GB" sz="1600" dirty="0">
                <a:latin typeface="Verdana" panose="020B0604030504040204" pitchFamily="34" charset="0"/>
                <a:ea typeface="Calibri" panose="020F0502020204030204" pitchFamily="34" charset="0"/>
                <a:cs typeface="Arial" panose="020B0604020202020204" pitchFamily="34" charset="0"/>
              </a:rPr>
              <a:t>The Act covers the policies, procedures and systems for:</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Wingdings" panose="05000000000000000000" pitchFamily="2" charset="2"/>
              <a:buChar char=""/>
            </a:pPr>
            <a:r>
              <a:rPr lang="en-GB" sz="1600" dirty="0">
                <a:latin typeface="Verdana" panose="020B0604030504040204" pitchFamily="34" charset="0"/>
                <a:ea typeface="Calibri" panose="020F0502020204030204" pitchFamily="34" charset="0"/>
                <a:cs typeface="Arial" panose="020B0604020202020204" pitchFamily="34" charset="0"/>
              </a:rPr>
              <a:t>Storing information – confidential information should be stored in </a:t>
            </a:r>
            <a:r>
              <a:rPr lang="en-GB" sz="1600" dirty="0">
                <a:solidFill>
                  <a:srgbClr val="FF0000"/>
                </a:solidFill>
                <a:latin typeface="Verdana" panose="020B0604030504040204" pitchFamily="34" charset="0"/>
                <a:ea typeface="Calibri" panose="020F0502020204030204" pitchFamily="34" charset="0"/>
                <a:cs typeface="Arial" panose="020B0604020202020204" pitchFamily="34" charset="0"/>
              </a:rPr>
              <a:t>LOCKED</a:t>
            </a:r>
            <a:r>
              <a:rPr lang="en-GB" sz="1600" dirty="0">
                <a:latin typeface="Verdana" panose="020B0604030504040204" pitchFamily="34" charset="0"/>
                <a:ea typeface="Calibri" panose="020F0502020204030204" pitchFamily="34" charset="0"/>
                <a:cs typeface="Arial" panose="020B0604020202020204" pitchFamily="34" charset="0"/>
              </a:rPr>
              <a:t> filing cabinets in </a:t>
            </a:r>
            <a:r>
              <a:rPr lang="en-GB" sz="1600" dirty="0">
                <a:solidFill>
                  <a:srgbClr val="FF0000"/>
                </a:solidFill>
                <a:latin typeface="Verdana" panose="020B0604030504040204" pitchFamily="34" charset="0"/>
                <a:ea typeface="Calibri" panose="020F0502020204030204" pitchFamily="34" charset="0"/>
                <a:cs typeface="Arial" panose="020B0604020202020204" pitchFamily="34" charset="0"/>
              </a:rPr>
              <a:t>LOCKED</a:t>
            </a:r>
            <a:r>
              <a:rPr lang="en-GB" sz="1600" dirty="0">
                <a:latin typeface="Verdana" panose="020B0604030504040204" pitchFamily="34" charset="0"/>
                <a:ea typeface="Calibri" panose="020F0502020204030204" pitchFamily="34" charset="0"/>
                <a:cs typeface="Arial" panose="020B0604020202020204" pitchFamily="34" charset="0"/>
              </a:rPr>
              <a:t> rooms. Information held </a:t>
            </a:r>
            <a:r>
              <a:rPr lang="en-GB" sz="1600" dirty="0">
                <a:solidFill>
                  <a:srgbClr val="FF0000"/>
                </a:solidFill>
                <a:latin typeface="Verdana" panose="020B0604030504040204" pitchFamily="34" charset="0"/>
                <a:ea typeface="Calibri" panose="020F0502020204030204" pitchFamily="34" charset="0"/>
                <a:cs typeface="Arial" panose="020B0604020202020204" pitchFamily="34" charset="0"/>
              </a:rPr>
              <a:t>ELECTRONICALLY</a:t>
            </a:r>
            <a:r>
              <a:rPr lang="en-GB" sz="1600" dirty="0">
                <a:latin typeface="Verdana" panose="020B0604030504040204" pitchFamily="34" charset="0"/>
                <a:ea typeface="Calibri" panose="020F0502020204030204" pitchFamily="34" charset="0"/>
                <a:cs typeface="Arial" panose="020B0604020202020204" pitchFamily="34" charset="0"/>
              </a:rPr>
              <a:t> should be protected by a secure password.</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Wingdings" panose="05000000000000000000" pitchFamily="2" charset="2"/>
              <a:buChar char=""/>
            </a:pPr>
            <a:r>
              <a:rPr lang="en-GB" sz="1600" dirty="0">
                <a:latin typeface="Verdana" panose="020B0604030504040204" pitchFamily="34" charset="0"/>
                <a:ea typeface="Calibri" panose="020F0502020204030204" pitchFamily="34" charset="0"/>
                <a:cs typeface="Arial" panose="020B0604020202020204" pitchFamily="34" charset="0"/>
              </a:rPr>
              <a:t>Accessing information – members of staff who are allowed access to this information should be clearly </a:t>
            </a:r>
            <a:r>
              <a:rPr lang="en-GB" sz="1600" dirty="0">
                <a:solidFill>
                  <a:srgbClr val="FF0000"/>
                </a:solidFill>
                <a:latin typeface="Verdana" panose="020B0604030504040204" pitchFamily="34" charset="0"/>
                <a:ea typeface="Calibri" panose="020F0502020204030204" pitchFamily="34" charset="0"/>
                <a:cs typeface="Arial" panose="020B0604020202020204" pitchFamily="34" charset="0"/>
              </a:rPr>
              <a:t>IDENTIFIED</a:t>
            </a:r>
            <a:r>
              <a:rPr lang="en-GB" sz="1600" dirty="0">
                <a:latin typeface="Verdana" panose="020B0604030504040204" pitchFamily="34" charset="0"/>
                <a:ea typeface="Calibri" panose="020F0502020204030204" pitchFamily="34" charset="0"/>
                <a:cs typeface="Arial" panose="020B0604020202020204" pitchFamily="34" charset="0"/>
              </a:rPr>
              <a:t>. Staff should </a:t>
            </a:r>
            <a:r>
              <a:rPr lang="en-GB" sz="1600" dirty="0">
                <a:solidFill>
                  <a:srgbClr val="FF0000"/>
                </a:solidFill>
                <a:latin typeface="Verdana" panose="020B0604030504040204" pitchFamily="34" charset="0"/>
                <a:ea typeface="Calibri" panose="020F0502020204030204" pitchFamily="34" charset="0"/>
                <a:cs typeface="Arial" panose="020B0604020202020204" pitchFamily="34" charset="0"/>
              </a:rPr>
              <a:t>NEVER</a:t>
            </a:r>
            <a:r>
              <a:rPr lang="en-GB" sz="1600" dirty="0">
                <a:latin typeface="Verdana" panose="020B0604030504040204" pitchFamily="34" charset="0"/>
                <a:ea typeface="Calibri" panose="020F0502020204030204" pitchFamily="34" charset="0"/>
                <a:cs typeface="Arial" panose="020B0604020202020204" pitchFamily="34" charset="0"/>
              </a:rPr>
              <a:t> have access to personal information that they do not need to know. Where information is stored electronically, only the relevant staff should have personal access passwords.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Wingdings" panose="05000000000000000000" pitchFamily="2" charset="2"/>
              <a:buChar char=""/>
            </a:pPr>
            <a:r>
              <a:rPr lang="en-GB" sz="1600" dirty="0">
                <a:latin typeface="Verdana" panose="020B0604030504040204" pitchFamily="34" charset="0"/>
                <a:ea typeface="Calibri" panose="020F0502020204030204" pitchFamily="34" charset="0"/>
                <a:cs typeface="Arial" panose="020B0604020202020204" pitchFamily="34" charset="0"/>
              </a:rPr>
              <a:t>Sharing information – information should only be shared with other professionals who have a </a:t>
            </a:r>
            <a:r>
              <a:rPr lang="en-GB" sz="1600" dirty="0">
                <a:solidFill>
                  <a:srgbClr val="FF0000"/>
                </a:solidFill>
                <a:latin typeface="Verdana" panose="020B0604030504040204" pitchFamily="34" charset="0"/>
                <a:ea typeface="Calibri" panose="020F0502020204030204" pitchFamily="34" charset="0"/>
                <a:cs typeface="Arial" panose="020B0604020202020204" pitchFamily="34" charset="0"/>
              </a:rPr>
              <a:t>NEED</a:t>
            </a:r>
            <a:r>
              <a:rPr lang="en-GB" sz="1600" dirty="0">
                <a:latin typeface="Verdana" panose="020B0604030504040204" pitchFamily="34" charset="0"/>
                <a:ea typeface="Calibri" panose="020F0502020204030204" pitchFamily="34" charset="0"/>
                <a:cs typeface="Arial" panose="020B0604020202020204" pitchFamily="34" charset="0"/>
              </a:rPr>
              <a:t> and a </a:t>
            </a:r>
            <a:r>
              <a:rPr lang="en-GB" sz="1600" dirty="0">
                <a:solidFill>
                  <a:srgbClr val="FF0000"/>
                </a:solidFill>
                <a:latin typeface="Verdana" panose="020B0604030504040204" pitchFamily="34" charset="0"/>
                <a:ea typeface="Calibri" panose="020F0502020204030204" pitchFamily="34" charset="0"/>
                <a:cs typeface="Arial" panose="020B0604020202020204" pitchFamily="34" charset="0"/>
              </a:rPr>
              <a:t>RIGHT</a:t>
            </a:r>
            <a:r>
              <a:rPr lang="en-GB" sz="1600" dirty="0">
                <a:latin typeface="Verdana" panose="020B0604030504040204" pitchFamily="34" charset="0"/>
                <a:ea typeface="Calibri" panose="020F0502020204030204" pitchFamily="34" charset="0"/>
                <a:cs typeface="Arial" panose="020B0604020202020204" pitchFamily="34" charset="0"/>
              </a:rPr>
              <a:t> to know 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021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0" y="121483"/>
            <a:ext cx="852143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noProof="0" dirty="0">
                <a:solidFill>
                  <a:srgbClr val="0072C6"/>
                </a:solidFill>
                <a:latin typeface="Verdana" panose="020B0604030504040204" pitchFamily="34" charset="0"/>
                <a:ea typeface="Verdana" panose="020B0604030504040204" pitchFamily="34" charset="0"/>
                <a:cs typeface="Verdana" panose="020B0604030504040204" pitchFamily="34" charset="0"/>
              </a:rPr>
              <a:t>Legal and workplace requirements</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68093" y="823086"/>
            <a:ext cx="8385243" cy="5693866"/>
          </a:xfrm>
          <a:prstGeom prst="rect">
            <a:avLst/>
          </a:prstGeom>
        </p:spPr>
        <p:txBody>
          <a:bodyPr wrap="square">
            <a:spAutoFit/>
          </a:bodyPr>
          <a:lstStyle/>
          <a:p>
            <a:pPr marL="342900" lvl="0" indent="-342900" algn="just">
              <a:lnSpc>
                <a:spcPct val="200000"/>
              </a:lnSpc>
              <a:spcAft>
                <a:spcPts val="0"/>
              </a:spcAft>
              <a:buFont typeface="Wingdings" panose="05000000000000000000" pitchFamily="2" charset="2"/>
              <a:buChar char=""/>
            </a:pPr>
            <a:r>
              <a:rPr lang="en-GB" sz="1400" dirty="0">
                <a:latin typeface="Verdana" panose="020B0604030504040204" pitchFamily="34" charset="0"/>
                <a:ea typeface="Calibri" panose="020F0502020204030204" pitchFamily="34" charset="0"/>
                <a:cs typeface="Arial" panose="020B0604020202020204" pitchFamily="34" charset="0"/>
              </a:rPr>
              <a:t>The principles and requirements of the legislation and the requirement for confidentiality are within the </a:t>
            </a:r>
            <a:r>
              <a:rPr lang="en-GB" sz="1400" dirty="0">
                <a:solidFill>
                  <a:srgbClr val="FF0000"/>
                </a:solidFill>
                <a:latin typeface="Verdana" panose="020B0604030504040204" pitchFamily="34" charset="0"/>
                <a:ea typeface="Calibri" panose="020F0502020204030204" pitchFamily="34" charset="0"/>
                <a:cs typeface="Arial" panose="020B0604020202020204" pitchFamily="34" charset="0"/>
              </a:rPr>
              <a:t>POLICIES</a:t>
            </a:r>
            <a:r>
              <a:rPr lang="en-GB" sz="1400" dirty="0">
                <a:latin typeface="Verdana" panose="020B0604030504040204" pitchFamily="34" charset="0"/>
                <a:ea typeface="Calibri" panose="020F0502020204030204" pitchFamily="34" charset="0"/>
                <a:cs typeface="Arial" panose="020B0604020202020204" pitchFamily="34" charset="0"/>
              </a:rPr>
              <a:t> and </a:t>
            </a:r>
            <a:r>
              <a:rPr lang="en-GB" sz="1400" dirty="0">
                <a:solidFill>
                  <a:srgbClr val="FF0000"/>
                </a:solidFill>
                <a:latin typeface="Verdana" panose="020B0604030504040204" pitchFamily="34" charset="0"/>
                <a:ea typeface="Calibri" panose="020F0502020204030204" pitchFamily="34" charset="0"/>
                <a:cs typeface="Arial" panose="020B0604020202020204" pitchFamily="34" charset="0"/>
              </a:rPr>
              <a:t>PROCEDURES</a:t>
            </a:r>
            <a:r>
              <a:rPr lang="en-GB" sz="1400" dirty="0">
                <a:latin typeface="Verdana" panose="020B0604030504040204" pitchFamily="34" charset="0"/>
                <a:ea typeface="Calibri" panose="020F0502020204030204" pitchFamily="34" charset="0"/>
                <a:cs typeface="Arial" panose="020B0604020202020204" pitchFamily="34" charset="0"/>
              </a:rPr>
              <a:t> of all health and social care settings. They are also embedded in the </a:t>
            </a:r>
            <a:r>
              <a:rPr lang="en-GB" sz="1400" dirty="0">
                <a:solidFill>
                  <a:srgbClr val="FF0000"/>
                </a:solidFill>
                <a:latin typeface="Verdana" panose="020B0604030504040204" pitchFamily="34" charset="0"/>
                <a:ea typeface="Calibri" panose="020F0502020204030204" pitchFamily="34" charset="0"/>
                <a:cs typeface="Arial" panose="020B0604020202020204" pitchFamily="34" charset="0"/>
              </a:rPr>
              <a:t>CODES</a:t>
            </a:r>
            <a:r>
              <a:rPr lang="en-GB" sz="1400" dirty="0">
                <a:latin typeface="Verdana" panose="020B0604030504040204" pitchFamily="34" charset="0"/>
                <a:ea typeface="Calibri" panose="020F0502020204030204" pitchFamily="34" charset="0"/>
                <a:cs typeface="Arial" panose="020B0604020202020204" pitchFamily="34" charset="0"/>
              </a:rPr>
              <a:t> of </a:t>
            </a:r>
            <a:r>
              <a:rPr lang="en-GB" sz="1400" dirty="0">
                <a:solidFill>
                  <a:srgbClr val="FF0000"/>
                </a:solidFill>
                <a:latin typeface="Verdana" panose="020B0604030504040204" pitchFamily="34" charset="0"/>
                <a:ea typeface="Calibri" panose="020F0502020204030204" pitchFamily="34" charset="0"/>
                <a:cs typeface="Arial" panose="020B0604020202020204" pitchFamily="34" charset="0"/>
              </a:rPr>
              <a:t>PRACTICE</a:t>
            </a:r>
            <a:r>
              <a:rPr lang="en-GB" sz="1400" dirty="0">
                <a:latin typeface="Verdana" panose="020B0604030504040204" pitchFamily="34" charset="0"/>
                <a:ea typeface="Calibri" panose="020F0502020204030204" pitchFamily="34" charset="0"/>
                <a:cs typeface="Arial" panose="020B0604020202020204" pitchFamily="34" charset="0"/>
              </a:rPr>
              <a:t> of the professional bodies that </a:t>
            </a:r>
            <a:r>
              <a:rPr lang="en-GB" sz="1400" dirty="0">
                <a:solidFill>
                  <a:srgbClr val="FF0000"/>
                </a:solidFill>
                <a:latin typeface="Verdana" panose="020B0604030504040204" pitchFamily="34" charset="0"/>
                <a:ea typeface="Calibri" panose="020F0502020204030204" pitchFamily="34" charset="0"/>
                <a:cs typeface="Arial" panose="020B0604020202020204" pitchFamily="34" charset="0"/>
              </a:rPr>
              <a:t>REGULATE</a:t>
            </a:r>
            <a:r>
              <a:rPr lang="en-GB" sz="1400" dirty="0">
                <a:latin typeface="Verdana" panose="020B0604030504040204" pitchFamily="34" charset="0"/>
                <a:ea typeface="Calibri" panose="020F0502020204030204" pitchFamily="34" charset="0"/>
                <a:cs typeface="Arial" panose="020B0604020202020204" pitchFamily="34" charset="0"/>
              </a:rPr>
              <a:t> health and care staff, such as the General Medical Council (GMC), Nursing and Midwifery Council (NMC) and the Health and Care Professions Council (HCPC).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Wingdings" panose="05000000000000000000" pitchFamily="2" charset="2"/>
              <a:buChar char=""/>
            </a:pPr>
            <a:r>
              <a:rPr lang="en-GB" sz="1400" dirty="0">
                <a:latin typeface="Verdana" panose="020B0604030504040204" pitchFamily="34" charset="0"/>
                <a:ea typeface="Calibri" panose="020F0502020204030204" pitchFamily="34" charset="0"/>
                <a:cs typeface="Arial" panose="020B0604020202020204" pitchFamily="34" charset="0"/>
              </a:rPr>
              <a:t>All employees and volunteers in organisations have a </a:t>
            </a:r>
            <a:r>
              <a:rPr lang="en-GB" sz="1400" dirty="0">
                <a:solidFill>
                  <a:srgbClr val="FF0000"/>
                </a:solidFill>
                <a:latin typeface="Verdana" panose="020B0604030504040204" pitchFamily="34" charset="0"/>
                <a:ea typeface="Calibri" panose="020F0502020204030204" pitchFamily="34" charset="0"/>
                <a:cs typeface="Arial" panose="020B0604020202020204" pitchFamily="34" charset="0"/>
              </a:rPr>
              <a:t>RESPONSIBILITY</a:t>
            </a:r>
            <a:r>
              <a:rPr lang="en-GB" sz="1400" dirty="0">
                <a:latin typeface="Verdana" panose="020B0604030504040204" pitchFamily="34" charset="0"/>
                <a:ea typeface="Calibri" panose="020F0502020204030204" pitchFamily="34" charset="0"/>
                <a:cs typeface="Arial" panose="020B0604020202020204" pitchFamily="34" charset="0"/>
              </a:rPr>
              <a:t> to ensure that the confidentiality of service users’ information is </a:t>
            </a:r>
            <a:r>
              <a:rPr lang="en-GB" sz="1400" dirty="0">
                <a:solidFill>
                  <a:srgbClr val="FF0000"/>
                </a:solidFill>
                <a:latin typeface="Verdana" panose="020B0604030504040204" pitchFamily="34" charset="0"/>
                <a:ea typeface="Calibri" panose="020F0502020204030204" pitchFamily="34" charset="0"/>
                <a:cs typeface="Arial" panose="020B0604020202020204" pitchFamily="34" charset="0"/>
              </a:rPr>
              <a:t>PROTECTED</a:t>
            </a:r>
            <a:r>
              <a:rPr lang="en-GB" sz="1400" dirty="0">
                <a:latin typeface="Verdana" panose="020B0604030504040204" pitchFamily="34" charset="0"/>
                <a:ea typeface="Calibri" panose="020F0502020204030204" pitchFamily="34" charset="0"/>
                <a:cs typeface="Arial" panose="020B0604020202020204" pitchFamily="34" charset="0"/>
              </a:rPr>
              <a:t>. They also have a duty to actively promote respect for confidentiality throughout the setting. If they spot </a:t>
            </a:r>
            <a:r>
              <a:rPr lang="en-GB" sz="1400" dirty="0">
                <a:solidFill>
                  <a:srgbClr val="FF0000"/>
                </a:solidFill>
                <a:latin typeface="Verdana" panose="020B0604030504040204" pitchFamily="34" charset="0"/>
                <a:ea typeface="Calibri" panose="020F0502020204030204" pitchFamily="34" charset="0"/>
                <a:cs typeface="Arial" panose="020B0604020202020204" pitchFamily="34" charset="0"/>
              </a:rPr>
              <a:t>WEAKNESSES</a:t>
            </a:r>
            <a:r>
              <a:rPr lang="en-GB" sz="1400" dirty="0">
                <a:latin typeface="Verdana" panose="020B0604030504040204" pitchFamily="34" charset="0"/>
                <a:ea typeface="Calibri" panose="020F0502020204030204" pitchFamily="34" charset="0"/>
                <a:cs typeface="Arial" panose="020B0604020202020204" pitchFamily="34" charset="0"/>
              </a:rPr>
              <a:t> in the procedures, they should feel confident to suggest improvements in the systems and arrangements. This is necessary to ensure the safety and </a:t>
            </a:r>
            <a:r>
              <a:rPr lang="en-GB" sz="1400" dirty="0">
                <a:solidFill>
                  <a:srgbClr val="FF0000"/>
                </a:solidFill>
                <a:latin typeface="Verdana" panose="020B0604030504040204" pitchFamily="34" charset="0"/>
                <a:ea typeface="Calibri" panose="020F0502020204030204" pitchFamily="34" charset="0"/>
                <a:cs typeface="Arial" panose="020B0604020202020204" pitchFamily="34" charset="0"/>
              </a:rPr>
              <a:t>SECURITY</a:t>
            </a:r>
            <a:r>
              <a:rPr lang="en-GB" sz="1400" dirty="0">
                <a:latin typeface="Verdana" panose="020B0604030504040204" pitchFamily="34" charset="0"/>
                <a:ea typeface="Calibri" panose="020F0502020204030204" pitchFamily="34" charset="0"/>
                <a:cs typeface="Arial" panose="020B0604020202020204" pitchFamily="34" charset="0"/>
              </a:rPr>
              <a:t> of service users and to respect their right to the confidentiality of personal information.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113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749300"/>
            <a:ext cx="73564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3600" b="1" dirty="0">
                <a:solidFill>
                  <a:schemeClr val="tx2"/>
                </a:solidFill>
                <a:latin typeface="Verdana" panose="020B0604030504040204" pitchFamily="34" charset="0"/>
                <a:ea typeface="Verdana" panose="020B0604030504040204" pitchFamily="34" charset="0"/>
                <a:cs typeface="Verdana" panose="020B0604030504040204" pitchFamily="34" charset="0"/>
              </a:rPr>
              <a:t>Health and care professions</a:t>
            </a: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342900" indent="-342900" algn="l" fontAlgn="auto">
              <a:spcAft>
                <a:spcPts val="0"/>
              </a:spcAft>
              <a:buFont typeface="Arial" panose="020B0604020202020204" pitchFamily="34" charset="0"/>
              <a:buChar char="•"/>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defRPr/>
            </a:pP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91979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The care principles can be found in the code of practice of all health and care professions.</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a:extLst>
              <a:ext uri="{FF2B5EF4-FFF2-40B4-BE49-F238E27FC236}">
                <a16:creationId xmlns:a16="http://schemas.microsoft.com/office/drawing/2014/main" id="{72BADBCD-FFEE-4BBF-B9BC-54884491A8FF}"/>
              </a:ext>
            </a:extLst>
          </p:cNvPr>
          <p:cNvSpPr/>
          <p:nvPr/>
        </p:nvSpPr>
        <p:spPr>
          <a:xfrm>
            <a:off x="650875" y="3372424"/>
            <a:ext cx="7842250" cy="2571176"/>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GB" sz="2800" dirty="0">
                <a:latin typeface="Verdana" panose="020B0604030504040204" pitchFamily="34" charset="0"/>
                <a:ea typeface="Verdana" panose="020B0604030504040204" pitchFamily="34" charset="0"/>
                <a:cs typeface="Verdana" panose="020B0604030504040204" pitchFamily="34" charset="0"/>
              </a:rPr>
              <a:t>Task: </a:t>
            </a:r>
          </a:p>
          <a:p>
            <a:pPr algn="ctr" eaLnBrk="1" fontAlgn="auto" hangingPunct="1">
              <a:spcBef>
                <a:spcPts val="0"/>
              </a:spcBef>
              <a:spcAft>
                <a:spcPts val="0"/>
              </a:spcAft>
              <a:defRPr/>
            </a:pPr>
            <a:r>
              <a:rPr lang="en-GB" sz="2800" dirty="0">
                <a:latin typeface="Verdana" panose="020B0604030504040204" pitchFamily="34" charset="0"/>
                <a:ea typeface="Verdana" panose="020B0604030504040204" pitchFamily="34" charset="0"/>
                <a:cs typeface="Verdana" panose="020B0604030504040204" pitchFamily="34" charset="0"/>
              </a:rPr>
              <a:t>In your workbook, see if you can identify the health and care professions and their role within the 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0" y="121483"/>
            <a:ext cx="852143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noProof="0" dirty="0">
                <a:solidFill>
                  <a:srgbClr val="0072C6"/>
                </a:solidFill>
                <a:latin typeface="Verdana" panose="020B0604030504040204" pitchFamily="34" charset="0"/>
                <a:ea typeface="Verdana" panose="020B0604030504040204" pitchFamily="34" charset="0"/>
                <a:cs typeface="Verdana" panose="020B0604030504040204" pitchFamily="34" charset="0"/>
              </a:rPr>
              <a:t>Confidentiality, safeguarding and legal disclosure</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437745" y="1570038"/>
            <a:ext cx="8385243" cy="3170099"/>
          </a:xfrm>
          <a:prstGeom prst="rect">
            <a:avLst/>
          </a:prstGeom>
        </p:spPr>
        <p:txBody>
          <a:bodyPr wrap="square">
            <a:spAutoFit/>
          </a:bodyPr>
          <a:lstStyle/>
          <a:p>
            <a:pPr lvl="0"/>
            <a:r>
              <a:rPr lang="en-GB" sz="2000" dirty="0"/>
              <a:t>All personal records must be kept safely and securely and used only for the purpose that they are intended for. They must not be available to people who do not have a </a:t>
            </a:r>
            <a:r>
              <a:rPr lang="en-GB" sz="2000" dirty="0">
                <a:solidFill>
                  <a:srgbClr val="FF0000"/>
                </a:solidFill>
              </a:rPr>
              <a:t>VALID</a:t>
            </a:r>
            <a:r>
              <a:rPr lang="en-GB" sz="2000" dirty="0"/>
              <a:t> professional need to know the details. </a:t>
            </a:r>
          </a:p>
          <a:p>
            <a:pPr lvl="0"/>
            <a:r>
              <a:rPr lang="en-GB" sz="2000" dirty="0"/>
              <a:t>If a child or a vulnerable adult </a:t>
            </a:r>
            <a:r>
              <a:rPr lang="en-GB" sz="2000" dirty="0">
                <a:solidFill>
                  <a:srgbClr val="FF0000"/>
                </a:solidFill>
              </a:rPr>
              <a:t>DISCLOSES</a:t>
            </a:r>
            <a:r>
              <a:rPr lang="en-GB" sz="2000" dirty="0"/>
              <a:t> to any member of staff or volunteer that they are at personal </a:t>
            </a:r>
            <a:r>
              <a:rPr lang="en-GB" sz="2000" dirty="0">
                <a:solidFill>
                  <a:srgbClr val="FF0000"/>
                </a:solidFill>
              </a:rPr>
              <a:t>RISK</a:t>
            </a:r>
            <a:r>
              <a:rPr lang="en-GB" sz="2000" dirty="0"/>
              <a:t> or that they are the subject of </a:t>
            </a:r>
            <a:r>
              <a:rPr lang="en-GB" sz="2000" dirty="0">
                <a:solidFill>
                  <a:srgbClr val="FF0000"/>
                </a:solidFill>
              </a:rPr>
              <a:t>ABUSE</a:t>
            </a:r>
            <a:r>
              <a:rPr lang="en-GB" sz="2000" dirty="0"/>
              <a:t>, the setting’s </a:t>
            </a:r>
            <a:r>
              <a:rPr lang="en-GB" sz="2000" dirty="0">
                <a:solidFill>
                  <a:srgbClr val="FF0000"/>
                </a:solidFill>
              </a:rPr>
              <a:t>SAFEGUARDING</a:t>
            </a:r>
            <a:r>
              <a:rPr lang="en-GB" sz="2000" dirty="0"/>
              <a:t> policies should be followed.</a:t>
            </a:r>
          </a:p>
          <a:p>
            <a:pPr lvl="0"/>
            <a:r>
              <a:rPr lang="en-GB" sz="2000" dirty="0"/>
              <a:t>In this situation, you will need to explain to the service user that their disclosure will be shared with a </a:t>
            </a:r>
            <a:r>
              <a:rPr lang="en-GB" sz="2000" dirty="0">
                <a:solidFill>
                  <a:srgbClr val="FF0000"/>
                </a:solidFill>
              </a:rPr>
              <a:t>SENIOR</a:t>
            </a:r>
            <a:r>
              <a:rPr lang="en-GB" sz="2000" dirty="0"/>
              <a:t> member of staff who will support them. The </a:t>
            </a:r>
            <a:r>
              <a:rPr lang="en-GB" sz="2000" dirty="0">
                <a:solidFill>
                  <a:srgbClr val="FF0000"/>
                </a:solidFill>
              </a:rPr>
              <a:t>SAFEGUARDING</a:t>
            </a:r>
            <a:r>
              <a:rPr lang="en-GB" sz="2000" dirty="0"/>
              <a:t>  </a:t>
            </a:r>
            <a:r>
              <a:rPr lang="en-GB" sz="2000" dirty="0">
                <a:solidFill>
                  <a:srgbClr val="FF0000"/>
                </a:solidFill>
              </a:rPr>
              <a:t>OFFICER</a:t>
            </a:r>
            <a:r>
              <a:rPr lang="en-GB" sz="2000" dirty="0"/>
              <a:t> at the setting will then take over responsibility for dealing with the concerns. </a:t>
            </a:r>
          </a:p>
        </p:txBody>
      </p:sp>
    </p:spTree>
    <p:extLst>
      <p:ext uri="{BB962C8B-B14F-4D97-AF65-F5344CB8AC3E}">
        <p14:creationId xmlns:p14="http://schemas.microsoft.com/office/powerpoint/2010/main" val="948507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Accountability to professional organisations</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12775" y="1524531"/>
            <a:ext cx="7842250" cy="1510499"/>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dirty="0"/>
              <a:t>The standards of professional practice expected of professionals working in health and care settings are regulated and monitored by a range of professional bodies including:</a:t>
            </a:r>
          </a:p>
          <a:p>
            <a:pPr algn="l"/>
            <a:endParaRPr lang="en-GB" dirty="0"/>
          </a:p>
          <a:p>
            <a:pPr algn="l"/>
            <a:endParaRPr lang="en-GB" dirty="0"/>
          </a:p>
        </p:txBody>
      </p:sp>
      <p:sp>
        <p:nvSpPr>
          <p:cNvPr id="5" name="Rounded Rectangle 4"/>
          <p:cNvSpPr/>
          <p:nvPr/>
        </p:nvSpPr>
        <p:spPr>
          <a:xfrm>
            <a:off x="457200" y="3380888"/>
            <a:ext cx="8161506"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t>General Medical Council (GMC)</a:t>
            </a:r>
          </a:p>
        </p:txBody>
      </p:sp>
      <p:sp>
        <p:nvSpPr>
          <p:cNvPr id="7" name="Rounded Rectangle 6"/>
          <p:cNvSpPr/>
          <p:nvPr/>
        </p:nvSpPr>
        <p:spPr>
          <a:xfrm>
            <a:off x="453147" y="4410746"/>
            <a:ext cx="8161506"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t>Nursing &amp; Midwifery Council (NMC)</a:t>
            </a:r>
          </a:p>
        </p:txBody>
      </p:sp>
      <p:sp>
        <p:nvSpPr>
          <p:cNvPr id="8" name="Rounded Rectangle 7"/>
          <p:cNvSpPr/>
          <p:nvPr/>
        </p:nvSpPr>
        <p:spPr>
          <a:xfrm>
            <a:off x="453147" y="5435017"/>
            <a:ext cx="8161506"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Health &amp; Care Professionals Council (HCPC)</a:t>
            </a:r>
          </a:p>
        </p:txBody>
      </p:sp>
    </p:spTree>
    <p:extLst>
      <p:ext uri="{BB962C8B-B14F-4D97-AF65-F5344CB8AC3E}">
        <p14:creationId xmlns:p14="http://schemas.microsoft.com/office/powerpoint/2010/main" val="28893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Accountability to professional organisations</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457200" y="1918945"/>
            <a:ext cx="7842250" cy="4020235"/>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dirty="0"/>
              <a:t>Specific regulations vary according to your profession; however, each professional organisation monitors the:</a:t>
            </a:r>
          </a:p>
          <a:p>
            <a:pPr algn="l"/>
            <a:endParaRPr lang="en-GB" dirty="0"/>
          </a:p>
          <a:p>
            <a:pPr marL="342900" lvl="0" indent="-342900" algn="l">
              <a:buFont typeface="Arial" panose="020B0604020202020204" pitchFamily="34" charset="0"/>
              <a:buChar char="•"/>
            </a:pPr>
            <a:r>
              <a:rPr lang="en-GB" dirty="0"/>
              <a:t>Level and content of the initial training and education of members within their profession </a:t>
            </a:r>
          </a:p>
          <a:p>
            <a:pPr marL="342900" lvl="0" indent="-342900" algn="l">
              <a:buFont typeface="Arial" panose="020B0604020202020204" pitchFamily="34" charset="0"/>
              <a:buChar char="•"/>
            </a:pPr>
            <a:r>
              <a:rPr lang="en-GB" dirty="0"/>
              <a:t>Ongoing professional development, up-to-date training and further training</a:t>
            </a:r>
          </a:p>
          <a:p>
            <a:pPr marL="342900" lvl="0" indent="-342900" algn="l">
              <a:buFont typeface="Arial" panose="020B0604020202020204" pitchFamily="34" charset="0"/>
              <a:buChar char="•"/>
            </a:pPr>
            <a:r>
              <a:rPr lang="en-GB" dirty="0"/>
              <a:t>Standards of professional practice in everyday work</a:t>
            </a:r>
          </a:p>
          <a:p>
            <a:pPr marL="342900" lvl="0" indent="-342900" algn="l">
              <a:buFont typeface="Arial" panose="020B0604020202020204" pitchFamily="34" charset="0"/>
              <a:buChar char="•"/>
            </a:pPr>
            <a:r>
              <a:rPr lang="en-GB" dirty="0"/>
              <a:t>Standards of personal conduct, both at work and in leisure time.</a:t>
            </a:r>
          </a:p>
          <a:p>
            <a:pPr marL="342900" lvl="0" indent="-342900" algn="l">
              <a:buFont typeface="Arial" panose="020B0604020202020204" pitchFamily="34" charset="0"/>
              <a:buChar char="•"/>
            </a:pPr>
            <a:endParaRPr lang="en-GB" dirty="0"/>
          </a:p>
          <a:p>
            <a:pPr algn="l"/>
            <a:endParaRPr lang="en-GB" dirty="0"/>
          </a:p>
          <a:p>
            <a:pPr algn="l"/>
            <a:endParaRPr lang="en-GB" dirty="0"/>
          </a:p>
          <a:p>
            <a:pPr algn="l"/>
            <a:endParaRPr lang="en-GB" dirty="0"/>
          </a:p>
        </p:txBody>
      </p:sp>
      <p:sp>
        <p:nvSpPr>
          <p:cNvPr id="9" name="Rounded Rectangle 8"/>
          <p:cNvSpPr/>
          <p:nvPr/>
        </p:nvSpPr>
        <p:spPr>
          <a:xfrm>
            <a:off x="457200" y="4799784"/>
            <a:ext cx="8161506" cy="684000"/>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t>What is this training known as?</a:t>
            </a:r>
          </a:p>
        </p:txBody>
      </p:sp>
    </p:spTree>
    <p:extLst>
      <p:ext uri="{BB962C8B-B14F-4D97-AF65-F5344CB8AC3E}">
        <p14:creationId xmlns:p14="http://schemas.microsoft.com/office/powerpoint/2010/main" val="26536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anim calcmode="lin" valueType="num">
                                      <p:cBhvr>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1000"/>
                                        <p:tgtEl>
                                          <p:spTgt spid="6">
                                            <p:txEl>
                                              <p:pRg st="5" end="5"/>
                                            </p:txEl>
                                          </p:spTgt>
                                        </p:tgtEl>
                                      </p:cBhvr>
                                    </p:animEffect>
                                    <p:anim calcmode="lin" valueType="num">
                                      <p:cBhvr>
                                        <p:cTn id="4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9"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Accountability to professional organisations</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6"/>
          <p:cNvSpPr/>
          <p:nvPr/>
        </p:nvSpPr>
        <p:spPr>
          <a:xfrm>
            <a:off x="457200" y="4568374"/>
            <a:ext cx="2266071" cy="103269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2400" dirty="0">
                <a:effectLst/>
                <a:latin typeface="Verdana" panose="020B0604030504040204" pitchFamily="34" charset="0"/>
                <a:ea typeface="Calibri" panose="020F0502020204030204" pitchFamily="34" charset="0"/>
                <a:cs typeface="Times New Roman" panose="02020603050405020304" pitchFamily="18" charset="0"/>
              </a:rPr>
              <a:t>Care Certificate</a:t>
            </a:r>
            <a:endParaRPr lang="en-GB" sz="3200" dirty="0">
              <a:effectLst/>
              <a:ea typeface="Calibri" panose="020F0502020204030204" pitchFamily="34" charset="0"/>
              <a:cs typeface="Times New Roman" panose="02020603050405020304" pitchFamily="18" charset="0"/>
            </a:endParaRPr>
          </a:p>
        </p:txBody>
      </p:sp>
      <p:sp>
        <p:nvSpPr>
          <p:cNvPr id="8" name="Rounded Rectangle 7"/>
          <p:cNvSpPr/>
          <p:nvPr/>
        </p:nvSpPr>
        <p:spPr>
          <a:xfrm>
            <a:off x="457200" y="1810518"/>
            <a:ext cx="2266950" cy="10337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2400">
                <a:effectLst/>
                <a:latin typeface="Verdana" panose="020B0604030504040204" pitchFamily="34" charset="0"/>
                <a:ea typeface="Calibri" panose="020F0502020204030204" pitchFamily="34" charset="0"/>
                <a:cs typeface="Times New Roman" panose="02020603050405020304" pitchFamily="18" charset="0"/>
              </a:rPr>
              <a:t>Revalidation procedures</a:t>
            </a:r>
            <a:endParaRPr lang="en-GB" sz="3200">
              <a:effectLst/>
              <a:ea typeface="Calibri" panose="020F0502020204030204" pitchFamily="34" charset="0"/>
              <a:cs typeface="Times New Roman" panose="02020603050405020304" pitchFamily="18" charset="0"/>
            </a:endParaRPr>
          </a:p>
        </p:txBody>
      </p:sp>
      <p:sp>
        <p:nvSpPr>
          <p:cNvPr id="10" name="Rounded Rectangle 9"/>
          <p:cNvSpPr/>
          <p:nvPr/>
        </p:nvSpPr>
        <p:spPr>
          <a:xfrm>
            <a:off x="481632" y="3069139"/>
            <a:ext cx="2266071" cy="1274394"/>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2400" dirty="0">
                <a:effectLst/>
                <a:latin typeface="Verdana" panose="020B0604030504040204" pitchFamily="34" charset="0"/>
                <a:ea typeface="Calibri" panose="020F0502020204030204" pitchFamily="34" charset="0"/>
                <a:cs typeface="Times New Roman" panose="02020603050405020304" pitchFamily="18" charset="0"/>
              </a:rPr>
              <a:t>Codes of professional conduct</a:t>
            </a:r>
            <a:endParaRPr lang="en-GB" sz="3200" dirty="0">
              <a:effectLst/>
              <a:ea typeface="Calibri" panose="020F0502020204030204" pitchFamily="34" charset="0"/>
              <a:cs typeface="Times New Roman" panose="02020603050405020304" pitchFamily="18" charset="0"/>
            </a:endParaRPr>
          </a:p>
        </p:txBody>
      </p:sp>
      <p:sp>
        <p:nvSpPr>
          <p:cNvPr id="11" name="Rounded Rectangle 10"/>
          <p:cNvSpPr/>
          <p:nvPr/>
        </p:nvSpPr>
        <p:spPr>
          <a:xfrm>
            <a:off x="3573047" y="4584244"/>
            <a:ext cx="3764280" cy="149270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This is not a legal requirement. It provides a set of standards that health and social care workers should follow in daily working life. This was introduced in 2015 for newly appointed health and social care workers who are not members of the regulated professional bodies (e.g. NMC).</a:t>
            </a:r>
            <a:endParaRPr lang="en-GB" dirty="0">
              <a:effectLst/>
              <a:ea typeface="Calibri" panose="020F0502020204030204" pitchFamily="34" charset="0"/>
              <a:cs typeface="Times New Roman" panose="02020603050405020304" pitchFamily="18" charset="0"/>
            </a:endParaRPr>
          </a:p>
        </p:txBody>
      </p:sp>
      <p:sp>
        <p:nvSpPr>
          <p:cNvPr id="12" name="Rounded Rectangle 11"/>
          <p:cNvSpPr/>
          <p:nvPr/>
        </p:nvSpPr>
        <p:spPr>
          <a:xfrm>
            <a:off x="3573047" y="1788293"/>
            <a:ext cx="3763645" cy="105600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Members are required to complete regular CPD in order to remain on the register. Requirements will always include evidence that members have current and up-to-date understanding of safeguarding regulations.</a:t>
            </a:r>
            <a:endParaRPr lang="en-GB" dirty="0">
              <a:effectLst/>
              <a:ea typeface="Calibri" panose="020F0502020204030204" pitchFamily="34" charset="0"/>
              <a:cs typeface="Times New Roman" panose="02020603050405020304" pitchFamily="18" charset="0"/>
            </a:endParaRPr>
          </a:p>
        </p:txBody>
      </p:sp>
      <p:sp>
        <p:nvSpPr>
          <p:cNvPr id="13" name="Rounded Rectangle 12"/>
          <p:cNvSpPr/>
          <p:nvPr/>
        </p:nvSpPr>
        <p:spPr>
          <a:xfrm>
            <a:off x="3573047" y="2964126"/>
            <a:ext cx="3763645" cy="149923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2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These are published for members and must be followed. If a member is accused of failing to meet standards set, this is investigated and, in extreme circumstances, the member can be removed from the professional register and barred from practice.</a:t>
            </a:r>
            <a:endParaRPr lang="en-GB">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8317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555842"/>
            <a:ext cx="772064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noProof="0" dirty="0">
                <a:solidFill>
                  <a:srgbClr val="0072C6"/>
                </a:solidFill>
                <a:latin typeface="Verdana" panose="020B0604030504040204" pitchFamily="34" charset="0"/>
                <a:ea typeface="Verdana" panose="020B0604030504040204" pitchFamily="34" charset="0"/>
                <a:cs typeface="Verdana" panose="020B0604030504040204" pitchFamily="34" charset="0"/>
              </a:rPr>
              <a:t>Eye on the exam…</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323850" y="1570038"/>
            <a:ext cx="8362950" cy="4524315"/>
          </a:xfrm>
          <a:prstGeom prst="rect">
            <a:avLst/>
          </a:prstGeom>
          <a:noFill/>
        </p:spPr>
        <p:txBody>
          <a:bodyPr wrap="square" rtlCol="0">
            <a:spAutoFit/>
          </a:bodyPr>
          <a:lstStyle/>
          <a:p>
            <a:pPr marL="342900" indent="-342900">
              <a:buAutoNum type="arabicPeriod"/>
            </a:pPr>
            <a:r>
              <a:rPr lang="en-GB" sz="3200" dirty="0"/>
              <a:t>Answer the 4 mark question in your workbooks.</a:t>
            </a:r>
          </a:p>
          <a:p>
            <a:pPr marL="342900" indent="-342900">
              <a:buAutoNum type="arabicPeriod"/>
            </a:pPr>
            <a:endParaRPr lang="en-GB" sz="3200" dirty="0"/>
          </a:p>
          <a:p>
            <a:pPr marL="342900" indent="-342900">
              <a:buAutoNum type="arabicPeriod"/>
            </a:pPr>
            <a:r>
              <a:rPr lang="en-GB" sz="3200" dirty="0"/>
              <a:t>Move onto the next task. Read through the answer and see what mark you would give this answer if you were marking it.</a:t>
            </a:r>
          </a:p>
          <a:p>
            <a:pPr marL="342900" indent="-342900">
              <a:buAutoNum type="arabicPeriod"/>
            </a:pPr>
            <a:endParaRPr lang="en-GB" sz="3200" dirty="0"/>
          </a:p>
          <a:p>
            <a:pPr marL="342900" indent="-342900">
              <a:buAutoNum type="arabicPeriod"/>
            </a:pPr>
            <a:r>
              <a:rPr lang="en-GB" sz="3200" dirty="0"/>
              <a:t>Rewrite this answer to create a model response using the mark scheme. </a:t>
            </a:r>
          </a:p>
        </p:txBody>
      </p:sp>
    </p:spTree>
    <p:extLst>
      <p:ext uri="{BB962C8B-B14F-4D97-AF65-F5344CB8AC3E}">
        <p14:creationId xmlns:p14="http://schemas.microsoft.com/office/powerpoint/2010/main" val="361214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749300"/>
            <a:ext cx="73564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Health</a:t>
            </a:r>
            <a:r>
              <a:rPr kumimoji="0" lang="en-GB" altLang="en-US" sz="3600" b="1" i="0" u="none" strike="noStrike" kern="1200" cap="none" spc="0" normalizeH="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 and care professions</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152400" y="1790700"/>
            <a:ext cx="8705850" cy="484714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marR="0" lvl="0" indent="-457200" algn="ctr" defTabSz="457200" rtl="0" eaLnBrk="1" fontAlgn="auto" latinLnBrk="0" hangingPunct="1">
              <a:lnSpc>
                <a:spcPct val="100000"/>
              </a:lnSpc>
              <a:spcBef>
                <a:spcPct val="20000"/>
              </a:spcBef>
              <a:spcAft>
                <a:spcPts val="0"/>
              </a:spcAft>
              <a:buClr>
                <a:srgbClr val="0072C6"/>
              </a:buClr>
              <a:buSzTx/>
              <a:buFont typeface="Wingdings" panose="05000000000000000000" pitchFamily="2" charset="2"/>
              <a:buChar char="Ø"/>
              <a:tabLst/>
              <a:defRPr/>
            </a:pPr>
            <a:r>
              <a:rPr kumimoji="0" lang="en-GB" sz="28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GMC – </a:t>
            </a:r>
            <a:r>
              <a:rPr kumimoji="0" lang="en-GB" sz="2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General</a:t>
            </a:r>
            <a:r>
              <a:rPr kumimoji="0" lang="en-GB" sz="2800" b="1" i="0" u="none" strike="noStrike" kern="1200" cap="none" spc="0" normalizeH="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 Medical Council</a:t>
            </a:r>
          </a:p>
          <a:p>
            <a:pPr marL="457200" marR="0" lvl="0" indent="-457200" algn="ctr" defTabSz="457200" rtl="0" eaLnBrk="1" fontAlgn="auto" latinLnBrk="0" hangingPunct="1">
              <a:lnSpc>
                <a:spcPct val="100000"/>
              </a:lnSpc>
              <a:spcBef>
                <a:spcPct val="20000"/>
              </a:spcBef>
              <a:spcAft>
                <a:spcPts val="0"/>
              </a:spcAft>
              <a:buClr>
                <a:srgbClr val="0072C6"/>
              </a:buClr>
              <a:buSzTx/>
              <a:buFont typeface="Wingdings" panose="05000000000000000000" pitchFamily="2" charset="2"/>
              <a:buChar char="Ø"/>
              <a:tabLst/>
              <a:defRPr/>
            </a:pPr>
            <a:endParaRPr lang="en-GB" sz="2800" b="1" baseline="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R="0" lvl="0" algn="ctr" defTabSz="457200" rtl="0" eaLnBrk="1" fontAlgn="auto" latinLnBrk="0" hangingPunct="1">
              <a:lnSpc>
                <a:spcPct val="100000"/>
              </a:lnSpc>
              <a:spcBef>
                <a:spcPct val="20000"/>
              </a:spcBef>
              <a:spcAft>
                <a:spcPts val="0"/>
              </a:spcAft>
              <a:buClr>
                <a:srgbClr val="0072C6"/>
              </a:buClr>
              <a:buSzTx/>
              <a:tabLst/>
              <a:defRPr/>
            </a:pPr>
            <a:r>
              <a:rPr kumimoji="0" lang="en-GB" sz="2800" i="0" u="none" strike="noStrike" kern="1200" cap="none" spc="0" normalizeH="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Sets and monitors standards of behaviour for doctors.</a:t>
            </a:r>
            <a:endParaRPr kumimoji="0" lang="en-GB" sz="280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974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additive="base">
                                        <p:cTn id="1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749300"/>
            <a:ext cx="73564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Health</a:t>
            </a:r>
            <a:r>
              <a:rPr kumimoji="0" lang="en-GB" altLang="en-US" sz="3600" b="1" i="0" u="none" strike="noStrike" kern="1200" cap="none" spc="0" normalizeH="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 and care professions</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152400" y="1790700"/>
            <a:ext cx="8705850" cy="484714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marR="0" lvl="0" indent="-457200" algn="ctr" defTabSz="457200" rtl="0" eaLnBrk="1" fontAlgn="auto" latinLnBrk="0" hangingPunct="1">
              <a:lnSpc>
                <a:spcPct val="100000"/>
              </a:lnSpc>
              <a:spcBef>
                <a:spcPct val="20000"/>
              </a:spcBef>
              <a:spcAft>
                <a:spcPts val="0"/>
              </a:spcAft>
              <a:buClr>
                <a:srgbClr val="0072C6"/>
              </a:buClr>
              <a:buSzTx/>
              <a:buFont typeface="Wingdings" panose="05000000000000000000" pitchFamily="2" charset="2"/>
              <a:buChar char="Ø"/>
              <a:tabLst/>
              <a:defRPr/>
            </a:pPr>
            <a:r>
              <a:rPr kumimoji="0" lang="en-GB" sz="2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NMC </a:t>
            </a:r>
            <a:r>
              <a:rPr kumimoji="0" lang="en-GB" sz="28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 Nursing &amp;</a:t>
            </a:r>
            <a:r>
              <a:rPr kumimoji="0" lang="en-GB" sz="2800" i="0" u="none" strike="noStrike" kern="1200" cap="none" spc="0" normalizeH="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 Midwifery Council</a:t>
            </a:r>
          </a:p>
          <a:p>
            <a:pPr marL="457200" marR="0" lvl="0" indent="-457200" algn="ctr" defTabSz="457200" rtl="0" eaLnBrk="1" fontAlgn="auto" latinLnBrk="0" hangingPunct="1">
              <a:lnSpc>
                <a:spcPct val="100000"/>
              </a:lnSpc>
              <a:spcBef>
                <a:spcPct val="20000"/>
              </a:spcBef>
              <a:spcAft>
                <a:spcPts val="0"/>
              </a:spcAft>
              <a:buClr>
                <a:srgbClr val="0072C6"/>
              </a:buClr>
              <a:buSzTx/>
              <a:buFont typeface="Wingdings" panose="05000000000000000000" pitchFamily="2" charset="2"/>
              <a:buChar char="Ø"/>
              <a:tabLst/>
              <a:defRPr/>
            </a:pPr>
            <a:endParaRPr lang="en-GB" sz="2800" baseline="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R="0" lvl="0" algn="ctr" defTabSz="457200" rtl="0" eaLnBrk="1" fontAlgn="auto" latinLnBrk="0" hangingPunct="1">
              <a:lnSpc>
                <a:spcPct val="100000"/>
              </a:lnSpc>
              <a:spcBef>
                <a:spcPct val="20000"/>
              </a:spcBef>
              <a:spcAft>
                <a:spcPts val="0"/>
              </a:spcAft>
              <a:buClr>
                <a:srgbClr val="0072C6"/>
              </a:buClr>
              <a:buSzTx/>
              <a:tabLst/>
              <a:defRPr/>
            </a:pPr>
            <a:r>
              <a:rPr kumimoji="0" lang="en-GB" sz="2800" i="0" u="none" strike="noStrike" kern="1200" cap="none" spc="0" normalizeH="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Sets and monitors standards of behaviour for nurses and midwives</a:t>
            </a:r>
            <a:endParaRPr kumimoji="0" lang="en-GB" sz="280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47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additive="base">
                                        <p:cTn id="1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457200" y="749300"/>
            <a:ext cx="73564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Health</a:t>
            </a:r>
            <a:r>
              <a:rPr kumimoji="0" lang="en-GB" altLang="en-US" sz="3600" b="1" i="0" u="none" strike="noStrike" kern="1200" cap="none" spc="0" normalizeH="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 and care professions</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152400" y="1790700"/>
            <a:ext cx="8705850" cy="484714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marR="0" lvl="0" indent="-457200" algn="ctr" defTabSz="457200" rtl="0" eaLnBrk="1" fontAlgn="auto" latinLnBrk="0" hangingPunct="1">
              <a:lnSpc>
                <a:spcPct val="100000"/>
              </a:lnSpc>
              <a:spcBef>
                <a:spcPct val="20000"/>
              </a:spcBef>
              <a:spcAft>
                <a:spcPts val="0"/>
              </a:spcAft>
              <a:buClr>
                <a:srgbClr val="0072C6"/>
              </a:buClr>
              <a:buSzTx/>
              <a:buFont typeface="Wingdings" panose="05000000000000000000" pitchFamily="2" charset="2"/>
              <a:buChar char="Ø"/>
              <a:tabLst/>
              <a:defRPr/>
            </a:pPr>
            <a:r>
              <a:rPr kumimoji="0" lang="en-GB" sz="28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HCPC</a:t>
            </a:r>
            <a:r>
              <a:rPr kumimoji="0" lang="en-GB" sz="2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28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2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Health and Care Professions</a:t>
            </a:r>
            <a:r>
              <a:rPr kumimoji="0" lang="en-GB" sz="2800" b="1" i="0" u="none" strike="noStrike" kern="1200" cap="none" spc="0" normalizeH="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 Council</a:t>
            </a:r>
          </a:p>
          <a:p>
            <a:pPr marL="457200" marR="0" lvl="0" indent="-457200" algn="ctr" defTabSz="457200" rtl="0" eaLnBrk="1" fontAlgn="auto" latinLnBrk="0" hangingPunct="1">
              <a:lnSpc>
                <a:spcPct val="100000"/>
              </a:lnSpc>
              <a:spcBef>
                <a:spcPct val="20000"/>
              </a:spcBef>
              <a:spcAft>
                <a:spcPts val="0"/>
              </a:spcAft>
              <a:buClr>
                <a:srgbClr val="0072C6"/>
              </a:buClr>
              <a:buSzTx/>
              <a:buFont typeface="Wingdings" panose="05000000000000000000" pitchFamily="2" charset="2"/>
              <a:buChar char="Ø"/>
              <a:tabLst/>
              <a:defRPr/>
            </a:pPr>
            <a:endParaRPr lang="en-GB" sz="2800" baseline="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R="0" lvl="0" algn="ctr" defTabSz="457200" rtl="0" eaLnBrk="1" fontAlgn="auto" latinLnBrk="0" hangingPunct="1">
              <a:lnSpc>
                <a:spcPct val="100000"/>
              </a:lnSpc>
              <a:spcBef>
                <a:spcPct val="20000"/>
              </a:spcBef>
              <a:spcAft>
                <a:spcPts val="0"/>
              </a:spcAft>
              <a:buClr>
                <a:srgbClr val="0072C6"/>
              </a:buClr>
              <a:buSzTx/>
              <a:tabLst/>
              <a:defRPr/>
            </a:pPr>
            <a:r>
              <a:rPr kumimoji="0" lang="en-GB" sz="2800" i="0" u="none" strike="noStrike" kern="1200" cap="none" spc="0" normalizeH="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Sets and monitors standards of behaviour for social workers and for a range of other health professions such as…</a:t>
            </a:r>
          </a:p>
          <a:p>
            <a:pPr marR="0" lvl="0" algn="ctr" defTabSz="457200" rtl="0" eaLnBrk="1" fontAlgn="auto" latinLnBrk="0" hangingPunct="1">
              <a:lnSpc>
                <a:spcPct val="100000"/>
              </a:lnSpc>
              <a:spcBef>
                <a:spcPct val="20000"/>
              </a:spcBef>
              <a:spcAft>
                <a:spcPts val="0"/>
              </a:spcAft>
              <a:buClr>
                <a:srgbClr val="0072C6"/>
              </a:buClr>
              <a:buSzTx/>
              <a:tabLst/>
              <a:defRPr/>
            </a:pPr>
            <a:endParaRPr lang="en-GB" sz="2800" baseline="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R="0" lvl="0" algn="ctr" defTabSz="457200" rtl="0" eaLnBrk="1" fontAlgn="auto" latinLnBrk="0" hangingPunct="1">
              <a:lnSpc>
                <a:spcPct val="100000"/>
              </a:lnSpc>
              <a:spcBef>
                <a:spcPct val="20000"/>
              </a:spcBef>
              <a:spcAft>
                <a:spcPts val="0"/>
              </a:spcAft>
              <a:buClr>
                <a:srgbClr val="0072C6"/>
              </a:buClr>
              <a:buSzTx/>
              <a:tabLst/>
              <a:defRPr/>
            </a:pPr>
            <a:endParaRPr kumimoji="0" lang="en-GB" sz="280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 y="4830763"/>
            <a:ext cx="2005888" cy="16097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645" y="4830762"/>
            <a:ext cx="2299608" cy="1609725"/>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8729"/>
          <a:stretch/>
        </p:blipFill>
        <p:spPr>
          <a:xfrm>
            <a:off x="4462850" y="4830763"/>
            <a:ext cx="2331527" cy="1609724"/>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333" r="21333"/>
          <a:stretch/>
        </p:blipFill>
        <p:spPr>
          <a:xfrm>
            <a:off x="7025454" y="4722794"/>
            <a:ext cx="2014512" cy="1702135"/>
          </a:xfrm>
          <a:prstGeom prst="rect">
            <a:avLst/>
          </a:prstGeom>
        </p:spPr>
      </p:pic>
    </p:spTree>
    <p:extLst>
      <p:ext uri="{BB962C8B-B14F-4D97-AF65-F5344CB8AC3E}">
        <p14:creationId xmlns:p14="http://schemas.microsoft.com/office/powerpoint/2010/main" val="276902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additive="base">
                                        <p:cTn id="1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20E0E22E-2808-4670-BE3B-0C2DDE69ABD6}"/>
              </a:ext>
            </a:extLst>
          </p:cNvPr>
          <p:cNvSpPr txBox="1">
            <a:spLocks/>
          </p:cNvSpPr>
          <p:nvPr/>
        </p:nvSpPr>
        <p:spPr bwMode="auto">
          <a:xfrm>
            <a:off x="121920" y="376800"/>
            <a:ext cx="8410156"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b="1" dirty="0">
                <a:solidFill>
                  <a:srgbClr val="0072C6"/>
                </a:solidFill>
                <a:latin typeface="Verdana" panose="020B0604030504040204" pitchFamily="34" charset="0"/>
                <a:ea typeface="Verdana" panose="020B0604030504040204" pitchFamily="34" charset="0"/>
                <a:cs typeface="Verdana" panose="020B0604030504040204" pitchFamily="34" charset="0"/>
              </a:rPr>
              <a:t>Promoting anti-discriminatory practice</a:t>
            </a:r>
            <a:endParaRPr kumimoji="0" lang="en-GB" altLang="en-US"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a:extLst>
              <a:ext uri="{FF2B5EF4-FFF2-40B4-BE49-F238E27FC236}">
                <a16:creationId xmlns:a16="http://schemas.microsoft.com/office/drawing/2014/main" id="{DA66E5D1-85F1-4078-8CB8-880531680CB6}"/>
              </a:ext>
            </a:extLst>
          </p:cNvPr>
          <p:cNvSpPr txBox="1">
            <a:spLocks/>
          </p:cNvSpPr>
          <p:nvPr/>
        </p:nvSpPr>
        <p:spPr>
          <a:xfrm>
            <a:off x="-5118100" y="1570038"/>
            <a:ext cx="7842250" cy="4718050"/>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0072C6"/>
              </a:buClr>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ct val="20000"/>
              </a:spcBef>
              <a:spcAft>
                <a:spcPts val="0"/>
              </a:spcAft>
              <a:buClr>
                <a:srgbClr val="0072C6"/>
              </a:buClr>
              <a:buSzTx/>
              <a:buFont typeface="Arial"/>
              <a:buNone/>
              <a:tabLst/>
              <a:defRPr/>
            </a:pPr>
            <a:endParaRPr kumimoji="0" lang="en-GB" sz="2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a:extLst>
              <a:ext uri="{FF2B5EF4-FFF2-40B4-BE49-F238E27FC236}">
                <a16:creationId xmlns:a16="http://schemas.microsoft.com/office/drawing/2014/main" id="{56AAEF08-CE0E-4B28-B481-9CEAA79EAF73}"/>
              </a:ext>
            </a:extLst>
          </p:cNvPr>
          <p:cNvSpPr txBox="1">
            <a:spLocks/>
          </p:cNvSpPr>
          <p:nvPr/>
        </p:nvSpPr>
        <p:spPr>
          <a:xfrm>
            <a:off x="650875" y="1310640"/>
            <a:ext cx="7842250" cy="5327208"/>
          </a:xfrm>
          <a:prstGeom prst="rect">
            <a:avLst/>
          </a:prstGeom>
        </p:spPr>
        <p:txBody>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800" dirty="0">
                <a:latin typeface="Calibri" panose="020F0502020204030204" pitchFamily="34" charset="0"/>
                <a:ea typeface="Verdana" panose="020B0604030504040204" pitchFamily="34" charset="0"/>
                <a:cs typeface="Verdana" panose="020B0604030504040204" pitchFamily="34" charset="0"/>
              </a:rPr>
              <a:t>Anti-discriminatory practice is a core value and principle that guides the work of health and care professionals. </a:t>
            </a:r>
          </a:p>
          <a:p>
            <a:endParaRPr lang="en-GB" sz="2800" dirty="0">
              <a:latin typeface="Calibri" panose="020F0502020204030204" pitchFamily="34" charset="0"/>
              <a:ea typeface="Verdana" panose="020B0604030504040204" pitchFamily="34" charset="0"/>
              <a:cs typeface="Verdana" panose="020B0604030504040204" pitchFamily="34" charset="0"/>
            </a:endParaRPr>
          </a:p>
          <a:p>
            <a:r>
              <a:rPr lang="en-GB" sz="2800" dirty="0">
                <a:latin typeface="Calibri" panose="020F0502020204030204" pitchFamily="34" charset="0"/>
                <a:ea typeface="Verdana" panose="020B0604030504040204" pitchFamily="34" charset="0"/>
                <a:cs typeface="Verdana" panose="020B0604030504040204" pitchFamily="34" charset="0"/>
              </a:rPr>
              <a:t>The legislation that this is based on is…</a:t>
            </a:r>
          </a:p>
          <a:p>
            <a:endParaRPr kumimoji="0" lang="en-GB" sz="2800" i="0" u="none" strike="noStrike" kern="1200" cap="none" spc="0" normalizeH="0" baseline="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endParaRPr>
          </a:p>
          <a:p>
            <a:endParaRPr kumimoji="0" lang="en-GB" sz="2800" i="0" u="none" strike="noStrike" kern="1200" cap="none" spc="0" normalizeH="0" baseline="0" noProof="0" dirty="0">
              <a:ln>
                <a:noFill/>
              </a:ln>
              <a:solidFill>
                <a:prstClr val="black">
                  <a:tint val="75000"/>
                </a:prstClr>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2" name="5-Point Star 1"/>
          <p:cNvSpPr/>
          <p:nvPr/>
        </p:nvSpPr>
        <p:spPr>
          <a:xfrm>
            <a:off x="2346960" y="3596641"/>
            <a:ext cx="4419600" cy="3041208"/>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accent3">
                    <a:lumMod val="50000"/>
                  </a:schemeClr>
                </a:solidFill>
              </a:rPr>
              <a:t>Equality Act</a:t>
            </a:r>
          </a:p>
          <a:p>
            <a:pPr algn="ctr"/>
            <a:r>
              <a:rPr lang="en-GB" sz="2400" b="1" dirty="0">
                <a:solidFill>
                  <a:schemeClr val="accent3">
                    <a:lumMod val="50000"/>
                  </a:schemeClr>
                </a:solidFill>
              </a:rPr>
              <a:t>2010</a:t>
            </a:r>
          </a:p>
        </p:txBody>
      </p:sp>
    </p:spTree>
    <p:extLst>
      <p:ext uri="{BB962C8B-B14F-4D97-AF65-F5344CB8AC3E}">
        <p14:creationId xmlns:p14="http://schemas.microsoft.com/office/powerpoint/2010/main" val="191647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89a2088a-6cb9-4573-aaa0-60ff90deba39"/>
</p:tagLst>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A3746D4FFDED42BA7C79D5C0AD659A" ma:contentTypeVersion="8" ma:contentTypeDescription="Create a new document." ma:contentTypeScope="" ma:versionID="8082ac4d5023a64c0eae8e757c9911cf">
  <xsd:schema xmlns:xsd="http://www.w3.org/2001/XMLSchema" xmlns:xs="http://www.w3.org/2001/XMLSchema" xmlns:p="http://schemas.microsoft.com/office/2006/metadata/properties" xmlns:ns2="46970f5a-7dc8-41e9-b859-ca196584d06d" xmlns:ns3="052acbe2-fd47-45b5-abe4-a83836e86334" targetNamespace="http://schemas.microsoft.com/office/2006/metadata/properties" ma:root="true" ma:fieldsID="b894e2ac2ff352b9ba6fc6b448ef30f1" ns2:_="" ns3:_="">
    <xsd:import namespace="46970f5a-7dc8-41e9-b859-ca196584d06d"/>
    <xsd:import namespace="052acbe2-fd47-45b5-abe4-a83836e863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70f5a-7dc8-41e9-b859-ca196584d0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2acbe2-fd47-45b5-abe4-a83836e86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52acbe2-fd47-45b5-abe4-a83836e86334">
      <UserInfo>
        <DisplayName>Bruce Warner</DisplayName>
        <AccountId>189</AccountId>
        <AccountType/>
      </UserInfo>
      <UserInfo>
        <DisplayName>Chris Knight</DisplayName>
        <AccountId>9154</AccountId>
        <AccountType/>
      </UserInfo>
      <UserInfo>
        <DisplayName>Paulette Johnson</DisplayName>
        <AccountId>1982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819201-C603-4475-AC58-0F817BBDED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970f5a-7dc8-41e9-b859-ca196584d06d"/>
    <ds:schemaRef ds:uri="052acbe2-fd47-45b5-abe4-a83836e86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28CDB3-A089-4426-8472-2C0FCAF4B92A}">
  <ds:schemaRefs>
    <ds:schemaRef ds:uri="http://schemas.microsoft.com/office/2006/documentManagement/types"/>
    <ds:schemaRef ds:uri="http://schemas.openxmlformats.org/package/2006/metadata/core-properties"/>
    <ds:schemaRef ds:uri="http://purl.org/dc/dcmitype/"/>
    <ds:schemaRef ds:uri="46970f5a-7dc8-41e9-b859-ca196584d06d"/>
    <ds:schemaRef ds:uri="052acbe2-fd47-45b5-abe4-a83836e86334"/>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F2DD6C42-6644-46D0-ACEC-7B461F27A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7202</TotalTime>
  <Words>5877</Words>
  <Application>Microsoft Office PowerPoint</Application>
  <PresentationFormat>On-screen Show (4:3)</PresentationFormat>
  <Paragraphs>743</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Kristen ITC</vt:lpstr>
      <vt:lpstr>Times New Roman</vt:lpstr>
      <vt:lpstr>Verdana</vt:lpstr>
      <vt:lpstr>Wingdings</vt:lpstr>
      <vt:lpstr>Office Theme</vt:lpstr>
      <vt:lpstr>A3 Specific Responsibilities of people working in H&amp;SC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Rights Act (1998)</vt:lpstr>
      <vt:lpstr>Anti-discrimination in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lastModifiedBy>Claire Prescott</cp:lastModifiedBy>
  <cp:revision>392</cp:revision>
  <cp:lastPrinted>2014-11-13T09:22:52Z</cp:lastPrinted>
  <dcterms:created xsi:type="dcterms:W3CDTF">2014-04-08T10:27:44Z</dcterms:created>
  <dcterms:modified xsi:type="dcterms:W3CDTF">2018-09-24T08:21:26Z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0x01010064A3746D4FFDED42BA7C79D5C0AD659A</vt:lpwstr>
  </property>
  <property fmtid="{D5CDD505-2E9C-101B-9397-08002B2CF9AE}" pid="3" name="_dlc_DocIdItemGuid">
    <vt:lpwstr>f66519ee-73cb-4d73-a16e-8576bcbee500</vt:lpwstr>
  </property>
  <property fmtid="{D5CDD505-2E9C-101B-9397-08002B2CF9AE}" pid="4" name="_dlc_DocId">
    <vt:lpwstr>K57F673QWXRZ-1374-53</vt:lpwstr>
  </property>
  <property fmtid="{D5CDD505-2E9C-101B-9397-08002B2CF9AE}" pid="5" name="_dlc_DocIdUrl">
    <vt:lpwstr>https://nhsengland.sharepoint.com/TeamCentre/VisionandValues/_layouts/15/DocIdRedir.aspx?ID=K57F673QWXRZ-1374-53, K57F673QWXRZ-1374-53</vt:lpwstr>
  </property>
  <property fmtid="{D5CDD505-2E9C-101B-9397-08002B2CF9AE}" pid="6" name="SharedWithUsers">
    <vt:lpwstr>189;#Bruce Warner;#9154;#Chris Knight;#1982;#Paulette Johnson</vt:lpwstr>
  </property>
</Properties>
</file>