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6"/>
  </p:notesMasterIdLst>
  <p:handoutMasterIdLst>
    <p:handoutMasterId r:id="rId27"/>
  </p:handoutMasterIdLst>
  <p:sldIdLst>
    <p:sldId id="272" r:id="rId6"/>
    <p:sldId id="312" r:id="rId7"/>
    <p:sldId id="316" r:id="rId8"/>
    <p:sldId id="315" r:id="rId9"/>
    <p:sldId id="317" r:id="rId10"/>
    <p:sldId id="337" r:id="rId11"/>
    <p:sldId id="320" r:id="rId12"/>
    <p:sldId id="338" r:id="rId13"/>
    <p:sldId id="341" r:id="rId14"/>
    <p:sldId id="339" r:id="rId15"/>
    <p:sldId id="340" r:id="rId16"/>
    <p:sldId id="342" r:id="rId17"/>
    <p:sldId id="345" r:id="rId18"/>
    <p:sldId id="343" r:id="rId19"/>
    <p:sldId id="344" r:id="rId20"/>
    <p:sldId id="346" r:id="rId21"/>
    <p:sldId id="347" r:id="rId22"/>
    <p:sldId id="348" r:id="rId23"/>
    <p:sldId id="349" r:id="rId24"/>
    <p:sldId id="350" r:id="rId25"/>
  </p:sldIdLst>
  <p:sldSz cx="9144000" cy="6858000" type="screen4x3"/>
  <p:notesSz cx="6808788" cy="9940925"/>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72"/>
            <p14:sldId id="312"/>
            <p14:sldId id="316"/>
            <p14:sldId id="315"/>
            <p14:sldId id="317"/>
            <p14:sldId id="337"/>
            <p14:sldId id="320"/>
            <p14:sldId id="338"/>
            <p14:sldId id="341"/>
            <p14:sldId id="339"/>
            <p14:sldId id="340"/>
            <p14:sldId id="342"/>
            <p14:sldId id="345"/>
            <p14:sldId id="343"/>
            <p14:sldId id="344"/>
            <p14:sldId id="346"/>
            <p14:sldId id="347"/>
            <p14:sldId id="348"/>
            <p14:sldId id="349"/>
            <p14:sldId id="350"/>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17" autoAdjust="0"/>
    <p:restoredTop sz="82540" autoAdjust="0"/>
  </p:normalViewPr>
  <p:slideViewPr>
    <p:cSldViewPr snapToGrid="0" snapToObjects="1">
      <p:cViewPr varScale="1">
        <p:scale>
          <a:sx n="91" d="100"/>
          <a:sy n="91" d="100"/>
        </p:scale>
        <p:origin x="1914" y="90"/>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ire Prescott" userId="4e1f0aea-cc5b-49b1-9b49-355919cc7661" providerId="ADAL" clId="{62F8AA20-C109-4276-BF03-C4A89AF3A10A}"/>
    <pc:docChg chg="addSld modSld">
      <pc:chgData name="Claire Prescott" userId="4e1f0aea-cc5b-49b1-9b49-355919cc7661" providerId="ADAL" clId="{62F8AA20-C109-4276-BF03-C4A89AF3A10A}" dt="2018-05-20T16:36:45.129" v="48" actId="20577"/>
      <pc:docMkLst>
        <pc:docMk/>
      </pc:docMkLst>
      <pc:sldChg chg="modSp">
        <pc:chgData name="Claire Prescott" userId="4e1f0aea-cc5b-49b1-9b49-355919cc7661" providerId="ADAL" clId="{62F8AA20-C109-4276-BF03-C4A89AF3A10A}" dt="2018-05-20T16:33:11.330" v="0" actId="1076"/>
        <pc:sldMkLst>
          <pc:docMk/>
          <pc:sldMk cId="1160114651" sldId="314"/>
        </pc:sldMkLst>
        <pc:spChg chg="mod">
          <ac:chgData name="Claire Prescott" userId="4e1f0aea-cc5b-49b1-9b49-355919cc7661" providerId="ADAL" clId="{62F8AA20-C109-4276-BF03-C4A89AF3A10A}" dt="2018-05-20T16:33:11.330" v="0" actId="1076"/>
          <ac:spMkLst>
            <pc:docMk/>
            <pc:sldMk cId="1160114651" sldId="314"/>
            <ac:spMk id="4" creationId="{44CC7A27-EB45-48C4-9B65-294CD6620EAC}"/>
          </ac:spMkLst>
        </pc:spChg>
      </pc:sldChg>
      <pc:sldChg chg="modSp add">
        <pc:chgData name="Claire Prescott" userId="4e1f0aea-cc5b-49b1-9b49-355919cc7661" providerId="ADAL" clId="{62F8AA20-C109-4276-BF03-C4A89AF3A10A}" dt="2018-05-20T16:36:45.129" v="48" actId="20577"/>
        <pc:sldMkLst>
          <pc:docMk/>
          <pc:sldMk cId="1459102703" sldId="335"/>
        </pc:sldMkLst>
        <pc:spChg chg="mod">
          <ac:chgData name="Claire Prescott" userId="4e1f0aea-cc5b-49b1-9b49-355919cc7661" providerId="ADAL" clId="{62F8AA20-C109-4276-BF03-C4A89AF3A10A}" dt="2018-05-20T16:36:45.129" v="48" actId="20577"/>
          <ac:spMkLst>
            <pc:docMk/>
            <pc:sldMk cId="1459102703" sldId="335"/>
            <ac:spMk id="2" creationId="{182082DA-89F5-41B1-9B20-1B06C58093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sz="quarter" idx="1"/>
          </p:nvPr>
        </p:nvSpPr>
        <p:spPr>
          <a:xfrm>
            <a:off x="3855981" y="0"/>
            <a:ext cx="2951217" cy="496326"/>
          </a:xfrm>
          <a:prstGeom prst="rect">
            <a:avLst/>
          </a:prstGeom>
        </p:spPr>
        <p:txBody>
          <a:bodyPr vert="horz" lIns="91961" tIns="45981" rIns="91961" bIns="45981" rtlCol="0"/>
          <a:lstStyle>
            <a:lvl1pPr algn="r">
              <a:defRPr sz="1200"/>
            </a:lvl1pPr>
          </a:lstStyle>
          <a:p>
            <a:fld id="{A291D71F-2657-BF40-9BA8-1341E8D62F20}" type="datetime1">
              <a:rPr lang="en-GB" smtClean="0"/>
              <a:t>01/06/2018</a:t>
            </a:fld>
            <a:endParaRPr lang="en-US"/>
          </a:p>
        </p:txBody>
      </p:sp>
      <p:sp>
        <p:nvSpPr>
          <p:cNvPr id="4" name="Footer Placeholder 3"/>
          <p:cNvSpPr>
            <a:spLocks noGrp="1"/>
          </p:cNvSpPr>
          <p:nvPr>
            <p:ph type="ftr" sz="quarter" idx="2"/>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5" name="Slide Number Placeholder 4"/>
          <p:cNvSpPr>
            <a:spLocks noGrp="1"/>
          </p:cNvSpPr>
          <p:nvPr>
            <p:ph type="sldNum" sz="quarter" idx="3"/>
          </p:nvPr>
        </p:nvSpPr>
        <p:spPr>
          <a:xfrm>
            <a:off x="3855981" y="9441397"/>
            <a:ext cx="2951217" cy="497926"/>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idx="1"/>
          </p:nvPr>
        </p:nvSpPr>
        <p:spPr>
          <a:xfrm>
            <a:off x="3855981" y="0"/>
            <a:ext cx="2951217" cy="496326"/>
          </a:xfrm>
          <a:prstGeom prst="rect">
            <a:avLst/>
          </a:prstGeom>
        </p:spPr>
        <p:txBody>
          <a:bodyPr vert="horz" lIns="91961" tIns="45981" rIns="91961" bIns="45981" rtlCol="0"/>
          <a:lstStyle>
            <a:lvl1pPr algn="r">
              <a:defRPr sz="1200"/>
            </a:lvl1pPr>
          </a:lstStyle>
          <a:p>
            <a:fld id="{937A70F4-2FAD-3E41-BF6C-C5B1EEDE06E7}" type="datetime1">
              <a:rPr lang="en-GB" smtClean="0"/>
              <a:t>01/06/2018</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961" tIns="45981" rIns="91961" bIns="45981" rtlCol="0" anchor="ctr"/>
          <a:lstStyle/>
          <a:p>
            <a:endParaRPr lang="en-US"/>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1961" tIns="45981" rIns="91961" bIns="4598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1397"/>
            <a:ext cx="2951217" cy="497926"/>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3199873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10</a:t>
            </a:fld>
            <a:endParaRPr lang="en-US"/>
          </a:p>
        </p:txBody>
      </p:sp>
    </p:spTree>
    <p:extLst>
      <p:ext uri="{BB962C8B-B14F-4D97-AF65-F5344CB8AC3E}">
        <p14:creationId xmlns:p14="http://schemas.microsoft.com/office/powerpoint/2010/main" val="38132311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489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12</a:t>
            </a:fld>
            <a:endParaRPr lang="en-US"/>
          </a:p>
        </p:txBody>
      </p:sp>
    </p:spTree>
    <p:extLst>
      <p:ext uri="{BB962C8B-B14F-4D97-AF65-F5344CB8AC3E}">
        <p14:creationId xmlns:p14="http://schemas.microsoft.com/office/powerpoint/2010/main" val="1983356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13</a:t>
            </a:fld>
            <a:endParaRPr lang="en-US"/>
          </a:p>
        </p:txBody>
      </p:sp>
    </p:spTree>
    <p:extLst>
      <p:ext uri="{BB962C8B-B14F-4D97-AF65-F5344CB8AC3E}">
        <p14:creationId xmlns:p14="http://schemas.microsoft.com/office/powerpoint/2010/main" val="3945973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14</a:t>
            </a:fld>
            <a:endParaRPr lang="en-US"/>
          </a:p>
        </p:txBody>
      </p:sp>
    </p:spTree>
    <p:extLst>
      <p:ext uri="{BB962C8B-B14F-4D97-AF65-F5344CB8AC3E}">
        <p14:creationId xmlns:p14="http://schemas.microsoft.com/office/powerpoint/2010/main" val="331656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15</a:t>
            </a:fld>
            <a:endParaRPr lang="en-US"/>
          </a:p>
        </p:txBody>
      </p:sp>
    </p:spTree>
    <p:extLst>
      <p:ext uri="{BB962C8B-B14F-4D97-AF65-F5344CB8AC3E}">
        <p14:creationId xmlns:p14="http://schemas.microsoft.com/office/powerpoint/2010/main" val="2666344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16</a:t>
            </a:fld>
            <a:endParaRPr lang="en-US"/>
          </a:p>
        </p:txBody>
      </p:sp>
    </p:spTree>
    <p:extLst>
      <p:ext uri="{BB962C8B-B14F-4D97-AF65-F5344CB8AC3E}">
        <p14:creationId xmlns:p14="http://schemas.microsoft.com/office/powerpoint/2010/main" val="1838270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17</a:t>
            </a:fld>
            <a:endParaRPr lang="en-US"/>
          </a:p>
        </p:txBody>
      </p:sp>
    </p:spTree>
    <p:extLst>
      <p:ext uri="{BB962C8B-B14F-4D97-AF65-F5344CB8AC3E}">
        <p14:creationId xmlns:p14="http://schemas.microsoft.com/office/powerpoint/2010/main" val="31954215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18</a:t>
            </a:fld>
            <a:endParaRPr lang="en-US"/>
          </a:p>
        </p:txBody>
      </p:sp>
    </p:spTree>
    <p:extLst>
      <p:ext uri="{BB962C8B-B14F-4D97-AF65-F5344CB8AC3E}">
        <p14:creationId xmlns:p14="http://schemas.microsoft.com/office/powerpoint/2010/main" val="38627602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19</a:t>
            </a:fld>
            <a:endParaRPr lang="en-US"/>
          </a:p>
        </p:txBody>
      </p:sp>
    </p:spTree>
    <p:extLst>
      <p:ext uri="{BB962C8B-B14F-4D97-AF65-F5344CB8AC3E}">
        <p14:creationId xmlns:p14="http://schemas.microsoft.com/office/powerpoint/2010/main" val="3347901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1934496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20</a:t>
            </a:fld>
            <a:endParaRPr lang="en-US"/>
          </a:p>
        </p:txBody>
      </p:sp>
    </p:spTree>
    <p:extLst>
      <p:ext uri="{BB962C8B-B14F-4D97-AF65-F5344CB8AC3E}">
        <p14:creationId xmlns:p14="http://schemas.microsoft.com/office/powerpoint/2010/main" val="3252426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3</a:t>
            </a:fld>
            <a:endParaRPr lang="en-US"/>
          </a:p>
        </p:txBody>
      </p:sp>
    </p:spTree>
    <p:extLst>
      <p:ext uri="{BB962C8B-B14F-4D97-AF65-F5344CB8AC3E}">
        <p14:creationId xmlns:p14="http://schemas.microsoft.com/office/powerpoint/2010/main" val="194702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227114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5</a:t>
            </a:fld>
            <a:endParaRPr lang="en-US"/>
          </a:p>
        </p:txBody>
      </p:sp>
    </p:spTree>
    <p:extLst>
      <p:ext uri="{BB962C8B-B14F-4D97-AF65-F5344CB8AC3E}">
        <p14:creationId xmlns:p14="http://schemas.microsoft.com/office/powerpoint/2010/main" val="649945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6</a:t>
            </a:fld>
            <a:endParaRPr lang="en-US"/>
          </a:p>
        </p:txBody>
      </p:sp>
    </p:spTree>
    <p:extLst>
      <p:ext uri="{BB962C8B-B14F-4D97-AF65-F5344CB8AC3E}">
        <p14:creationId xmlns:p14="http://schemas.microsoft.com/office/powerpoint/2010/main" val="3051080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44374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957A7B8-EAD2-9846-9761-91C91B5D58B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237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t>9</a:t>
            </a:fld>
            <a:endParaRPr lang="en-US"/>
          </a:p>
        </p:txBody>
      </p:sp>
    </p:spTree>
    <p:extLst>
      <p:ext uri="{BB962C8B-B14F-4D97-AF65-F5344CB8AC3E}">
        <p14:creationId xmlns:p14="http://schemas.microsoft.com/office/powerpoint/2010/main" val="1222365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2333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a:stretch>
            <a:fillRect/>
          </a:stretch>
        </p:blipFill>
        <p:spPr>
          <a:xfrm>
            <a:off x="7538077" y="5514157"/>
            <a:ext cx="1222923" cy="96248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a:xfrm>
            <a:off x="457200" y="281411"/>
            <a:ext cx="2133600" cy="365125"/>
          </a:xfrm>
          <a:prstGeom prst="rect">
            <a:avLst/>
          </a:prstGeom>
        </p:spPr>
        <p:txBody>
          <a:bodyPr/>
          <a:lstStyle/>
          <a:p>
            <a:fld id="{2324610E-8448-584C-8FA3-A15AF627CF5C}" type="datetimeFigureOut">
              <a:rPr lang="en-US" smtClean="0"/>
              <a:t>6/1/2018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02D5018-2030-2046-84FC-87E41EA86E42}" type="slidenum">
              <a:rPr lang="en-US" smtClean="0"/>
              <a:t>‹#›</a:t>
            </a:fld>
            <a:endParaRPr lang="en-US"/>
          </a:p>
        </p:txBody>
      </p:sp>
    </p:spTree>
    <p:extLst>
      <p:ext uri="{BB962C8B-B14F-4D97-AF65-F5344CB8AC3E}">
        <p14:creationId xmlns:p14="http://schemas.microsoft.com/office/powerpoint/2010/main" val="187502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chemeClr val="bg1"/>
              </a:solidFill>
            </a:endParaRPr>
          </a:p>
        </p:txBody>
      </p:sp>
      <p:pic>
        <p:nvPicPr>
          <p:cNvPr id="12" name="Picture 11"/>
          <p:cNvPicPr>
            <a:picLocks noChangeAspect="1"/>
          </p:cNvPicPr>
          <p:nvPr userDrawn="1"/>
        </p:nvPicPr>
        <p:blipFill>
          <a:blip r:embed="rId4"/>
          <a:stretch>
            <a:fillRect/>
          </a:stretch>
        </p:blipFill>
        <p:spPr>
          <a:xfrm>
            <a:off x="7538077" y="5514157"/>
            <a:ext cx="1222923" cy="962486"/>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descr="image5.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pic>
        <p:nvPicPr>
          <p:cNvPr id="9" name="Picture 8"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spTree>
    <p:extLst>
      <p:ext uri="{BB962C8B-B14F-4D97-AF65-F5344CB8AC3E}">
        <p14:creationId xmlns:p14="http://schemas.microsoft.com/office/powerpoint/2010/main" val="359693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11" name="Picture 10" descr="image6.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930"/>
            <a:ext cx="9144000" cy="684907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pic>
        <p:nvPicPr>
          <p:cNvPr id="12" name="Picture 11"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10"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3201028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9" name="Picture 8" descr="image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1571824"/>
            <a:ext cx="3746684" cy="2160734"/>
          </a:xfrm>
        </p:spPr>
        <p:txBody>
          <a:bodyPr anchor="t">
            <a:noAutofit/>
          </a:bodyPr>
          <a:lstStyle>
            <a:lvl1pPr>
              <a:defRPr sz="4800"/>
            </a:lvl1pPr>
          </a:lstStyle>
          <a:p>
            <a:r>
              <a:rPr lang="en-GB" dirty="0"/>
              <a:t>Click to edit Master title style</a:t>
            </a:r>
            <a:endParaRPr lang="en-US" dirty="0"/>
          </a:p>
        </p:txBody>
      </p:sp>
      <p:sp>
        <p:nvSpPr>
          <p:cNvPr id="10"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pic>
        <p:nvPicPr>
          <p:cNvPr id="12" name="Picture 11" descr="NHS England reversed out.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7" name="Content Placeholder 19"/>
          <p:cNvSpPr>
            <a:spLocks noGrp="1"/>
          </p:cNvSpPr>
          <p:nvPr>
            <p:ph sz="quarter" idx="12" hasCustomPrompt="1"/>
          </p:nvPr>
        </p:nvSpPr>
        <p:spPr>
          <a:xfrm>
            <a:off x="457200" y="5985383"/>
            <a:ext cx="3675271" cy="361031"/>
          </a:xfrm>
        </p:spPr>
        <p:txBody>
          <a:bodyPr anchor="b">
            <a:noAutofit/>
          </a:bodyPr>
          <a:lstStyle>
            <a:lvl1pPr marL="0" indent="0">
              <a:buFontTx/>
              <a:buNone/>
              <a:defRPr sz="1600">
                <a:solidFill>
                  <a:schemeClr val="accent3"/>
                </a:solidFill>
              </a:defRPr>
            </a:lvl1pPr>
          </a:lstStyle>
          <a:p>
            <a:pPr lvl="0"/>
            <a:r>
              <a:rPr lang="en-US" dirty="0"/>
              <a:t>Insert date</a:t>
            </a:r>
          </a:p>
        </p:txBody>
      </p:sp>
    </p:spTree>
    <p:extLst>
      <p:ext uri="{BB962C8B-B14F-4D97-AF65-F5344CB8AC3E}">
        <p14:creationId xmlns:p14="http://schemas.microsoft.com/office/powerpoint/2010/main" val="2572997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82762" y="4993860"/>
            <a:ext cx="3383340" cy="991523"/>
          </a:xfrm>
        </p:spPr>
        <p:txBody>
          <a:bodyPr anchor="b">
            <a:normAutofit/>
          </a:bodyPr>
          <a:lstStyle>
            <a:lvl1pPr marL="0" indent="0">
              <a:buFontTx/>
              <a:buNone/>
              <a:defRPr sz="2800">
                <a:solidFill>
                  <a:schemeClr val="accent3"/>
                </a:solidFill>
              </a:defRPr>
            </a:lvl1pPr>
          </a:lstStyle>
          <a:p>
            <a:pPr lvl="0"/>
            <a:r>
              <a:rPr lang="en-US" dirty="0"/>
              <a:t>Sub heading</a:t>
            </a:r>
          </a:p>
        </p:txBody>
      </p:sp>
      <p:pic>
        <p:nvPicPr>
          <p:cNvPr id="10" name="Picture 9" descr="logo-a5.gi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81202"/>
            <a:ext cx="816864" cy="509016"/>
          </a:xfrm>
          <a:prstGeom prst="rect">
            <a:avLst/>
          </a:prstGeom>
        </p:spPr>
      </p:pic>
      <p:sp>
        <p:nvSpPr>
          <p:cNvPr id="8" name="Content Placeholder 19"/>
          <p:cNvSpPr>
            <a:spLocks noGrp="1"/>
          </p:cNvSpPr>
          <p:nvPr>
            <p:ph sz="quarter" idx="12" hasCustomPrompt="1"/>
          </p:nvPr>
        </p:nvSpPr>
        <p:spPr>
          <a:xfrm>
            <a:off x="5382763" y="5985383"/>
            <a:ext cx="3383340" cy="361031"/>
          </a:xfrm>
        </p:spPr>
        <p:txBody>
          <a:bodyPr anchor="b">
            <a:noAutofit/>
          </a:bodyPr>
          <a:lstStyle>
            <a:lvl1pPr marL="0" indent="0">
              <a:buFontTx/>
              <a:buNone/>
              <a:defRPr sz="1600">
                <a:solidFill>
                  <a:srgbClr val="003893"/>
                </a:solidFill>
              </a:defRPr>
            </a:lvl1pPr>
          </a:lstStyle>
          <a:p>
            <a:pPr lvl="0"/>
            <a:r>
              <a:rPr lang="en-US" dirty="0"/>
              <a:t>Insert date</a:t>
            </a:r>
          </a:p>
        </p:txBody>
      </p:sp>
    </p:spTree>
    <p:extLst>
      <p:ext uri="{BB962C8B-B14F-4D97-AF65-F5344CB8AC3E}">
        <p14:creationId xmlns:p14="http://schemas.microsoft.com/office/powerpoint/2010/main" val="2960076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NHS England reversed ou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3579552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0"/>
            <a:ext cx="9144000" cy="6858000"/>
          </a:xfrm>
          <a:prstGeom prst="rect">
            <a:avLst/>
          </a:prstGeom>
        </p:spPr>
      </p:pic>
      <p:pic>
        <p:nvPicPr>
          <p:cNvPr id="8" name="Picture 7"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6" name="Picture 5" descr="logo-a5.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descr="logo-a5.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3" name="Date Placeholder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200" b="0" i="0" u="none" strike="noStrike" kern="1200" baseline="0" dirty="0" err="1">
                <a:solidFill>
                  <a:schemeClr val="tx1"/>
                </a:solidFill>
                <a:latin typeface="Arial"/>
                <a:ea typeface="+mn-ea"/>
                <a:cs typeface="Arial"/>
              </a:rPr>
              <a:t>www.england.nhs.uk</a:t>
            </a:r>
            <a:endParaRPr lang="en-GB" sz="12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4" r:id="rId3"/>
    <p:sldLayoutId id="2147483675" r:id="rId4"/>
    <p:sldLayoutId id="2147483676" r:id="rId5"/>
    <p:sldLayoutId id="2147483677" r:id="rId6"/>
    <p:sldLayoutId id="2147483680" r:id="rId7"/>
    <p:sldLayoutId id="2147483672" r:id="rId8"/>
    <p:sldLayoutId id="2147483679" r:id="rId9"/>
    <p:sldLayoutId id="2147483650" r:id="rId10"/>
    <p:sldLayoutId id="2147483678" r:id="rId11"/>
    <p:sldLayoutId id="2147483681" r:id="rId12"/>
  </p:sldLayoutIdLst>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fy9rh2qrbAhVJbRQKHR8hAoUQjRx6BAgBEAU&amp;url=https://www.healthspikes.com/what-doctors-dont-tell-you-but-really-should/&amp;psig=AOvVaw3Sihkr3c9sgH1CuDhy9Pd1&amp;ust=1527675993397165" TargetMode="External"/><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5.jp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m/url?sa=i&amp;source=images&amp;cd=&amp;cad=rja&amp;uact=8&amp;ved=2ahUKEwjfy9rh2qrbAhVJbRQKHR8hAoUQjRx6BAgBEAU&amp;url=https://www.healthspikes.com/what-doctors-dont-tell-you-but-really-should/&amp;psig=AOvVaw3Sihkr3c9sgH1CuDhy9Pd1&amp;ust=1527675993397165"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24"/>
          <p:cNvSpPr>
            <a:spLocks noGrp="1"/>
          </p:cNvSpPr>
          <p:nvPr>
            <p:ph type="title"/>
          </p:nvPr>
        </p:nvSpPr>
        <p:spPr>
          <a:xfrm>
            <a:off x="361507" y="20518"/>
            <a:ext cx="6585945" cy="2160734"/>
          </a:xfrm>
        </p:spPr>
        <p:txBody>
          <a:bodyPr/>
          <a:lstStyle/>
          <a:p>
            <a:r>
              <a:rPr lang="en-GB" dirty="0"/>
              <a:t>Unit 2:</a:t>
            </a:r>
            <a:br>
              <a:rPr lang="en-GB" dirty="0"/>
            </a:br>
            <a:r>
              <a:rPr lang="en-GB" dirty="0"/>
              <a:t>Working in Health and Social Care</a:t>
            </a:r>
            <a:endParaRPr lang="en-US" dirty="0"/>
          </a:p>
        </p:txBody>
      </p:sp>
      <p:sp>
        <p:nvSpPr>
          <p:cNvPr id="27" name="Content Placeholder 26"/>
          <p:cNvSpPr>
            <a:spLocks noGrp="1"/>
          </p:cNvSpPr>
          <p:nvPr>
            <p:ph sz="quarter" idx="12"/>
          </p:nvPr>
        </p:nvSpPr>
        <p:spPr>
          <a:xfrm>
            <a:off x="729332" y="6343612"/>
            <a:ext cx="1103244" cy="361031"/>
          </a:xfrm>
        </p:spPr>
        <p:txBody>
          <a:bodyPr/>
          <a:lstStyle/>
          <a:p>
            <a:r>
              <a:rPr lang="en-US" dirty="0"/>
              <a:t>May 2018</a:t>
            </a:r>
          </a:p>
        </p:txBody>
      </p:sp>
      <p:pic>
        <p:nvPicPr>
          <p:cNvPr id="5" name="Picture 4"/>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3303644" y="6107025"/>
            <a:ext cx="964047" cy="750975"/>
          </a:xfrm>
          <a:prstGeom prst="rect">
            <a:avLst/>
          </a:prstGeom>
        </p:spPr>
      </p:pic>
      <p:sp>
        <p:nvSpPr>
          <p:cNvPr id="6" name="Text Box 2"/>
          <p:cNvSpPr txBox="1">
            <a:spLocks noChangeArrowheads="1"/>
          </p:cNvSpPr>
          <p:nvPr/>
        </p:nvSpPr>
        <p:spPr bwMode="auto">
          <a:xfrm>
            <a:off x="361507" y="6184180"/>
            <a:ext cx="3094538" cy="520463"/>
          </a:xfrm>
          <a:prstGeom prst="rect">
            <a:avLst/>
          </a:prstGeom>
          <a:noFill/>
          <a:ln w="9525">
            <a:noFill/>
            <a:miter lim="800000"/>
            <a:headEnd/>
            <a:tailEnd/>
          </a:ln>
        </p:spPr>
        <p:txBody>
          <a:bodyPr rot="0" vert="horz" wrap="square" lIns="91440" tIns="45720" rIns="91440" bIns="45720" anchor="t" anchorCtr="0">
            <a:spAutoFit/>
          </a:bodyPr>
          <a:lstStyle/>
          <a:p>
            <a:pPr algn="r">
              <a:lnSpc>
                <a:spcPct val="107000"/>
              </a:lnSpc>
              <a:spcAft>
                <a:spcPts val="0"/>
              </a:spcAft>
            </a:pPr>
            <a:r>
              <a:rPr lang="en-GB" sz="1400" b="1" dirty="0">
                <a:effectLst/>
                <a:latin typeface="Verdana" panose="020B0604030504040204" pitchFamily="34" charset="0"/>
                <a:ea typeface="Calibri" panose="020F0502020204030204" pitchFamily="34" charset="0"/>
                <a:cs typeface="Times New Roman" panose="02020603050405020304" pitchFamily="18" charset="0"/>
              </a:rPr>
              <a:t>Holy Cross College Hospital</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NHS Foundation Trust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ounded Rectangle 1"/>
          <p:cNvSpPr/>
          <p:nvPr/>
        </p:nvSpPr>
        <p:spPr>
          <a:xfrm>
            <a:off x="216752" y="2238659"/>
            <a:ext cx="5447448" cy="377241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800" b="1" dirty="0">
                <a:solidFill>
                  <a:schemeClr val="accent3"/>
                </a:solidFill>
                <a:latin typeface="Verdana" panose="020B0604030504040204" pitchFamily="34" charset="0"/>
                <a:ea typeface="Verdana" panose="020B0604030504040204" pitchFamily="34" charset="0"/>
                <a:cs typeface="Verdana" panose="020B0604030504040204" pitchFamily="34" charset="0"/>
              </a:rPr>
              <a:t>Starter:</a:t>
            </a:r>
          </a:p>
          <a:p>
            <a:pPr algn="ctr"/>
            <a:r>
              <a:rPr lang="en-GB" sz="2800" dirty="0">
                <a:solidFill>
                  <a:schemeClr val="accent3"/>
                </a:solidFill>
                <a:latin typeface="Verdana" panose="020B0604030504040204" pitchFamily="34" charset="0"/>
                <a:ea typeface="Verdana" panose="020B0604030504040204" pitchFamily="34" charset="0"/>
                <a:cs typeface="Verdana" panose="020B0604030504040204" pitchFamily="34" charset="0"/>
              </a:rPr>
              <a:t>On a mini whiteboard, list as many different health and care </a:t>
            </a:r>
            <a:r>
              <a:rPr lang="en-GB" sz="2800"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professionals you </a:t>
            </a:r>
            <a:r>
              <a:rPr lang="en-GB" sz="2800" dirty="0">
                <a:solidFill>
                  <a:schemeClr val="accent3"/>
                </a:solidFill>
                <a:latin typeface="Verdana" panose="020B0604030504040204" pitchFamily="34" charset="0"/>
                <a:ea typeface="Verdana" panose="020B0604030504040204" pitchFamily="34" charset="0"/>
                <a:cs typeface="Verdana" panose="020B0604030504040204" pitchFamily="34" charset="0"/>
              </a:rPr>
              <a:t>can think </a:t>
            </a:r>
            <a:r>
              <a:rPr lang="en-GB" sz="2800"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of. </a:t>
            </a:r>
            <a:endParaRPr lang="en-GB" sz="280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a:p>
            <a:pPr algn="ctr"/>
            <a:r>
              <a:rPr lang="en-GB" sz="2800" dirty="0" smtClean="0">
                <a:solidFill>
                  <a:schemeClr val="accent3"/>
                </a:solidFill>
                <a:latin typeface="Verdana" panose="020B0604030504040204" pitchFamily="34" charset="0"/>
                <a:ea typeface="Verdana" panose="020B0604030504040204" pitchFamily="34" charset="0"/>
                <a:cs typeface="Verdana" panose="020B0604030504040204" pitchFamily="34" charset="0"/>
              </a:rPr>
              <a:t>Think higher – give one example of how each of the professionals will support service users.</a:t>
            </a:r>
            <a:endParaRPr lang="en-GB" sz="2800" dirty="0">
              <a:solidFill>
                <a:schemeClr val="accent3"/>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73316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749912"/>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Nurses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711200" y="2039937"/>
            <a:ext cx="7841707" cy="4718831"/>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There are a number of different types of nurses who specialise in different areas.</a:t>
            </a: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Can you think of five different types of nurses and what they specialise in?</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651147" y="5041900"/>
            <a:ext cx="7841707" cy="124696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p>
          <a:p>
            <a:pPr algn="ctr"/>
            <a:r>
              <a:rPr lang="en-GB" sz="2400" dirty="0">
                <a:latin typeface="Verdana" panose="020B0604030504040204" pitchFamily="34" charset="0"/>
                <a:ea typeface="Verdana" panose="020B0604030504040204" pitchFamily="34" charset="0"/>
                <a:cs typeface="Verdana" panose="020B0604030504040204" pitchFamily="34" charset="0"/>
              </a:rPr>
              <a:t>Discuss with the person sitting next to you and write down your ideas in your workbook.</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9131" b="16522"/>
          <a:stretch/>
        </p:blipFill>
        <p:spPr>
          <a:xfrm>
            <a:off x="3242016" y="436976"/>
            <a:ext cx="4572000" cy="2266121"/>
          </a:xfrm>
          <a:prstGeom prst="rect">
            <a:avLst/>
          </a:prstGeom>
        </p:spPr>
      </p:pic>
    </p:spTree>
    <p:extLst>
      <p:ext uri="{BB962C8B-B14F-4D97-AF65-F5344CB8AC3E}">
        <p14:creationId xmlns:p14="http://schemas.microsoft.com/office/powerpoint/2010/main" val="315210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338386" y="191565"/>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Nurses</a:t>
            </a:r>
            <a:endParaRPr kumimoji="0" lang="en-GB"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85538485-8F87-4B78-A812-7120B1C1B647}"/>
              </a:ext>
            </a:extLst>
          </p:cNvPr>
          <p:cNvSpPr txBox="1"/>
          <p:nvPr/>
        </p:nvSpPr>
        <p:spPr>
          <a:xfrm>
            <a:off x="1190056" y="2514128"/>
            <a:ext cx="2156604" cy="400110"/>
          </a:xfrm>
          <a:prstGeom prst="rect">
            <a:avLst/>
          </a:prstGeom>
          <a:no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Adult Nurses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CE7EF1C5-0439-45D2-B868-97C2481CF0E4}"/>
              </a:ext>
            </a:extLst>
          </p:cNvPr>
          <p:cNvSpPr txBox="1"/>
          <p:nvPr/>
        </p:nvSpPr>
        <p:spPr>
          <a:xfrm>
            <a:off x="5709814" y="2526024"/>
            <a:ext cx="2457326" cy="400110"/>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Mental Health</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28549744-9EC0-4009-867F-55BE148791B6}"/>
              </a:ext>
            </a:extLst>
          </p:cNvPr>
          <p:cNvSpPr txBox="1"/>
          <p:nvPr/>
        </p:nvSpPr>
        <p:spPr>
          <a:xfrm>
            <a:off x="6177821" y="4672824"/>
            <a:ext cx="2268482"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District Nurses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58C1C138-3670-4B12-9098-17579D12DC56}"/>
              </a:ext>
            </a:extLst>
          </p:cNvPr>
          <p:cNvSpPr txBox="1"/>
          <p:nvPr/>
        </p:nvSpPr>
        <p:spPr>
          <a:xfrm>
            <a:off x="6222083" y="3405728"/>
            <a:ext cx="2156604" cy="707886"/>
          </a:xfrm>
          <a:prstGeom prst="rect">
            <a:avLst/>
          </a:prstGeom>
          <a:noFill/>
          <a:ln>
            <a:solidFill>
              <a:schemeClr val="bg1"/>
            </a:solidFill>
          </a:ln>
        </p:spPr>
        <p:txBody>
          <a:bodyPr wrap="square" rtlCol="0">
            <a:spAutoFit/>
          </a:bodyPr>
          <a:lstStyle/>
          <a:p>
            <a:pPr lvl="0"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Paediatric</a:t>
            </a:r>
            <a:r>
              <a:rPr kumimoji="0" lang="en-GB" sz="20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Nurses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740153AC-601B-416C-BEE9-8F76D9E59789}"/>
              </a:ext>
            </a:extLst>
          </p:cNvPr>
          <p:cNvSpPr txBox="1"/>
          <p:nvPr/>
        </p:nvSpPr>
        <p:spPr>
          <a:xfrm>
            <a:off x="2012316" y="5362338"/>
            <a:ext cx="2626758"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Learning Disability Nurses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3346659" y="3768424"/>
            <a:ext cx="2455433" cy="853971"/>
          </a:xfrm>
          <a:prstGeom prst="round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Nurses</a:t>
            </a:r>
            <a:endParaRPr lang="en-GB" b="1"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9293" y="271950"/>
            <a:ext cx="1579395" cy="2173214"/>
          </a:xfrm>
          <a:prstGeom prst="rect">
            <a:avLst/>
          </a:prstGeom>
        </p:spPr>
      </p:pic>
      <p:sp>
        <p:nvSpPr>
          <p:cNvPr id="20" name="Content Placeholder 1"/>
          <p:cNvSpPr txBox="1">
            <a:spLocks/>
          </p:cNvSpPr>
          <p:nvPr/>
        </p:nvSpPr>
        <p:spPr>
          <a:xfrm>
            <a:off x="427384" y="1149987"/>
            <a:ext cx="7951304" cy="1314155"/>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Largest group of professionals in</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health services. </a:t>
            </a:r>
          </a:p>
        </p:txBody>
      </p:sp>
      <p:sp>
        <p:nvSpPr>
          <p:cNvPr id="21" name="TextBox 20">
            <a:extLst>
              <a:ext uri="{FF2B5EF4-FFF2-40B4-BE49-F238E27FC236}">
                <a16:creationId xmlns:a16="http://schemas.microsoft.com/office/drawing/2014/main" id="{28549744-9EC0-4009-867F-55BE148791B6}"/>
              </a:ext>
            </a:extLst>
          </p:cNvPr>
          <p:cNvSpPr txBox="1"/>
          <p:nvPr/>
        </p:nvSpPr>
        <p:spPr>
          <a:xfrm>
            <a:off x="4574375" y="5409843"/>
            <a:ext cx="2576595"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Neonatal</a:t>
            </a:r>
            <a:r>
              <a:rPr kumimoji="0" lang="en-GB" sz="20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a:t>
            </a: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Nurses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a:extLst>
              <a:ext uri="{FF2B5EF4-FFF2-40B4-BE49-F238E27FC236}">
                <a16:creationId xmlns:a16="http://schemas.microsoft.com/office/drawing/2014/main" id="{28549744-9EC0-4009-867F-55BE148791B6}"/>
              </a:ext>
            </a:extLst>
          </p:cNvPr>
          <p:cNvSpPr txBox="1"/>
          <p:nvPr/>
        </p:nvSpPr>
        <p:spPr>
          <a:xfrm>
            <a:off x="570298" y="3315189"/>
            <a:ext cx="2007249"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a:t>
            </a:r>
            <a:r>
              <a:rPr kumimoji="0" lang="en-GB" sz="2000" b="1"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 Visitors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a:extLst>
              <a:ext uri="{FF2B5EF4-FFF2-40B4-BE49-F238E27FC236}">
                <a16:creationId xmlns:a16="http://schemas.microsoft.com/office/drawing/2014/main" id="{28549744-9EC0-4009-867F-55BE148791B6}"/>
              </a:ext>
            </a:extLst>
          </p:cNvPr>
          <p:cNvSpPr txBox="1"/>
          <p:nvPr/>
        </p:nvSpPr>
        <p:spPr>
          <a:xfrm>
            <a:off x="650607" y="4466708"/>
            <a:ext cx="2007249"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Practice Nurses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a:extLst>
              <a:ext uri="{FF2B5EF4-FFF2-40B4-BE49-F238E27FC236}">
                <a16:creationId xmlns:a16="http://schemas.microsoft.com/office/drawing/2014/main" id="{28549744-9EC0-4009-867F-55BE148791B6}"/>
              </a:ext>
            </a:extLst>
          </p:cNvPr>
          <p:cNvSpPr txBox="1"/>
          <p:nvPr/>
        </p:nvSpPr>
        <p:spPr>
          <a:xfrm>
            <a:off x="3570752" y="2091221"/>
            <a:ext cx="2007249"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School Nurses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Straight Arrow Connector 3"/>
          <p:cNvCxnSpPr/>
          <p:nvPr/>
        </p:nvCxnSpPr>
        <p:spPr>
          <a:xfrm flipH="1" flipV="1">
            <a:off x="2653748" y="2926134"/>
            <a:ext cx="785191" cy="8335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 name="Straight Arrow Connector 5"/>
          <p:cNvCxnSpPr>
            <a:stCxn id="18" idx="0"/>
            <a:endCxn id="24" idx="2"/>
          </p:cNvCxnSpPr>
          <p:nvPr/>
        </p:nvCxnSpPr>
        <p:spPr>
          <a:xfrm flipV="1">
            <a:off x="4574376" y="2799107"/>
            <a:ext cx="1" cy="96931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8" name="Straight Arrow Connector 7"/>
          <p:cNvCxnSpPr/>
          <p:nvPr/>
        </p:nvCxnSpPr>
        <p:spPr>
          <a:xfrm flipV="1">
            <a:off x="5604376" y="2959680"/>
            <a:ext cx="393616" cy="7420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a:stCxn id="18" idx="3"/>
          </p:cNvCxnSpPr>
          <p:nvPr/>
        </p:nvCxnSpPr>
        <p:spPr>
          <a:xfrm flipV="1">
            <a:off x="5802092" y="3734878"/>
            <a:ext cx="737856" cy="4605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a:off x="5604376" y="4655587"/>
            <a:ext cx="1047051" cy="35038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a:off x="4870174" y="4622395"/>
            <a:ext cx="707827" cy="80874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a:off x="3346659" y="4622395"/>
            <a:ext cx="648871" cy="7874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a:off x="2465553" y="4466708"/>
            <a:ext cx="881108" cy="26228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H="1" flipV="1">
            <a:off x="2236321" y="3734878"/>
            <a:ext cx="1110340" cy="3787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5" name="Rounded Rectangle 44"/>
          <p:cNvSpPr/>
          <p:nvPr/>
        </p:nvSpPr>
        <p:spPr>
          <a:xfrm>
            <a:off x="267871" y="835633"/>
            <a:ext cx="6559371" cy="133644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r>
              <a:rPr lang="en-GB" sz="2400" dirty="0" smtClean="0">
                <a:latin typeface="Verdana" panose="020B0604030504040204" pitchFamily="34" charset="0"/>
                <a:ea typeface="Verdana" panose="020B0604030504040204" pitchFamily="34" charset="0"/>
                <a:cs typeface="Verdana" panose="020B0604030504040204" pitchFamily="34" charset="0"/>
              </a:rPr>
              <a:t>Research what each nurses role is and write your findings in your workbook.</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2538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down)">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down)">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down)">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additive="base">
                                        <p:cTn id="52" dur="500" fill="hold"/>
                                        <p:tgtEl>
                                          <p:spTgt spid="45"/>
                                        </p:tgtEl>
                                        <p:attrNameLst>
                                          <p:attrName>ppt_x</p:attrName>
                                        </p:attrNameLst>
                                      </p:cBhvr>
                                      <p:tavLst>
                                        <p:tav tm="0">
                                          <p:val>
                                            <p:strVal val="#ppt_x"/>
                                          </p:val>
                                        </p:tav>
                                        <p:tav tm="100000">
                                          <p:val>
                                            <p:strVal val="#ppt_x"/>
                                          </p:val>
                                        </p:tav>
                                      </p:tavLst>
                                    </p:anim>
                                    <p:anim calcmode="lin" valueType="num">
                                      <p:cBhvr additive="base">
                                        <p:cTn id="5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21" grpId="0" animBg="1"/>
      <p:bldP spid="22" grpId="0" animBg="1"/>
      <p:bldP spid="23" grpId="0" animBg="1"/>
      <p:bldP spid="24" grpId="0" animBg="1"/>
      <p:bldP spid="4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Healthcare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Assistants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417638"/>
            <a:ext cx="8607285"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Often known as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nursing assistant or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auxiliary nurses.  They work under the guidance of qualified healthcare professionals such as midwives and nurses.</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They work in many healthcare settings including GP practices, hospitals and nursing homes.</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Duties include:- Taking patients temperature and pulse, making beds, washing and dressing patients, serving and assisting with meals</a:t>
            </a: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1319" y="214312"/>
            <a:ext cx="2952750" cy="2143125"/>
          </a:xfrm>
          <a:prstGeom prst="rect">
            <a:avLst/>
          </a:prstGeom>
        </p:spPr>
      </p:pic>
    </p:spTree>
    <p:extLst>
      <p:ext uri="{BB962C8B-B14F-4D97-AF65-F5344CB8AC3E}">
        <p14:creationId xmlns:p14="http://schemas.microsoft.com/office/powerpoint/2010/main" val="3234936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Occupational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Therapists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417638"/>
            <a:ext cx="8607285"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Work with people of all ages</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who struggle with practical routines of daily life.</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This may be due to a disability, physical or psychological illness, an accident or old age.</a:t>
            </a: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Specific activities will be agreed with patient to help them overcome barriers to independent living.</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Work in patients home, GP practices, nursing homes, prisons, social services and hospitals.</a:t>
            </a: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0543" t="2666" r="16739" b="354"/>
          <a:stretch/>
        </p:blipFill>
        <p:spPr>
          <a:xfrm>
            <a:off x="5903842" y="1"/>
            <a:ext cx="2170543" cy="1768230"/>
          </a:xfrm>
          <a:prstGeom prst="rect">
            <a:avLst/>
          </a:prstGeom>
        </p:spPr>
      </p:pic>
    </p:spTree>
    <p:extLst>
      <p:ext uri="{BB962C8B-B14F-4D97-AF65-F5344CB8AC3E}">
        <p14:creationId xmlns:p14="http://schemas.microsoft.com/office/powerpoint/2010/main" val="42323803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Social Workers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133062"/>
            <a:ext cx="8686799" cy="5397800"/>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Help and support people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of all ages through difficult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times in their lives.</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Ensure vulnerable people are safeguarded and help them to live independently.  Including children, people with disabilities, mental health problems and the frail elderly.</a:t>
            </a:r>
          </a:p>
          <a:p>
            <a:pPr algn="l"/>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Social workers specialise in either children or adult services.  How would the services required for children and adults differ?</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https://</a:t>
            </a: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youtu.be/84bE1M6Usz0</a:t>
            </a:r>
          </a:p>
          <a:p>
            <a:pPr algn="l"/>
            <a:endPar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013" y="834888"/>
            <a:ext cx="2615560" cy="1739347"/>
          </a:xfrm>
          <a:prstGeom prst="rect">
            <a:avLst/>
          </a:prstGeom>
        </p:spPr>
      </p:pic>
      <p:sp>
        <p:nvSpPr>
          <p:cNvPr id="7" name="Rounded Rectangle 6"/>
          <p:cNvSpPr/>
          <p:nvPr/>
        </p:nvSpPr>
        <p:spPr>
          <a:xfrm>
            <a:off x="457201" y="5657071"/>
            <a:ext cx="8035653" cy="90186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r>
              <a:rPr lang="en-GB" sz="2400" dirty="0" smtClean="0">
                <a:latin typeface="Verdana" panose="020B0604030504040204" pitchFamily="34" charset="0"/>
                <a:ea typeface="Verdana" panose="020B0604030504040204" pitchFamily="34" charset="0"/>
                <a:cs typeface="Verdana" panose="020B0604030504040204" pitchFamily="34" charset="0"/>
              </a:rPr>
              <a:t>Discuss </a:t>
            </a:r>
            <a:r>
              <a:rPr lang="en-GB" sz="2400" dirty="0">
                <a:latin typeface="Verdana" panose="020B0604030504040204" pitchFamily="34" charset="0"/>
                <a:ea typeface="Verdana" panose="020B0604030504040204" pitchFamily="34" charset="0"/>
                <a:cs typeface="Verdana" panose="020B0604030504040204" pitchFamily="34" charset="0"/>
              </a:rPr>
              <a:t>with the person sitting next to you and write down your ideas in your workbook.</a:t>
            </a:r>
          </a:p>
        </p:txBody>
      </p:sp>
    </p:spTree>
    <p:extLst>
      <p:ext uri="{BB962C8B-B14F-4D97-AF65-F5344CB8AC3E}">
        <p14:creationId xmlns:p14="http://schemas.microsoft.com/office/powerpoint/2010/main" val="25165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Social Workers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123121"/>
            <a:ext cx="8686799" cy="556591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Adult Services</a:t>
            </a:r>
            <a:r>
              <a:rPr lang="en-GB" sz="2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Older </a:t>
            </a:r>
            <a:br>
              <a:rPr lang="en-GB" sz="2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people, adults with disabilities, adults with mental health problems.  Support them living independently and in residential care, work closely with families and carers.</a:t>
            </a:r>
            <a:br>
              <a:rPr lang="en-GB" sz="2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600" b="1"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Child Services</a:t>
            </a:r>
            <a:r>
              <a:rPr lang="en-GB" sz="26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Provide support for children and their families. Ensure child is safe and protected from abuse.  Implement special measures for children at risk.  In extreme circumstances this may include removing the child their home.  Manage fostering and adoption processes.  Work in children's residential settings and support young people leaving residential care.</a:t>
            </a:r>
            <a:endParaRPr lang="en-GB" sz="26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0848" y="74101"/>
            <a:ext cx="2372255" cy="1577549"/>
          </a:xfrm>
          <a:prstGeom prst="rect">
            <a:avLst/>
          </a:prstGeom>
        </p:spPr>
      </p:pic>
      <p:sp>
        <p:nvSpPr>
          <p:cNvPr id="8" name="Rounded Rectangle 7"/>
          <p:cNvSpPr/>
          <p:nvPr/>
        </p:nvSpPr>
        <p:spPr>
          <a:xfrm>
            <a:off x="457201" y="4694562"/>
            <a:ext cx="8597347" cy="1653564"/>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Verdana" panose="020B0604030504040204" pitchFamily="34" charset="0"/>
                <a:ea typeface="Verdana" panose="020B0604030504040204" pitchFamily="34" charset="0"/>
                <a:cs typeface="Verdana" panose="020B0604030504040204" pitchFamily="34" charset="0"/>
              </a:rPr>
              <a:t>Think Higher:  Apply how the work of a social worker can help a service user Physically, Intellectually, Emotionally and Socially.</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346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Youth Worker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417638"/>
            <a:ext cx="8607285"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Work with people ages 11-25.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Support young people reach their full potential.</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Work in a range of settings and are employed by the council or religious organisations or voluntary organisations.</a:t>
            </a:r>
          </a:p>
          <a:p>
            <a:pPr algn="l"/>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Research the type of settings that a youth worker would be involved with?</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522" t="17496" r="31739"/>
          <a:stretch/>
        </p:blipFill>
        <p:spPr>
          <a:xfrm>
            <a:off x="6078905" y="89453"/>
            <a:ext cx="1951912" cy="1808922"/>
          </a:xfrm>
          <a:prstGeom prst="rect">
            <a:avLst/>
          </a:prstGeom>
        </p:spPr>
      </p:pic>
      <p:sp>
        <p:nvSpPr>
          <p:cNvPr id="7" name="Rounded Rectangle 6"/>
          <p:cNvSpPr/>
          <p:nvPr/>
        </p:nvSpPr>
        <p:spPr>
          <a:xfrm>
            <a:off x="457201" y="5222781"/>
            <a:ext cx="8035653" cy="90186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r>
              <a:rPr lang="en-GB" sz="2400" dirty="0" smtClean="0">
                <a:latin typeface="Verdana" panose="020B0604030504040204" pitchFamily="34" charset="0"/>
                <a:ea typeface="Verdana" panose="020B0604030504040204" pitchFamily="34" charset="0"/>
                <a:cs typeface="Verdana" panose="020B0604030504040204" pitchFamily="34" charset="0"/>
              </a:rPr>
              <a:t>Discuss </a:t>
            </a:r>
            <a:r>
              <a:rPr lang="en-GB" sz="2400" dirty="0">
                <a:latin typeface="Verdana" panose="020B0604030504040204" pitchFamily="34" charset="0"/>
                <a:ea typeface="Verdana" panose="020B0604030504040204" pitchFamily="34" charset="0"/>
                <a:cs typeface="Verdana" panose="020B0604030504040204" pitchFamily="34" charset="0"/>
              </a:rPr>
              <a:t>with the person sitting next to you and write </a:t>
            </a:r>
            <a:r>
              <a:rPr lang="en-GB" sz="2400" dirty="0" smtClean="0">
                <a:latin typeface="Verdana" panose="020B0604030504040204" pitchFamily="34" charset="0"/>
                <a:ea typeface="Verdana" panose="020B0604030504040204" pitchFamily="34" charset="0"/>
                <a:cs typeface="Verdana" panose="020B0604030504040204" pitchFamily="34" charset="0"/>
              </a:rPr>
              <a:t>your research </a:t>
            </a:r>
            <a:r>
              <a:rPr lang="en-GB" sz="2400" dirty="0">
                <a:latin typeface="Verdana" panose="020B0604030504040204" pitchFamily="34" charset="0"/>
                <a:ea typeface="Verdana" panose="020B0604030504040204" pitchFamily="34" charset="0"/>
                <a:cs typeface="Verdana" panose="020B0604030504040204" pitchFamily="34" charset="0"/>
              </a:rPr>
              <a:t>in your workbook.</a:t>
            </a:r>
          </a:p>
        </p:txBody>
      </p:sp>
    </p:spTree>
    <p:extLst>
      <p:ext uri="{BB962C8B-B14F-4D97-AF65-F5344CB8AC3E}">
        <p14:creationId xmlns:p14="http://schemas.microsoft.com/office/powerpoint/2010/main" val="355630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Youth Worker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417638"/>
            <a:ext cx="8607285"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Typical Activities:-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Delivering programmes relating to young peoples concerns including smoking, drinking, drugs, relationships and dealing with violence.</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Residential activities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Sports teams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Managing community projects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Supporting parents for child’s healthy development</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1522" t="17496" r="31739"/>
          <a:stretch/>
        </p:blipFill>
        <p:spPr>
          <a:xfrm>
            <a:off x="6078905" y="89453"/>
            <a:ext cx="1951912" cy="1808922"/>
          </a:xfrm>
          <a:prstGeom prst="rect">
            <a:avLst/>
          </a:prstGeom>
        </p:spPr>
      </p:pic>
    </p:spTree>
    <p:extLst>
      <p:ext uri="{BB962C8B-B14F-4D97-AF65-F5344CB8AC3E}">
        <p14:creationId xmlns:p14="http://schemas.microsoft.com/office/powerpoint/2010/main" val="3482977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Care Assistants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417638"/>
            <a:ext cx="8607285"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Provide practical help and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support for people who have difficulties with daily activities.</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Care assistants work in a wide range of settings including shelter accommodation, residential homes and day care centres.</a:t>
            </a:r>
          </a:p>
          <a:p>
            <a:pPr algn="l"/>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What age groups do care assistants work with?  What type of support do they provide?</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7" name="Rounded Rectangle 6"/>
          <p:cNvSpPr/>
          <p:nvPr/>
        </p:nvSpPr>
        <p:spPr>
          <a:xfrm>
            <a:off x="457201" y="5387861"/>
            <a:ext cx="8035653" cy="901860"/>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r>
              <a:rPr lang="en-GB" sz="2400" dirty="0" smtClean="0">
                <a:latin typeface="Verdana" panose="020B0604030504040204" pitchFamily="34" charset="0"/>
                <a:ea typeface="Verdana" panose="020B0604030504040204" pitchFamily="34" charset="0"/>
                <a:cs typeface="Verdana" panose="020B0604030504040204" pitchFamily="34" charset="0"/>
              </a:rPr>
              <a:t>Discuss </a:t>
            </a:r>
            <a:r>
              <a:rPr lang="en-GB" sz="2400" dirty="0">
                <a:latin typeface="Verdana" panose="020B0604030504040204" pitchFamily="34" charset="0"/>
                <a:ea typeface="Verdana" panose="020B0604030504040204" pitchFamily="34" charset="0"/>
                <a:cs typeface="Verdana" panose="020B0604030504040204" pitchFamily="34" charset="0"/>
              </a:rPr>
              <a:t>with the person sitting next to you and write </a:t>
            </a:r>
            <a:r>
              <a:rPr lang="en-GB" sz="2400" dirty="0" smtClean="0">
                <a:latin typeface="Verdana" panose="020B0604030504040204" pitchFamily="34" charset="0"/>
                <a:ea typeface="Verdana" panose="020B0604030504040204" pitchFamily="34" charset="0"/>
                <a:cs typeface="Verdana" panose="020B0604030504040204" pitchFamily="34" charset="0"/>
              </a:rPr>
              <a:t>your research </a:t>
            </a:r>
            <a:r>
              <a:rPr lang="en-GB" sz="2400" dirty="0">
                <a:latin typeface="Verdana" panose="020B0604030504040204" pitchFamily="34" charset="0"/>
                <a:ea typeface="Verdana" panose="020B0604030504040204" pitchFamily="34" charset="0"/>
                <a:cs typeface="Verdana" panose="020B0604030504040204" pitchFamily="34" charset="0"/>
              </a:rPr>
              <a:t>in your workbook.</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2300"/>
          <a:stretch/>
        </p:blipFill>
        <p:spPr>
          <a:xfrm>
            <a:off x="6013174" y="82618"/>
            <a:ext cx="2035243" cy="1743075"/>
          </a:xfrm>
          <a:prstGeom prst="rect">
            <a:avLst/>
          </a:prstGeom>
        </p:spPr>
      </p:pic>
    </p:spTree>
    <p:extLst>
      <p:ext uri="{BB962C8B-B14F-4D97-AF65-F5344CB8AC3E}">
        <p14:creationId xmlns:p14="http://schemas.microsoft.com/office/powerpoint/2010/main" val="4249271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Care Managers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348064"/>
            <a:ext cx="8607285"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Key leadership role within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residential care settings and are responsible for:-</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Adults with learning difficulties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Older people in residential and care homes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People in supported housing</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People receiving hospice care</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Responsibilities include appointing and managing staff, managing budgets and ensuring the quality of care meets the required standards.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9835" y="190036"/>
            <a:ext cx="2438400" cy="1627632"/>
          </a:xfrm>
          <a:prstGeom prst="rect">
            <a:avLst/>
          </a:prstGeom>
        </p:spPr>
      </p:pic>
    </p:spTree>
    <p:extLst>
      <p:ext uri="{BB962C8B-B14F-4D97-AF65-F5344CB8AC3E}">
        <p14:creationId xmlns:p14="http://schemas.microsoft.com/office/powerpoint/2010/main" val="2353538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749912"/>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a:latin typeface="Verdana" panose="020B0604030504040204" pitchFamily="34" charset="0"/>
                <a:ea typeface="Verdana" panose="020B0604030504040204" pitchFamily="34" charset="0"/>
                <a:cs typeface="Verdana" panose="020B0604030504040204" pitchFamily="34" charset="0"/>
              </a:rPr>
              <a:t>Learning objectives…</a:t>
            </a:r>
          </a:p>
        </p:txBody>
      </p:sp>
      <p:sp>
        <p:nvSpPr>
          <p:cNvPr id="3" name="Content Placeholder 1"/>
          <p:cNvSpPr txBox="1">
            <a:spLocks/>
          </p:cNvSpPr>
          <p:nvPr/>
        </p:nvSpPr>
        <p:spPr>
          <a:xfrm>
            <a:off x="457200" y="1570037"/>
            <a:ext cx="7841707" cy="4718831"/>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rPr>
              <a:t>By the end of this lesson, you will be able to:</a:t>
            </a:r>
          </a:p>
          <a:p>
            <a:pPr marL="457200" indent="-457200" algn="l">
              <a:buFont typeface="Arial" panose="020B0604020202020204" pitchFamily="34" charset="0"/>
              <a:buChar char="•"/>
            </a:pPr>
            <a:r>
              <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Identify </a:t>
            </a:r>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the different health care professionals.</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Explain the role of each professional.</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Identify the support each professional provides the service user.</a:t>
            </a:r>
          </a:p>
          <a:p>
            <a:pPr marL="457200" indent="-457200" algn="l">
              <a:buFont typeface="Arial" panose="020B0604020202020204" pitchFamily="34" charset="0"/>
              <a:buChar char="•"/>
            </a:pPr>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Discuss the impact the professional can have on a service user.</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endParaRPr lang="en-GB" sz="2800" dirty="0">
              <a:latin typeface="Verdana" panose="020B0604030504040204" pitchFamily="34" charset="0"/>
              <a:ea typeface="Verdana" panose="020B0604030504040204" pitchFamily="34" charset="0"/>
              <a:cs typeface="Verdana" panose="020B0604030504040204" pitchFamily="34" charset="0"/>
            </a:endParaRPr>
          </a:p>
          <a:p>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97939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08114"/>
            <a:ext cx="7356815" cy="11095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Support Workers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457201" y="1348064"/>
            <a:ext cx="8766312" cy="5222553"/>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This role is closely linked to a</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healthcare or nursing assistant</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discussed earlier.</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Support workers work under the supervision of professional such as physiotherapists, occupational therapists and social workers.</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Once a needed has been identified the support worker will work closely with the patient and their family to implement the plan.</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They may provide support with parenting skills, financial management and domestic skills.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80657" y="934278"/>
            <a:ext cx="2584704" cy="1578864"/>
          </a:xfrm>
          <a:prstGeom prst="rect">
            <a:avLst/>
          </a:prstGeom>
        </p:spPr>
      </p:pic>
    </p:spTree>
    <p:extLst>
      <p:ext uri="{BB962C8B-B14F-4D97-AF65-F5344CB8AC3E}">
        <p14:creationId xmlns:p14="http://schemas.microsoft.com/office/powerpoint/2010/main" val="41745303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0" y="125985"/>
            <a:ext cx="7841706" cy="1247853"/>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algn="ctr"/>
            <a:r>
              <a:rPr lang="en-GB" dirty="0" smtClean="0">
                <a:latin typeface="Verdana" panose="020B0604030504040204" pitchFamily="34" charset="0"/>
                <a:ea typeface="Verdana" panose="020B0604030504040204" pitchFamily="34" charset="0"/>
                <a:cs typeface="Verdana" panose="020B0604030504040204" pitchFamily="34" charset="0"/>
              </a:rPr>
              <a:t>Professionals in the Health Care Sector</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1"/>
          <p:cNvSpPr txBox="1">
            <a:spLocks/>
          </p:cNvSpPr>
          <p:nvPr/>
        </p:nvSpPr>
        <p:spPr>
          <a:xfrm>
            <a:off x="457200" y="1232107"/>
            <a:ext cx="7841707" cy="5178632"/>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Doctors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Nurses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Midwives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Healthcare assistants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Social workers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Occupational therapists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Youth Worker</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Care Manager</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Care Assistants</a:t>
            </a:r>
          </a:p>
          <a:p>
            <a:pPr marL="342900" indent="-342900" algn="l">
              <a:buFont typeface="Arial" panose="020B0604020202020204" pitchFamily="34" charset="0"/>
              <a:buChar char="•"/>
            </a:pPr>
            <a:r>
              <a:rPr lang="en-GB" sz="2800" dirty="0" smtClean="0">
                <a:latin typeface="Verdana" panose="020B0604030504040204" pitchFamily="34" charset="0"/>
                <a:ea typeface="Verdana" panose="020B0604030504040204" pitchFamily="34" charset="0"/>
                <a:cs typeface="Verdana" panose="020B0604030504040204" pitchFamily="34" charset="0"/>
              </a:rPr>
              <a:t>Support Workers</a:t>
            </a:r>
            <a:endParaRPr lang="en-GB" sz="2800" dirty="0">
              <a:latin typeface="Verdana" panose="020B0604030504040204" pitchFamily="34" charset="0"/>
              <a:ea typeface="Verdana" panose="020B0604030504040204" pitchFamily="34" charset="0"/>
              <a:cs typeface="Verdana" panose="020B0604030504040204" pitchFamily="34" charset="0"/>
            </a:endParaRPr>
          </a:p>
          <a:p>
            <a:endParaRPr lang="en-GB" sz="2800" dirty="0">
              <a:latin typeface="Verdana" panose="020B0604030504040204" pitchFamily="34" charset="0"/>
              <a:ea typeface="Verdana" panose="020B0604030504040204" pitchFamily="34" charset="0"/>
              <a:cs typeface="Verdana" panose="020B0604030504040204" pitchFamily="34" charset="0"/>
            </a:endParaRPr>
          </a:p>
          <a:p>
            <a:endParaRPr lang="en-GB"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105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0" dur="1000"/>
                                        <p:tgtEl>
                                          <p:spTgt spid="3">
                                            <p:txEl>
                                              <p:pRg st="5" end="5"/>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nodeType="click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 calcmode="lin" valueType="num">
                                      <p:cBhvr>
                                        <p:cTn id="5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65"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66" dur="1000"/>
                                        <p:tgtEl>
                                          <p:spTgt spid="3">
                                            <p:txEl>
                                              <p:pRg st="7" end="7"/>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3">
                                            <p:txEl>
                                              <p:pRg st="8" end="8"/>
                                            </p:txEl>
                                          </p:spTgt>
                                        </p:tgtEl>
                                        <p:attrNameLst>
                                          <p:attrName>style.visibility</p:attrName>
                                        </p:attrNameLst>
                                      </p:cBhvr>
                                      <p:to>
                                        <p:strVal val="visible"/>
                                      </p:to>
                                    </p:set>
                                    <p:anim calcmode="lin" valueType="num">
                                      <p:cBhvr>
                                        <p:cTn id="7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7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7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74" dur="1000"/>
                                        <p:tgtEl>
                                          <p:spTgt spid="3">
                                            <p:txEl>
                                              <p:pRg st="8" end="8"/>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nodeType="click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10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0" dur="1000" fill="hold"/>
                                        <p:tgtEl>
                                          <p:spTgt spid="3">
                                            <p:txEl>
                                              <p:pRg st="9" end="9"/>
                                            </p:txEl>
                                          </p:spTgt>
                                        </p:tgtEl>
                                        <p:attrNameLst>
                                          <p:attrName>ppt_h</p:attrName>
                                        </p:attrNameLst>
                                      </p:cBhvr>
                                      <p:tavLst>
                                        <p:tav tm="0">
                                          <p:val>
                                            <p:fltVal val="0"/>
                                          </p:val>
                                        </p:tav>
                                        <p:tav tm="100000">
                                          <p:val>
                                            <p:strVal val="#ppt_h"/>
                                          </p:val>
                                        </p:tav>
                                      </p:tavLst>
                                    </p:anim>
                                    <p:anim calcmode="lin" valueType="num">
                                      <p:cBhvr>
                                        <p:cTn id="81" dur="1000" fill="hold"/>
                                        <p:tgtEl>
                                          <p:spTgt spid="3">
                                            <p:txEl>
                                              <p:pRg st="9" end="9"/>
                                            </p:txEl>
                                          </p:spTgt>
                                        </p:tgtEl>
                                        <p:attrNameLst>
                                          <p:attrName>style.rotation</p:attrName>
                                        </p:attrNameLst>
                                      </p:cBhvr>
                                      <p:tavLst>
                                        <p:tav tm="0">
                                          <p:val>
                                            <p:fltVal val="90"/>
                                          </p:val>
                                        </p:tav>
                                        <p:tav tm="100000">
                                          <p:val>
                                            <p:fltVal val="0"/>
                                          </p:val>
                                        </p:tav>
                                      </p:tavLst>
                                    </p:anim>
                                    <p:animEffect transition="in" filter="fade">
                                      <p:cBhvr>
                                        <p:cTn id="82"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749912"/>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Doctors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711200" y="2039937"/>
            <a:ext cx="7841707" cy="4718831"/>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There are a number of different types of doctors who specialise in different areas.</a:t>
            </a: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Can you think of five different types of doctor and what they specialise in?</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651147" y="5041900"/>
            <a:ext cx="7841707" cy="124696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p>
          <a:p>
            <a:pPr algn="ctr"/>
            <a:r>
              <a:rPr lang="en-GB" sz="2400" dirty="0">
                <a:latin typeface="Verdana" panose="020B0604030504040204" pitchFamily="34" charset="0"/>
                <a:ea typeface="Verdana" panose="020B0604030504040204" pitchFamily="34" charset="0"/>
                <a:cs typeface="Verdana" panose="020B0604030504040204" pitchFamily="34" charset="0"/>
              </a:rPr>
              <a:t>Discuss with the person sitting next to you and write down your ideas in your workbook.</a:t>
            </a:r>
          </a:p>
        </p:txBody>
      </p:sp>
      <p:pic>
        <p:nvPicPr>
          <p:cNvPr id="1026" name="Picture 2" descr="Image result for doctor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8" t="4531" r="19636" b="17119"/>
          <a:stretch/>
        </p:blipFill>
        <p:spPr bwMode="auto">
          <a:xfrm>
            <a:off x="5994840" y="870799"/>
            <a:ext cx="2753980" cy="215679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952887" y="870799"/>
            <a:ext cx="2685369" cy="1986495"/>
          </a:xfrm>
          <a:prstGeom prst="rect">
            <a:avLst/>
          </a:prstGeom>
        </p:spPr>
      </p:pic>
    </p:spTree>
    <p:extLst>
      <p:ext uri="{BB962C8B-B14F-4D97-AF65-F5344CB8AC3E}">
        <p14:creationId xmlns:p14="http://schemas.microsoft.com/office/powerpoint/2010/main" val="2549198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347870"/>
            <a:ext cx="7356815" cy="1470991"/>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Doctors</a:t>
            </a:r>
          </a:p>
          <a:p>
            <a:r>
              <a:rPr lang="en-GB" dirty="0" smtClean="0">
                <a:latin typeface="Verdana" panose="020B0604030504040204" pitchFamily="34" charset="0"/>
                <a:ea typeface="Verdana" panose="020B0604030504040204" pitchFamily="34" charset="0"/>
                <a:cs typeface="Verdana" panose="020B0604030504040204" pitchFamily="34" charset="0"/>
              </a:rPr>
              <a:t>General Practitioners</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(GP)</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711200" y="2039937"/>
            <a:ext cx="8134626" cy="4718831"/>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 GP is the primary point </a:t>
            </a: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of contact when a person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is unwell. A GP provides ongoing Health Care for people in the community.</a:t>
            </a:r>
          </a:p>
          <a:p>
            <a:pPr algn="l"/>
            <a:endPar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This includes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Caring for people who are unwell including simple surgical procedures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Preventative care and health education.</a:t>
            </a: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623152" y="884663"/>
            <a:ext cx="2869702" cy="2122855"/>
          </a:xfrm>
          <a:prstGeom prst="rect">
            <a:avLst/>
          </a:prstGeom>
        </p:spPr>
      </p:pic>
    </p:spTree>
    <p:extLst>
      <p:ext uri="{BB962C8B-B14F-4D97-AF65-F5344CB8AC3E}">
        <p14:creationId xmlns:p14="http://schemas.microsoft.com/office/powerpoint/2010/main" val="3334242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1"/>
          <p:cNvSpPr txBox="1">
            <a:spLocks/>
          </p:cNvSpPr>
          <p:nvPr/>
        </p:nvSpPr>
        <p:spPr>
          <a:xfrm>
            <a:off x="711200" y="2039937"/>
            <a:ext cx="7841707" cy="4718831"/>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A GP has a number of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responsibilities.</a:t>
            </a: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algn="l"/>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711199" y="3775867"/>
            <a:ext cx="7841708" cy="1491871"/>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p>
          <a:p>
            <a:pPr algn="ctr"/>
            <a:r>
              <a:rPr lang="en-GB" sz="2400" dirty="0">
                <a:latin typeface="Verdana" panose="020B0604030504040204" pitchFamily="34" charset="0"/>
                <a:ea typeface="Verdana" panose="020B0604030504040204" pitchFamily="34" charset="0"/>
                <a:cs typeface="Verdana" panose="020B0604030504040204" pitchFamily="34" charset="0"/>
              </a:rPr>
              <a:t>Discuss with the person sitting next to you </a:t>
            </a:r>
            <a:r>
              <a:rPr lang="en-GB" sz="2400" dirty="0" smtClean="0">
                <a:latin typeface="Verdana" panose="020B0604030504040204" pitchFamily="34" charset="0"/>
                <a:ea typeface="Verdana" panose="020B0604030504040204" pitchFamily="34" charset="0"/>
                <a:cs typeface="Verdana" panose="020B0604030504040204" pitchFamily="34" charset="0"/>
              </a:rPr>
              <a:t>what these responsibilities are and write them in </a:t>
            </a:r>
            <a:r>
              <a:rPr lang="en-GB" sz="2400" dirty="0">
                <a:latin typeface="Verdana" panose="020B0604030504040204" pitchFamily="34" charset="0"/>
                <a:ea typeface="Verdana" panose="020B0604030504040204" pitchFamily="34" charset="0"/>
                <a:cs typeface="Verdana" panose="020B0604030504040204" pitchFamily="34" charset="0"/>
              </a:rPr>
              <a:t>your workbook.</a:t>
            </a:r>
          </a:p>
        </p:txBody>
      </p:sp>
      <p:sp>
        <p:nvSpPr>
          <p:cNvPr id="8" name="Title 2"/>
          <p:cNvSpPr txBox="1">
            <a:spLocks/>
          </p:cNvSpPr>
          <p:nvPr/>
        </p:nvSpPr>
        <p:spPr>
          <a:xfrm>
            <a:off x="457201" y="320330"/>
            <a:ext cx="7356815" cy="1561405"/>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Doctors</a:t>
            </a:r>
          </a:p>
          <a:p>
            <a:r>
              <a:rPr lang="en-GB" dirty="0" smtClean="0">
                <a:latin typeface="Verdana" panose="020B0604030504040204" pitchFamily="34" charset="0"/>
                <a:ea typeface="Verdana" panose="020B0604030504040204" pitchFamily="34" charset="0"/>
                <a:cs typeface="Verdana" panose="020B0604030504040204" pitchFamily="34" charset="0"/>
              </a:rPr>
              <a:t>General Practitioners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(GP)</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532700" y="1330608"/>
            <a:ext cx="2835782" cy="2097763"/>
          </a:xfrm>
          <a:prstGeom prst="rect">
            <a:avLst/>
          </a:prstGeom>
        </p:spPr>
      </p:pic>
      <p:sp>
        <p:nvSpPr>
          <p:cNvPr id="10" name="Rounded Rectangle 9"/>
          <p:cNvSpPr/>
          <p:nvPr/>
        </p:nvSpPr>
        <p:spPr>
          <a:xfrm>
            <a:off x="711199" y="5425940"/>
            <a:ext cx="7841708" cy="915662"/>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latin typeface="Verdana" panose="020B0604030504040204" pitchFamily="34" charset="0"/>
                <a:ea typeface="Verdana" panose="020B0604030504040204" pitchFamily="34" charset="0"/>
                <a:cs typeface="Verdana" panose="020B0604030504040204" pitchFamily="34" charset="0"/>
              </a:rPr>
              <a:t>Think higher: next to each responsibility write how this will help the service user.</a:t>
            </a:r>
            <a:endParaRPr lang="en-GB" sz="24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9976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70DA94C-D3B9-4C08-A2E4-BAA5D7A38807}"/>
              </a:ext>
            </a:extLst>
          </p:cNvPr>
          <p:cNvSpPr txBox="1"/>
          <p:nvPr/>
        </p:nvSpPr>
        <p:spPr>
          <a:xfrm>
            <a:off x="752973" y="2483360"/>
            <a:ext cx="2156604" cy="70788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Treatment Plan</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85538485-8F87-4B78-A812-7120B1C1B647}"/>
              </a:ext>
            </a:extLst>
          </p:cNvPr>
          <p:cNvSpPr txBox="1"/>
          <p:nvPr/>
        </p:nvSpPr>
        <p:spPr>
          <a:xfrm>
            <a:off x="482095" y="3926353"/>
            <a:ext cx="2156604"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Medication</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CE7EF1C5-0439-45D2-B868-97C2481CF0E4}"/>
              </a:ext>
            </a:extLst>
          </p:cNvPr>
          <p:cNvSpPr txBox="1"/>
          <p:nvPr/>
        </p:nvSpPr>
        <p:spPr>
          <a:xfrm>
            <a:off x="6564857" y="2812972"/>
            <a:ext cx="2156604" cy="70788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Health Education</a:t>
            </a:r>
          </a:p>
        </p:txBody>
      </p:sp>
      <p:sp>
        <p:nvSpPr>
          <p:cNvPr id="12" name="TextBox 11">
            <a:extLst>
              <a:ext uri="{FF2B5EF4-FFF2-40B4-BE49-F238E27FC236}">
                <a16:creationId xmlns:a16="http://schemas.microsoft.com/office/drawing/2014/main" id="{28549744-9EC0-4009-867F-55BE148791B6}"/>
              </a:ext>
            </a:extLst>
          </p:cNvPr>
          <p:cNvSpPr txBox="1"/>
          <p:nvPr/>
        </p:nvSpPr>
        <p:spPr>
          <a:xfrm>
            <a:off x="6709314" y="3974942"/>
            <a:ext cx="2156604"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Vaccinations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58C1C138-3670-4B12-9098-17579D12DC56}"/>
              </a:ext>
            </a:extLst>
          </p:cNvPr>
          <p:cNvSpPr txBox="1"/>
          <p:nvPr/>
        </p:nvSpPr>
        <p:spPr>
          <a:xfrm>
            <a:off x="1037181" y="5067103"/>
            <a:ext cx="2156604"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Treatments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740153AC-601B-416C-BEE9-8F76D9E59789}"/>
              </a:ext>
            </a:extLst>
          </p:cNvPr>
          <p:cNvSpPr txBox="1"/>
          <p:nvPr/>
        </p:nvSpPr>
        <p:spPr>
          <a:xfrm>
            <a:off x="3694457" y="5489990"/>
            <a:ext cx="2156604" cy="707886"/>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Monitor Treatments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a:extLst>
              <a:ext uri="{FF2B5EF4-FFF2-40B4-BE49-F238E27FC236}">
                <a16:creationId xmlns:a16="http://schemas.microsoft.com/office/drawing/2014/main" id="{BF2368CC-3581-4DA7-A5E7-E7D30EF1E23A}"/>
              </a:ext>
            </a:extLst>
          </p:cNvPr>
          <p:cNvSpPr txBox="1"/>
          <p:nvPr/>
        </p:nvSpPr>
        <p:spPr>
          <a:xfrm>
            <a:off x="3528587" y="2219097"/>
            <a:ext cx="2409361"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Diagnose</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6" name="Title 2"/>
          <p:cNvSpPr txBox="1">
            <a:spLocks/>
          </p:cNvSpPr>
          <p:nvPr/>
        </p:nvSpPr>
        <p:spPr>
          <a:xfrm>
            <a:off x="294240" y="140854"/>
            <a:ext cx="7356815" cy="1714874"/>
          </a:xfrm>
          <a:prstGeom prst="rect">
            <a:avLst/>
          </a:prstGeom>
        </p:spPr>
        <p:txBody>
          <a:bodyPr vert="horz" lIns="91440" tIns="45720" rIns="91440" bIns="45720" rtlCol="0" anchor="ctr">
            <a:normAutofit lnSpcReduction="10000"/>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Doctors</a:t>
            </a:r>
          </a:p>
          <a:p>
            <a:r>
              <a:rPr lang="en-GB" dirty="0" smtClean="0">
                <a:latin typeface="Verdana" panose="020B0604030504040204" pitchFamily="34" charset="0"/>
                <a:ea typeface="Verdana" panose="020B0604030504040204" pitchFamily="34" charset="0"/>
                <a:cs typeface="Verdana" panose="020B0604030504040204" pitchFamily="34" charset="0"/>
              </a:rPr>
              <a:t>General Practitioners </a:t>
            </a:r>
            <a:br>
              <a:rPr lang="en-GB" dirty="0" smtClean="0">
                <a:latin typeface="Verdana" panose="020B0604030504040204" pitchFamily="34" charset="0"/>
                <a:ea typeface="Verdana" panose="020B0604030504040204" pitchFamily="34" charset="0"/>
                <a:cs typeface="Verdana" panose="020B0604030504040204" pitchFamily="34" charset="0"/>
              </a:rPr>
            </a:br>
            <a:r>
              <a:rPr lang="en-GB" dirty="0" smtClean="0">
                <a:latin typeface="Verdana" panose="020B0604030504040204" pitchFamily="34" charset="0"/>
                <a:ea typeface="Verdana" panose="020B0604030504040204" pitchFamily="34" charset="0"/>
                <a:cs typeface="Verdana" panose="020B0604030504040204" pitchFamily="34" charset="0"/>
              </a:rPr>
              <a:t>(GP)</a:t>
            </a:r>
            <a:endParaRPr lang="en-GB" dirty="0">
              <a:latin typeface="Verdana" panose="020B0604030504040204" pitchFamily="34" charset="0"/>
              <a:ea typeface="Verdana" panose="020B0604030504040204" pitchFamily="34" charset="0"/>
              <a:cs typeface="Verdana" panose="020B0604030504040204" pitchFamily="34" charset="0"/>
            </a:endParaRP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173516" y="811851"/>
            <a:ext cx="2607133" cy="1928620"/>
          </a:xfrm>
          <a:prstGeom prst="rect">
            <a:avLst/>
          </a:prstGeom>
        </p:spPr>
      </p:pic>
      <p:sp>
        <p:nvSpPr>
          <p:cNvPr id="6" name="Rounded Rectangle 5"/>
          <p:cNvSpPr/>
          <p:nvPr/>
        </p:nvSpPr>
        <p:spPr>
          <a:xfrm>
            <a:off x="3513449" y="3605968"/>
            <a:ext cx="2455433" cy="853971"/>
          </a:xfrm>
          <a:prstGeom prst="round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GP Responsibilities</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19" name="TextBox 18">
            <a:extLst>
              <a:ext uri="{FF2B5EF4-FFF2-40B4-BE49-F238E27FC236}">
                <a16:creationId xmlns:a16="http://schemas.microsoft.com/office/drawing/2014/main" id="{28549744-9EC0-4009-867F-55BE148791B6}"/>
              </a:ext>
            </a:extLst>
          </p:cNvPr>
          <p:cNvSpPr txBox="1"/>
          <p:nvPr/>
        </p:nvSpPr>
        <p:spPr>
          <a:xfrm>
            <a:off x="6062869" y="5043686"/>
            <a:ext cx="2156604" cy="400110"/>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Referrals</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cxnSp>
        <p:nvCxnSpPr>
          <p:cNvPr id="20" name="Straight Arrow Connector 19"/>
          <p:cNvCxnSpPr/>
          <p:nvPr/>
        </p:nvCxnSpPr>
        <p:spPr>
          <a:xfrm flipH="1" flipV="1">
            <a:off x="2554357" y="2998804"/>
            <a:ext cx="1046012" cy="6071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2" name="Straight Arrow Connector 21"/>
          <p:cNvCxnSpPr>
            <a:stCxn id="6" idx="0"/>
          </p:cNvCxnSpPr>
          <p:nvPr/>
        </p:nvCxnSpPr>
        <p:spPr>
          <a:xfrm flipH="1" flipV="1">
            <a:off x="4733268" y="2619207"/>
            <a:ext cx="7898" cy="98676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flipV="1">
            <a:off x="5930006" y="3207829"/>
            <a:ext cx="913626" cy="45084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6" name="Straight Arrow Connector 25"/>
          <p:cNvCxnSpPr>
            <a:endCxn id="12" idx="1"/>
          </p:cNvCxnSpPr>
          <p:nvPr/>
        </p:nvCxnSpPr>
        <p:spPr>
          <a:xfrm>
            <a:off x="5987094" y="4159540"/>
            <a:ext cx="722220" cy="1545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595730" y="4472133"/>
            <a:ext cx="745435" cy="6590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0" name="Straight Arrow Connector 29"/>
          <p:cNvCxnSpPr>
            <a:stCxn id="6" idx="2"/>
            <a:endCxn id="14" idx="0"/>
          </p:cNvCxnSpPr>
          <p:nvPr/>
        </p:nvCxnSpPr>
        <p:spPr>
          <a:xfrm>
            <a:off x="4741166" y="4459939"/>
            <a:ext cx="31593" cy="10300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2" name="Straight Arrow Connector 31"/>
          <p:cNvCxnSpPr/>
          <p:nvPr/>
        </p:nvCxnSpPr>
        <p:spPr>
          <a:xfrm flipH="1">
            <a:off x="2773017" y="4417065"/>
            <a:ext cx="799740" cy="6500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4" name="Straight Arrow Connector 33"/>
          <p:cNvCxnSpPr>
            <a:stCxn id="6" idx="1"/>
          </p:cNvCxnSpPr>
          <p:nvPr/>
        </p:nvCxnSpPr>
        <p:spPr>
          <a:xfrm flipH="1">
            <a:off x="2468524" y="4032954"/>
            <a:ext cx="1044925" cy="9345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20290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2" grpId="0" animBg="1"/>
      <p:bldP spid="13" grpId="0" animBg="1"/>
      <p:bldP spid="14" grpId="0" animBg="1"/>
      <p:bldP spid="15"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338386" y="370550"/>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dirty="0" smtClean="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Hospital</a:t>
            </a:r>
            <a:r>
              <a:rPr kumimoji="0" lang="en-GB" sz="3600" b="1" i="0" u="none" strike="noStrike" kern="1200" cap="none" spc="0" normalizeH="0" noProof="0" dirty="0" smtClean="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rPr>
              <a:t> Doctors</a:t>
            </a:r>
            <a:endParaRPr kumimoji="0" lang="en-GB" sz="3600" b="1" i="0" u="none" strike="noStrike" kern="1200" cap="none" spc="0" normalizeH="0" baseline="0" noProof="0" dirty="0">
              <a:ln>
                <a:noFill/>
              </a:ln>
              <a:solidFill>
                <a:srgbClr val="0072C6"/>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0" name="TextBox 9">
            <a:extLst>
              <a:ext uri="{FF2B5EF4-FFF2-40B4-BE49-F238E27FC236}">
                <a16:creationId xmlns:a16="http://schemas.microsoft.com/office/drawing/2014/main" id="{85538485-8F87-4B78-A812-7120B1C1B647}"/>
              </a:ext>
            </a:extLst>
          </p:cNvPr>
          <p:cNvSpPr txBox="1"/>
          <p:nvPr/>
        </p:nvSpPr>
        <p:spPr>
          <a:xfrm>
            <a:off x="1070785" y="3140476"/>
            <a:ext cx="2156604" cy="707886"/>
          </a:xfrm>
          <a:prstGeom prst="rect">
            <a:avLst/>
          </a:prstGeom>
          <a:noFill/>
          <a:ln>
            <a:solidFill>
              <a:schemeClr val="bg1"/>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Geriatric -</a:t>
            </a:r>
          </a:p>
          <a:p>
            <a:pPr lvl="0" algn="ctr">
              <a:defRPr/>
            </a:pPr>
            <a:r>
              <a:rPr lang="en-GB" sz="2000" dirty="0">
                <a:latin typeface="Verdana" panose="020B0604030504040204" pitchFamily="34" charset="0"/>
                <a:ea typeface="Verdana" panose="020B0604030504040204" pitchFamily="34" charset="0"/>
                <a:cs typeface="Verdana" panose="020B0604030504040204" pitchFamily="34" charset="0"/>
              </a:rPr>
              <a:t>the frail elderly</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1" name="TextBox 10">
            <a:extLst>
              <a:ext uri="{FF2B5EF4-FFF2-40B4-BE49-F238E27FC236}">
                <a16:creationId xmlns:a16="http://schemas.microsoft.com/office/drawing/2014/main" id="{CE7EF1C5-0439-45D2-B868-97C2481CF0E4}"/>
              </a:ext>
            </a:extLst>
          </p:cNvPr>
          <p:cNvSpPr txBox="1"/>
          <p:nvPr/>
        </p:nvSpPr>
        <p:spPr>
          <a:xfrm>
            <a:off x="6239412" y="3024889"/>
            <a:ext cx="2457326" cy="707886"/>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Psychiatry </a:t>
            </a:r>
            <a:r>
              <a:rPr lang="en-GB" sz="2000" dirty="0">
                <a:latin typeface="Verdana" panose="020B0604030504040204" pitchFamily="34" charset="0"/>
                <a:ea typeface="Verdana" panose="020B0604030504040204" pitchFamily="34" charset="0"/>
                <a:cs typeface="Verdana" panose="020B0604030504040204" pitchFamily="34" charset="0"/>
              </a:rPr>
              <a:t>– mental ill </a:t>
            </a:r>
            <a:r>
              <a:rPr lang="en-GB" sz="2000" dirty="0" smtClean="0">
                <a:latin typeface="Verdana" panose="020B0604030504040204" pitchFamily="34" charset="0"/>
                <a:ea typeface="Verdana" panose="020B0604030504040204" pitchFamily="34" charset="0"/>
                <a:cs typeface="Verdana" panose="020B0604030504040204" pitchFamily="34" charset="0"/>
              </a:rPr>
              <a:t>health</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a:extLst>
              <a:ext uri="{FF2B5EF4-FFF2-40B4-BE49-F238E27FC236}">
                <a16:creationId xmlns:a16="http://schemas.microsoft.com/office/drawing/2014/main" id="{28549744-9EC0-4009-867F-55BE148791B6}"/>
              </a:ext>
            </a:extLst>
          </p:cNvPr>
          <p:cNvSpPr txBox="1"/>
          <p:nvPr/>
        </p:nvSpPr>
        <p:spPr>
          <a:xfrm>
            <a:off x="6507771" y="5122673"/>
            <a:ext cx="2576595" cy="1015663"/>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Cardiology </a:t>
            </a:r>
            <a:r>
              <a:rPr lang="en-GB" sz="2000" dirty="0">
                <a:latin typeface="Verdana" panose="020B0604030504040204" pitchFamily="34" charset="0"/>
                <a:ea typeface="Verdana" panose="020B0604030504040204" pitchFamily="34" charset="0"/>
                <a:cs typeface="Verdana" panose="020B0604030504040204" pitchFamily="34" charset="0"/>
              </a:rPr>
              <a:t>– people with heart </a:t>
            </a:r>
            <a:r>
              <a:rPr lang="en-GB" sz="2000" dirty="0" smtClean="0">
                <a:latin typeface="Verdana" panose="020B0604030504040204" pitchFamily="34" charset="0"/>
                <a:ea typeface="Verdana" panose="020B0604030504040204" pitchFamily="34" charset="0"/>
                <a:cs typeface="Verdana" panose="020B0604030504040204" pitchFamily="34" charset="0"/>
              </a:rPr>
              <a:t>conditions</a:t>
            </a:r>
            <a:endParaRPr lang="en-GB" sz="20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a:extLst>
              <a:ext uri="{FF2B5EF4-FFF2-40B4-BE49-F238E27FC236}">
                <a16:creationId xmlns:a16="http://schemas.microsoft.com/office/drawing/2014/main" id="{58C1C138-3670-4B12-9098-17579D12DC56}"/>
              </a:ext>
            </a:extLst>
          </p:cNvPr>
          <p:cNvSpPr txBox="1"/>
          <p:nvPr/>
        </p:nvSpPr>
        <p:spPr>
          <a:xfrm>
            <a:off x="750576" y="5252671"/>
            <a:ext cx="2156604" cy="707886"/>
          </a:xfrm>
          <a:prstGeom prst="rect">
            <a:avLst/>
          </a:prstGeom>
          <a:noFill/>
          <a:ln>
            <a:solidFill>
              <a:schemeClr val="bg1"/>
            </a:solidFill>
          </a:ln>
        </p:spPr>
        <p:txBody>
          <a:bodyPr wrap="square" rtlCol="0">
            <a:spAutoFit/>
          </a:bodyPr>
          <a:lstStyle/>
          <a:p>
            <a:pPr lvl="0"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Paediatric </a:t>
            </a:r>
            <a:r>
              <a:rPr lang="en-GB" sz="2000" dirty="0">
                <a:latin typeface="Verdana" panose="020B0604030504040204" pitchFamily="34" charset="0"/>
                <a:ea typeface="Verdana" panose="020B0604030504040204" pitchFamily="34" charset="0"/>
                <a:cs typeface="Verdana" panose="020B0604030504040204" pitchFamily="34" charset="0"/>
              </a:rPr>
              <a:t>– children</a:t>
            </a: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a:extLst>
              <a:ext uri="{FF2B5EF4-FFF2-40B4-BE49-F238E27FC236}">
                <a16:creationId xmlns:a16="http://schemas.microsoft.com/office/drawing/2014/main" id="{740153AC-601B-416C-BEE9-8F76D9E59789}"/>
              </a:ext>
            </a:extLst>
          </p:cNvPr>
          <p:cNvSpPr txBox="1"/>
          <p:nvPr/>
        </p:nvSpPr>
        <p:spPr>
          <a:xfrm>
            <a:off x="3426173" y="5927961"/>
            <a:ext cx="2626758" cy="1015663"/>
          </a:xfrm>
          <a:prstGeom prst="rect">
            <a:avLst/>
          </a:prstGeom>
          <a:noFill/>
          <a:ln>
            <a:solidFill>
              <a:schemeClr val="bg1"/>
            </a:solidFill>
          </a:ln>
        </p:spPr>
        <p:txBody>
          <a:bodyPr wrap="square" rtlCol="0">
            <a:spAutoFit/>
          </a:bodyPr>
          <a:lstStyle/>
          <a:p>
            <a:pPr algn="ctr">
              <a:defRPr/>
            </a:pPr>
            <a:r>
              <a:rPr kumimoji="0" lang="en-GB" sz="2000" b="1"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Oncology </a:t>
            </a:r>
            <a:r>
              <a:rPr lang="en-GB" sz="2000" dirty="0" smtClean="0">
                <a:latin typeface="Verdana" panose="020B0604030504040204" pitchFamily="34" charset="0"/>
                <a:ea typeface="Verdana" panose="020B0604030504040204" pitchFamily="34" charset="0"/>
                <a:cs typeface="Verdana" panose="020B0604030504040204" pitchFamily="34" charset="0"/>
              </a:rPr>
              <a:t>– </a:t>
            </a:r>
            <a:r>
              <a:rPr lang="en-GB" sz="2000" dirty="0">
                <a:latin typeface="Verdana" panose="020B0604030504040204" pitchFamily="34" charset="0"/>
                <a:ea typeface="Verdana" panose="020B0604030504040204" pitchFamily="34" charset="0"/>
                <a:cs typeface="Verdana" panose="020B0604030504040204" pitchFamily="34" charset="0"/>
              </a:rPr>
              <a:t>people with cancer</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pic>
        <p:nvPicPr>
          <p:cNvPr id="16" name="Picture 2" descr="Image result for doctors">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68" t="4531" r="19636" b="17119"/>
          <a:stretch/>
        </p:blipFill>
        <p:spPr bwMode="auto">
          <a:xfrm>
            <a:off x="5655514" y="598611"/>
            <a:ext cx="2244699" cy="1757945"/>
          </a:xfrm>
          <a:prstGeom prst="rect">
            <a:avLst/>
          </a:prstGeom>
          <a:noFill/>
          <a:extLst>
            <a:ext uri="{909E8E84-426E-40DD-AFC4-6F175D3DCCD1}">
              <a14:hiddenFill xmlns:a14="http://schemas.microsoft.com/office/drawing/2010/main">
                <a:solidFill>
                  <a:srgbClr val="FFFFFF"/>
                </a:solidFill>
              </a14:hiddenFill>
            </a:ext>
          </a:extLst>
        </p:spPr>
      </p:pic>
      <p:sp>
        <p:nvSpPr>
          <p:cNvPr id="18" name="Rounded Rectangle 17"/>
          <p:cNvSpPr/>
          <p:nvPr/>
        </p:nvSpPr>
        <p:spPr>
          <a:xfrm>
            <a:off x="3511835" y="4241384"/>
            <a:ext cx="2455433" cy="853971"/>
          </a:xfrm>
          <a:prstGeom prst="roundRect">
            <a:avLst/>
          </a:prstGeom>
          <a:noFill/>
          <a:ln/>
        </p:spPr>
        <p:style>
          <a:lnRef idx="1">
            <a:schemeClr val="dk1"/>
          </a:lnRef>
          <a:fillRef idx="2">
            <a:schemeClr val="dk1"/>
          </a:fillRef>
          <a:effectRef idx="1">
            <a:schemeClr val="dk1"/>
          </a:effectRef>
          <a:fontRef idx="minor">
            <a:schemeClr val="dk1"/>
          </a:fontRef>
        </p:style>
        <p:txBody>
          <a:bodyPr rtlCol="0" anchor="ctr"/>
          <a:lstStyle/>
          <a:p>
            <a:pPr algn="ctr"/>
            <a:r>
              <a:rPr lang="en-GB" b="1" dirty="0" smtClean="0">
                <a:latin typeface="Verdana" panose="020B0604030504040204" pitchFamily="34" charset="0"/>
                <a:ea typeface="Verdana" panose="020B0604030504040204" pitchFamily="34" charset="0"/>
                <a:cs typeface="Verdana" panose="020B0604030504040204" pitchFamily="34" charset="0"/>
              </a:rPr>
              <a:t>Hospital Doctors</a:t>
            </a:r>
            <a:endParaRPr lang="en-GB" b="1" dirty="0">
              <a:latin typeface="Verdana" panose="020B0604030504040204" pitchFamily="34" charset="0"/>
              <a:ea typeface="Verdana" panose="020B0604030504040204" pitchFamily="34" charset="0"/>
              <a:cs typeface="Verdana" panose="020B0604030504040204" pitchFamily="34" charset="0"/>
            </a:endParaRPr>
          </a:p>
        </p:txBody>
      </p:sp>
      <p:sp>
        <p:nvSpPr>
          <p:cNvPr id="19" name="Content Placeholder 1"/>
          <p:cNvSpPr txBox="1">
            <a:spLocks/>
          </p:cNvSpPr>
          <p:nvPr/>
        </p:nvSpPr>
        <p:spPr>
          <a:xfrm>
            <a:off x="482095" y="900446"/>
            <a:ext cx="7841707" cy="2103440"/>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Three Levels</a:t>
            </a:r>
            <a:endParaRPr lang="en-GB" sz="2800"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Junior Doctors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Registrars</a:t>
            </a:r>
          </a:p>
          <a:p>
            <a:pPr marL="457200" indent="-457200" algn="l">
              <a:buFont typeface="Arial" panose="020B0604020202020204" pitchFamily="34" charset="0"/>
              <a:buChar char="•"/>
            </a:pP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Consultants </a:t>
            </a:r>
            <a:endParaRPr lang="en-GB" sz="2800" dirty="0">
              <a:latin typeface="Verdana" panose="020B0604030504040204" pitchFamily="34" charset="0"/>
              <a:ea typeface="Verdana" panose="020B0604030504040204" pitchFamily="34" charset="0"/>
              <a:cs typeface="Verdana" panose="020B0604030504040204" pitchFamily="34" charset="0"/>
            </a:endParaRPr>
          </a:p>
        </p:txBody>
      </p:sp>
      <p:cxnSp>
        <p:nvCxnSpPr>
          <p:cNvPr id="9" name="Straight Arrow Connector 8"/>
          <p:cNvCxnSpPr/>
          <p:nvPr/>
        </p:nvCxnSpPr>
        <p:spPr>
          <a:xfrm flipH="1" flipV="1">
            <a:off x="2353418" y="3928261"/>
            <a:ext cx="1158417" cy="4278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p:nvPr/>
        </p:nvCxnSpPr>
        <p:spPr>
          <a:xfrm flipV="1">
            <a:off x="5967268" y="3753780"/>
            <a:ext cx="810595" cy="5715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3" name="Straight Arrow Connector 22"/>
          <p:cNvCxnSpPr/>
          <p:nvPr/>
        </p:nvCxnSpPr>
        <p:spPr>
          <a:xfrm flipH="1">
            <a:off x="2758865" y="5029105"/>
            <a:ext cx="752970" cy="39112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5" name="Straight Arrow Connector 24"/>
          <p:cNvCxnSpPr/>
          <p:nvPr/>
        </p:nvCxnSpPr>
        <p:spPr>
          <a:xfrm>
            <a:off x="5967268" y="4979659"/>
            <a:ext cx="880793" cy="16137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a:stCxn id="18" idx="2"/>
            <a:endCxn id="14" idx="0"/>
          </p:cNvCxnSpPr>
          <p:nvPr/>
        </p:nvCxnSpPr>
        <p:spPr>
          <a:xfrm>
            <a:off x="4739552" y="5095355"/>
            <a:ext cx="0" cy="83260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3802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p:cNvSpPr txBox="1">
            <a:spLocks/>
          </p:cNvSpPr>
          <p:nvPr/>
        </p:nvSpPr>
        <p:spPr>
          <a:xfrm>
            <a:off x="457201" y="749912"/>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dirty="0" smtClean="0">
                <a:latin typeface="Verdana" panose="020B0604030504040204" pitchFamily="34" charset="0"/>
                <a:ea typeface="Verdana" panose="020B0604030504040204" pitchFamily="34" charset="0"/>
                <a:cs typeface="Verdana" panose="020B0604030504040204" pitchFamily="34" charset="0"/>
              </a:rPr>
              <a:t>Midwives</a:t>
            </a:r>
            <a:endParaRPr lang="en-GB" dirty="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1"/>
          <p:cNvSpPr txBox="1">
            <a:spLocks/>
          </p:cNvSpPr>
          <p:nvPr/>
        </p:nvSpPr>
        <p:spPr>
          <a:xfrm>
            <a:off x="711200" y="1630017"/>
            <a:ext cx="7841707" cy="5128751"/>
          </a:xfrm>
          <a:prstGeom prst="rect">
            <a:avLst/>
          </a:prstGeom>
        </p:spPr>
        <p:txBody>
          <a:bodyPr vert="horz" lIns="91440" tIns="45720" rIns="91440" bIns="45720" rtlCol="0">
            <a:noAutofit/>
          </a:bodyPr>
          <a:lstStyle>
            <a:lvl1pPr marL="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Clr>
                <a:schemeClr val="tx2"/>
              </a:buClr>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Play a central role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supporting women </a:t>
            </a:r>
            <a:b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br>
            <a:r>
              <a:rPr lang="en-GB" sz="2800" dirty="0" smtClean="0">
                <a:solidFill>
                  <a:srgbClr val="0070C0"/>
                </a:solidFill>
                <a:latin typeface="Verdana" panose="020B0604030504040204" pitchFamily="34" charset="0"/>
                <a:ea typeface="Verdana" panose="020B0604030504040204" pitchFamily="34" charset="0"/>
                <a:cs typeface="Verdana" panose="020B0604030504040204" pitchFamily="34" charset="0"/>
              </a:rPr>
              <a:t>through all the stages of pregnancy providing antenatal and postnatal care.</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algn="l"/>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What is meant by antenatal and postnatal care?  What type of care would be included in </a:t>
            </a:r>
            <a:r>
              <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antenatal and postnatal </a:t>
            </a:r>
            <a:r>
              <a:rPr lang="en-GB"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care?</a:t>
            </a:r>
            <a:endParaRPr lang="en-GB" sz="2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a:p>
            <a:pPr algn="l"/>
            <a:endParaRPr lang="en-GB" sz="2800" dirty="0">
              <a:latin typeface="Verdana" panose="020B0604030504040204" pitchFamily="34" charset="0"/>
              <a:ea typeface="Verdana" panose="020B0604030504040204" pitchFamily="34" charset="0"/>
              <a:cs typeface="Verdana" panose="020B0604030504040204" pitchFamily="34" charset="0"/>
            </a:endParaRPr>
          </a:p>
        </p:txBody>
      </p:sp>
      <p:sp>
        <p:nvSpPr>
          <p:cNvPr id="5" name="Rounded Rectangle 4"/>
          <p:cNvSpPr/>
          <p:nvPr/>
        </p:nvSpPr>
        <p:spPr>
          <a:xfrm>
            <a:off x="651147" y="5041900"/>
            <a:ext cx="7841707" cy="1246968"/>
          </a:xfrm>
          <a:prstGeom prst="round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latin typeface="Verdana" panose="020B0604030504040204" pitchFamily="34" charset="0"/>
                <a:ea typeface="Verdana" panose="020B0604030504040204" pitchFamily="34" charset="0"/>
                <a:cs typeface="Verdana" panose="020B0604030504040204" pitchFamily="34" charset="0"/>
              </a:rPr>
              <a:t>Task: </a:t>
            </a:r>
          </a:p>
          <a:p>
            <a:pPr algn="ctr"/>
            <a:r>
              <a:rPr lang="en-GB" sz="2400" dirty="0">
                <a:latin typeface="Verdana" panose="020B0604030504040204" pitchFamily="34" charset="0"/>
                <a:ea typeface="Verdana" panose="020B0604030504040204" pitchFamily="34" charset="0"/>
                <a:cs typeface="Verdana" panose="020B0604030504040204" pitchFamily="34" charset="0"/>
              </a:rPr>
              <a:t>Discuss with the person sitting next to you and write down your ideas in your workbook.</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1619" t="7826" r="4764" b="14927"/>
          <a:stretch/>
        </p:blipFill>
        <p:spPr>
          <a:xfrm>
            <a:off x="5257798" y="117272"/>
            <a:ext cx="2703445" cy="2362190"/>
          </a:xfrm>
          <a:prstGeom prst="rect">
            <a:avLst/>
          </a:prstGeom>
        </p:spPr>
      </p:pic>
    </p:spTree>
    <p:extLst>
      <p:ext uri="{BB962C8B-B14F-4D97-AF65-F5344CB8AC3E}">
        <p14:creationId xmlns:p14="http://schemas.microsoft.com/office/powerpoint/2010/main" val="157101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GUID" val="1f7b3e64-44f4-4c67-b000-e54bb292851d"/>
</p:tagLst>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DD6C42-6644-46D0-ACEC-7B461F27AFF1}">
  <ds:schemaRefs>
    <ds:schemaRef ds:uri="http://schemas.microsoft.com/sharepoint/v3/contenttype/forms"/>
  </ds:schemaRefs>
</ds:datastoreItem>
</file>

<file path=customXml/itemProps2.xml><?xml version="1.0" encoding="utf-8"?>
<ds:datastoreItem xmlns:ds="http://schemas.openxmlformats.org/officeDocument/2006/customXml" ds:itemID="{E69D3D01-BC3D-4AA8-95B1-39B38B8CD583}">
  <ds:schemaRefs>
    <ds:schemaRef ds:uri="51367701-27c8-403e-a234-85855c5cd73e"/>
    <ds:schemaRef ds:uri="http://www.w3.org/XML/1998/namespace"/>
    <ds:schemaRef ds:uri="11cf67b4-8be8-4203-926d-b1451d6a3644"/>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4.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4176</TotalTime>
  <Words>596</Words>
  <Application>Microsoft Office PowerPoint</Application>
  <PresentationFormat>On-screen Show (4:3)</PresentationFormat>
  <Paragraphs>183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Verdana</vt:lpstr>
      <vt:lpstr>Office Theme</vt:lpstr>
      <vt:lpstr>Unit 2: Working in Health and Social Care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Sean McGovern</cp:lastModifiedBy>
  <cp:revision>262</cp:revision>
  <cp:lastPrinted>2014-11-13T09:22:52Z</cp:lastPrinted>
  <dcterms:created xsi:type="dcterms:W3CDTF">2014-04-08T10:27:44Z</dcterms:created>
  <dcterms:modified xsi:type="dcterms:W3CDTF">2018-06-01T08:03:51Z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