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5"/>
  </p:handoutMasterIdLst>
  <p:sldIdLst>
    <p:sldId id="256" r:id="rId2"/>
    <p:sldId id="258" r:id="rId3"/>
    <p:sldId id="257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D931A-7064-47FB-9795-75D1CF92B572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5850-FE02-41DC-BE63-CF7242249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8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2674184-9A97-49A6-A7AE-98F74A9C454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40F235C-EB70-40DF-809A-C866A38831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youtube.com/watch?v=jqoC2761Pz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Dm3d6gBbH6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Unit B3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factors THAT affect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Hay fever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 seasonal reaction to pollen.</a:t>
            </a:r>
          </a:p>
          <a:p>
            <a:r>
              <a:rPr lang="en-GB" dirty="0" smtClean="0"/>
              <a:t>Symptoms include sneezing, watery and itchy eyes, a runny, itchy nose, lethargy and flu-like symptoms.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u="sng" dirty="0" smtClean="0"/>
              <a:t>Asthma</a:t>
            </a:r>
            <a:endParaRPr lang="en-GB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Can range from mild to severe.</a:t>
            </a:r>
          </a:p>
          <a:p>
            <a:r>
              <a:rPr lang="en-GB" dirty="0" smtClean="0"/>
              <a:t>An asthma attack causes difficulty breathing as the airways become inflamed and constricted. This is relieved by the use of an inhaler.</a:t>
            </a:r>
          </a:p>
          <a:p>
            <a:r>
              <a:rPr lang="en-GB" dirty="0" smtClean="0"/>
              <a:t>Asthma UK has reported than an average of 3 people per day die from asthma.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allergies</a:t>
            </a:r>
            <a:endParaRPr lang="en-GB" dirty="0"/>
          </a:p>
        </p:txBody>
      </p:sp>
      <p:pic>
        <p:nvPicPr>
          <p:cNvPr id="8194" name="Picture 2" descr="C:\Users\Nicole\AppData\Local\Microsoft\Windows\Temporary Internet Files\Content.IE5\CVBPO2C0\flowers-4578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73" y="5012773"/>
            <a:ext cx="2627784" cy="18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Power stations are </a:t>
            </a:r>
            <a:r>
              <a:rPr lang="en-GB" b="1" dirty="0" smtClean="0"/>
              <a:t>burning less coal</a:t>
            </a:r>
            <a:r>
              <a:rPr lang="en-GB" dirty="0" smtClean="0"/>
              <a:t>, contributing to a fall in sulphur dioxide pollution.</a:t>
            </a:r>
          </a:p>
          <a:p>
            <a:r>
              <a:rPr lang="en-GB" b="1" dirty="0" smtClean="0"/>
              <a:t>Improved vehicle technology</a:t>
            </a:r>
            <a:r>
              <a:rPr lang="en-GB" dirty="0" smtClean="0"/>
              <a:t>, such as catalytic converters, has also reduced air pollution.</a:t>
            </a:r>
          </a:p>
          <a:p>
            <a:r>
              <a:rPr lang="en-GB" dirty="0" smtClean="0"/>
              <a:t>Evidence from Social Trends Survey (2009) reported that emissions of nitrogen oxides fell by 46% between 1990 and 2006.</a:t>
            </a:r>
          </a:p>
          <a:p>
            <a:r>
              <a:rPr lang="en-GB" dirty="0" smtClean="0"/>
              <a:t>Although there have been improvements, official statistics still report concerns that air pollution is a serious problem.</a:t>
            </a:r>
          </a:p>
          <a:p>
            <a:r>
              <a:rPr lang="en-GB" dirty="0" smtClean="0"/>
              <a:t>Kings College London (2015) reported that </a:t>
            </a:r>
            <a:r>
              <a:rPr lang="en-GB" b="1" dirty="0" smtClean="0"/>
              <a:t>nearly 9500 people die prematurely in London each year </a:t>
            </a:r>
            <a:r>
              <a:rPr lang="en-GB" dirty="0" smtClean="0"/>
              <a:t>as a result of long-term exposure to air pollution.</a:t>
            </a:r>
          </a:p>
          <a:p>
            <a:r>
              <a:rPr lang="en-GB" dirty="0" smtClean="0"/>
              <a:t>London, Birmingham and Leeds are the most polluted cities in the UK.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 surrounding environmental pollution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6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What has been reported in the news this week about pollution and motor vehicles?</a:t>
            </a:r>
          </a:p>
          <a:p>
            <a:endParaRPr lang="en-GB" i="1" dirty="0" smtClean="0"/>
          </a:p>
          <a:p>
            <a:r>
              <a:rPr lang="en-GB" dirty="0" smtClean="0"/>
              <a:t>London “T-charge” – older vehicles have to pay £10 per day to drive in central London.</a:t>
            </a:r>
          </a:p>
          <a:p>
            <a:r>
              <a:rPr lang="en-GB" dirty="0" smtClean="0"/>
              <a:t>This came into effect on Monday 23</a:t>
            </a:r>
            <a:r>
              <a:rPr lang="en-GB" baseline="30000" dirty="0" smtClean="0"/>
              <a:t>rd</a:t>
            </a:r>
            <a:r>
              <a:rPr lang="en-GB" dirty="0" smtClean="0"/>
              <a:t> October.</a:t>
            </a:r>
          </a:p>
          <a:p>
            <a:r>
              <a:rPr lang="en-GB" dirty="0" smtClean="0"/>
              <a:t>This is on top of a congestion charge of £11.50.</a:t>
            </a:r>
          </a:p>
          <a:p>
            <a:r>
              <a:rPr lang="en-GB" dirty="0" smtClean="0"/>
              <a:t>Diesel cars are now said to be much worse for the environment than originally thought.</a:t>
            </a:r>
          </a:p>
          <a:p>
            <a:endParaRPr lang="en-GB" dirty="0"/>
          </a:p>
          <a:p>
            <a:endParaRPr lang="en-GB" i="1" dirty="0" smtClean="0"/>
          </a:p>
          <a:p>
            <a:r>
              <a:rPr lang="en-GB" i="1" dirty="0" smtClean="0"/>
              <a:t>What impact do you think this will have?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news</a:t>
            </a:r>
            <a:endParaRPr lang="en-GB" dirty="0"/>
          </a:p>
        </p:txBody>
      </p:sp>
      <p:pic>
        <p:nvPicPr>
          <p:cNvPr id="9218" name="Picture 2" descr="C:\Users\Nicole\AppData\Local\Microsoft\Windows\Temporary Internet Files\Content.IE5\CVBPO2C0\car-cartoo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885578" cy="16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housing conditions</a:t>
            </a:r>
            <a:endParaRPr lang="en-GB" dirty="0"/>
          </a:p>
        </p:txBody>
      </p:sp>
      <p:pic>
        <p:nvPicPr>
          <p:cNvPr id="10242" name="Picture 2" descr="C:\Users\Nicole\AppData\Local\Microsoft\Windows\Temporary Internet Files\Content.IE5\GHFSO25O\5018503289_37905a6b72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15719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How many health problems can you think of that would be associated with living in these types of conditions?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830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Overcrowded housing may </a:t>
            </a:r>
            <a:r>
              <a:rPr lang="en-GB" sz="2400" b="1" dirty="0" smtClean="0"/>
              <a:t>limit access to washing, cooking and cleaning facilities.</a:t>
            </a:r>
          </a:p>
          <a:p>
            <a:r>
              <a:rPr lang="en-GB" sz="2400" dirty="0" smtClean="0"/>
              <a:t>Indoor air pollution, drying clothes indoors and inadequate ventilation.</a:t>
            </a:r>
          </a:p>
          <a:p>
            <a:r>
              <a:rPr lang="en-GB" sz="2400" dirty="0" smtClean="0"/>
              <a:t>Unsanitary – </a:t>
            </a:r>
            <a:r>
              <a:rPr lang="en-GB" sz="2400" b="1" dirty="0" smtClean="0"/>
              <a:t>infections</a:t>
            </a:r>
            <a:r>
              <a:rPr lang="en-GB" sz="2400" dirty="0" smtClean="0"/>
              <a:t> can spread quickly.</a:t>
            </a:r>
          </a:p>
          <a:p>
            <a:r>
              <a:rPr lang="en-GB" sz="2400" dirty="0" smtClean="0"/>
              <a:t>Lack of access to outdoor space – less exercise and fresh air.</a:t>
            </a:r>
          </a:p>
          <a:p>
            <a:r>
              <a:rPr lang="en-GB" sz="2400" dirty="0" smtClean="0"/>
              <a:t>Deprived areas are more likely to have problems with vandalism, substance misuse and other crime.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with poor housing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4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Lack of heating and poor ventilation can cause damp and mould, leading to respiratory problems, especially asthma and allergic responses.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Babies, young children and the elderly are particularly vulnerable.</a:t>
            </a:r>
          </a:p>
          <a:p>
            <a:r>
              <a:rPr lang="en-GB" dirty="0" smtClean="0"/>
              <a:t>More than a million children in England live in overcrowded housing and are at risk of meningitis and respiratory problems.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disorders</a:t>
            </a:r>
            <a:endParaRPr lang="en-GB" dirty="0"/>
          </a:p>
        </p:txBody>
      </p:sp>
      <p:pic>
        <p:nvPicPr>
          <p:cNvPr id="11266" name="Picture 2" descr="C:\Users\Nicole\AppData\Local\Microsoft\Windows\Temporary Internet Files\Content.IE5\G9REZKOO\coug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1950633" cy="19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Children living in overcrowded housing  for extended periods of time tend to have problems with their growth rate and an increased risk of heart disease.</a:t>
            </a:r>
          </a:p>
          <a:p>
            <a:r>
              <a:rPr lang="en-GB" dirty="0" smtClean="0"/>
              <a:t>Poor quality housing can lead to stress, affecting blood pressure. High blood pressure can lead to blood clots and strokes.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Lack of exercise and a poor diet can also contribute to cardiovascular problems.</a:t>
            </a:r>
          </a:p>
          <a:p>
            <a:r>
              <a:rPr lang="en-GB" dirty="0" smtClean="0"/>
              <a:t>Unhealthy lifestyles, including smoking, drinking and a poor diet – ready-made meals are high in sugar, salt and unsaturated fats.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Cardiovascular problems</a:t>
            </a:r>
            <a:endParaRPr lang="en-GB" dirty="0"/>
          </a:p>
        </p:txBody>
      </p:sp>
      <p:pic>
        <p:nvPicPr>
          <p:cNvPr id="12290" name="Picture 2" descr="C:\Users\Nicole\AppData\Local\Microsoft\Windows\Temporary Internet Files\Content.IE5\GHFSO25O\fagito-630_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2352303" cy="15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Excessively low body temperature, below 35˚C.</a:t>
            </a:r>
          </a:p>
          <a:p>
            <a:r>
              <a:rPr lang="en-GB" u="sng" dirty="0" smtClean="0"/>
              <a:t>Fuel poverty </a:t>
            </a:r>
            <a:r>
              <a:rPr lang="en-GB" dirty="0" smtClean="0"/>
              <a:t>– families with low incomes are unable to afford to heat their homes, especially in older properties.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Age UK (2012) found a link between loneliness and the risk of hypothermia in elderly people living in poor housing.</a:t>
            </a:r>
          </a:p>
          <a:p>
            <a:r>
              <a:rPr lang="en-GB" dirty="0" smtClean="0"/>
              <a:t>Many people over 65 spend more time at home and poor heating and insulation have been linked to a rise in winter deaths.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hypothermia</a:t>
            </a:r>
            <a:endParaRPr lang="en-GB" dirty="0"/>
          </a:p>
        </p:txBody>
      </p:sp>
      <p:pic>
        <p:nvPicPr>
          <p:cNvPr id="13316" name="Picture 4" descr="C:\Users\Nicole\AppData\Local\Microsoft\Windows\Temporary Internet Files\Content.IE5\CVBPO2C0\camp-fire-14427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14035"/>
            <a:ext cx="1622850" cy="21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Poor quality housing is linked to </a:t>
            </a:r>
            <a:r>
              <a:rPr lang="en-GB" b="1" dirty="0" smtClean="0"/>
              <a:t>stress, anxiety, depression and mental health issues.</a:t>
            </a:r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r>
              <a:rPr lang="en-GB" i="1" dirty="0" smtClean="0"/>
              <a:t>Why might poor living standards lead to mental health issues? What examples of poor living standards can you think of?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Fear of homelessness</a:t>
            </a:r>
          </a:p>
          <a:p>
            <a:r>
              <a:rPr lang="en-GB" dirty="0" smtClean="0"/>
              <a:t>Noisy environment</a:t>
            </a:r>
          </a:p>
          <a:p>
            <a:r>
              <a:rPr lang="en-GB" dirty="0" smtClean="0"/>
              <a:t>Isolation</a:t>
            </a:r>
          </a:p>
          <a:p>
            <a:r>
              <a:rPr lang="en-GB" dirty="0" smtClean="0"/>
              <a:t>Decreased educational attainment</a:t>
            </a:r>
          </a:p>
          <a:p>
            <a:r>
              <a:rPr lang="en-GB" dirty="0" smtClean="0"/>
              <a:t>Disrupted sleep patterns</a:t>
            </a:r>
          </a:p>
          <a:p>
            <a:r>
              <a:rPr lang="en-GB" dirty="0" smtClean="0"/>
              <a:t>Lack of personal space and privacy</a:t>
            </a:r>
          </a:p>
          <a:p>
            <a:r>
              <a:rPr lang="en-GB" dirty="0" smtClean="0"/>
              <a:t>Fear of crime</a:t>
            </a:r>
          </a:p>
          <a:p>
            <a:r>
              <a:rPr lang="en-GB" dirty="0" smtClean="0"/>
              <a:t>Excess cold – slower physical and cognitive growth in children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Anxiety &amp; depression</a:t>
            </a:r>
            <a:endParaRPr lang="en-GB" dirty="0"/>
          </a:p>
        </p:txBody>
      </p:sp>
      <p:pic>
        <p:nvPicPr>
          <p:cNvPr id="14340" name="Picture 4" descr="C:\Users\Nicole\AppData\Local\Microsoft\Windows\Temporary Internet Files\Content.IE5\CVBPO2C0\bul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5982"/>
            <a:ext cx="1128068" cy="116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According to National Institute for Health and Care Excellence, local authorities need to improve services for people who do not usually use health &amp; social care services.</a:t>
            </a:r>
          </a:p>
          <a:p>
            <a:endParaRPr lang="en-GB" dirty="0" smtClean="0"/>
          </a:p>
          <a:p>
            <a:r>
              <a:rPr lang="en-GB" dirty="0" smtClean="0"/>
              <a:t>Each local public health authority has to ensure multi-agency and partnership working within these services to meet the needs of people who live in the local community.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Services should be inclusive and have a positive impact on local people and communities.</a:t>
            </a:r>
          </a:p>
          <a:p>
            <a:endParaRPr lang="en-GB" dirty="0" smtClean="0"/>
          </a:p>
          <a:p>
            <a:r>
              <a:rPr lang="en-GB" dirty="0" smtClean="0"/>
              <a:t>The local authority has a responsibility to identify barriers to accessing services.</a:t>
            </a:r>
          </a:p>
          <a:p>
            <a:r>
              <a:rPr lang="en-GB" i="1" dirty="0" smtClean="0"/>
              <a:t>What could these barriers include?</a:t>
            </a:r>
          </a:p>
          <a:p>
            <a:r>
              <a:rPr lang="en-GB" dirty="0" smtClean="0"/>
              <a:t>Transport</a:t>
            </a:r>
          </a:p>
          <a:p>
            <a:r>
              <a:rPr lang="en-GB" dirty="0" smtClean="0"/>
              <a:t>Opening hours</a:t>
            </a:r>
          </a:p>
          <a:p>
            <a:r>
              <a:rPr lang="en-GB" dirty="0" smtClean="0"/>
              <a:t>Cultural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to health &amp; social care services that affect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2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mean by </a:t>
            </a:r>
          </a:p>
          <a:p>
            <a:pPr marL="45720" indent="0">
              <a:buNone/>
            </a:pPr>
            <a:r>
              <a:rPr lang="en-GB" b="1" dirty="0"/>
              <a:t>e</a:t>
            </a:r>
            <a:r>
              <a:rPr lang="en-GB" b="1" dirty="0" smtClean="0"/>
              <a:t>nvironmental factors</a:t>
            </a:r>
            <a:r>
              <a:rPr lang="en-GB" dirty="0" smtClean="0"/>
              <a:t>?</a:t>
            </a:r>
          </a:p>
          <a:p>
            <a:pPr marL="45720" indent="0">
              <a:buNone/>
            </a:pPr>
            <a:endParaRPr lang="en-GB" dirty="0" smtClean="0"/>
          </a:p>
          <a:p>
            <a:r>
              <a:rPr lang="en-GB" dirty="0" smtClean="0"/>
              <a:t>Give some examples.</a:t>
            </a:r>
          </a:p>
          <a:p>
            <a:endParaRPr lang="en-GB" dirty="0"/>
          </a:p>
          <a:p>
            <a:r>
              <a:rPr lang="en-GB" dirty="0" smtClean="0"/>
              <a:t>What </a:t>
            </a:r>
            <a:r>
              <a:rPr lang="en-GB" b="1" dirty="0" smtClean="0"/>
              <a:t>problems</a:t>
            </a:r>
            <a:r>
              <a:rPr lang="en-GB" dirty="0" smtClean="0"/>
              <a:t> could be</a:t>
            </a:r>
          </a:p>
          <a:p>
            <a:pPr marL="45720" indent="0">
              <a:buNone/>
            </a:pPr>
            <a:r>
              <a:rPr lang="en-GB" dirty="0" smtClean="0"/>
              <a:t>encountered by  environmental</a:t>
            </a:r>
          </a:p>
          <a:p>
            <a:pPr marL="45720" indent="0">
              <a:buNone/>
            </a:pPr>
            <a:r>
              <a:rPr lang="en-GB" dirty="0"/>
              <a:t>f</a:t>
            </a:r>
            <a:r>
              <a:rPr lang="en-GB" dirty="0" smtClean="0"/>
              <a:t>actors? Hint: think health </a:t>
            </a:r>
          </a:p>
          <a:p>
            <a:pPr marL="45720" indent="0">
              <a:buNone/>
            </a:pPr>
            <a:r>
              <a:rPr lang="en-GB" dirty="0"/>
              <a:t>i</a:t>
            </a:r>
            <a:r>
              <a:rPr lang="en-GB" dirty="0" smtClean="0"/>
              <a:t>ssues.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7" name="Picture 3" descr="C:\Users\Nicole\AppData\Local\Microsoft\Windows\Temporary Internet Files\Content.IE5\57D3ZE6N\Brainstorming-Methode-beispiele-online-bu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1976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Availability of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Travelling to appointments can be stressful – if households don’t have access to a car, they have to rely on public transport.</a:t>
            </a:r>
          </a:p>
          <a:p>
            <a:r>
              <a:rPr lang="en-GB" dirty="0" smtClean="0"/>
              <a:t>Unreliable transport can result in missed appointments, which can have a negative impact on vulnerable people or families with young children.</a:t>
            </a:r>
          </a:p>
          <a:p>
            <a:r>
              <a:rPr lang="en-GB" dirty="0" smtClean="0"/>
              <a:t>Financial impact – on health and social care services, and for people attending regular hospital appointments.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Opening hours of services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Some groups of people may not have the same access to services as others.</a:t>
            </a:r>
          </a:p>
          <a:p>
            <a:r>
              <a:rPr lang="en-GB" dirty="0" smtClean="0"/>
              <a:t>Hospital and GP appointments during working hours do not reflect the busy lifestyles of some service users.</a:t>
            </a:r>
          </a:p>
          <a:p>
            <a:r>
              <a:rPr lang="en-GB" dirty="0" smtClean="0"/>
              <a:t>However, some services have been introduced to improve access – NHS Walk-In Centres, the NHS 111 service and NHS Direct.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accessing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0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48880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Identify the particular problems of accessing health and social care services  that a person with a learning disability might face.</a:t>
            </a:r>
          </a:p>
          <a:p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Give examples of other groups or individuals who may have difficulty in accessing services.</a:t>
            </a:r>
            <a:endParaRPr lang="en-GB" sz="3200" dirty="0"/>
          </a:p>
        </p:txBody>
      </p:sp>
      <p:pic>
        <p:nvPicPr>
          <p:cNvPr id="15362" name="Picture 2" descr="C:\Users\Nicole\AppData\Local\Microsoft\Windows\Temporary Internet Files\Content.IE5\CVBPO2C0\thinkingcapwhoa_colo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2696"/>
            <a:ext cx="1686775" cy="19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Think-Pair-Share</a:t>
            </a:r>
            <a:endParaRPr lang="en-GB" sz="4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Homeless people and vulnerable immigrants, why may be at risk of infectious diseases, such as tuberculosis.</a:t>
            </a:r>
          </a:p>
          <a:p>
            <a:r>
              <a:rPr lang="en-GB" sz="2400" dirty="0" smtClean="0"/>
              <a:t>Some families are difficult to reach, e.g. travelling communities and families whose first language is not English.</a:t>
            </a:r>
          </a:p>
          <a:p>
            <a:r>
              <a:rPr lang="en-GB" sz="2400" dirty="0" smtClean="0"/>
              <a:t>It is important to ensure that children in these families are fully immunised against childhood infections such as meningitis C and measles.</a:t>
            </a:r>
          </a:p>
          <a:p>
            <a:r>
              <a:rPr lang="en-GB" sz="2400" dirty="0" smtClean="0"/>
              <a:t>Many people may also not be registered with a GP, or find it difficult to get to a surgery or clinic (long working hours, caring responsibilities, transport difficulties).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who do not access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9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0648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In small groups…</a:t>
            </a:r>
          </a:p>
          <a:p>
            <a:endParaRPr lang="en-GB" dirty="0"/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Discuss:</a:t>
            </a:r>
          </a:p>
          <a:p>
            <a:endParaRPr lang="en-GB" sz="28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Why might people require health &amp; social care in their own home?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What kind of support is available?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Who might deliver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Be prepared to share your ideas with the class.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16386" name="Picture 2" descr="C:\Users\Nicole\AppData\Local\Microsoft\Windows\Temporary Internet Files\Content.IE5\CVBPO2C0\sbGro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779777" cy="17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Air and water pollution</a:t>
            </a:r>
            <a:r>
              <a:rPr lang="en-GB" sz="2400" dirty="0" smtClean="0"/>
              <a:t> can influence development and be a major source of ill health.</a:t>
            </a:r>
          </a:p>
          <a:p>
            <a:r>
              <a:rPr lang="en-GB" sz="2400" dirty="0" smtClean="0"/>
              <a:t>There is growing concern about the impact of air pollution both indoors and outdoors.</a:t>
            </a:r>
          </a:p>
          <a:p>
            <a:r>
              <a:rPr lang="en-GB" sz="2400" dirty="0" smtClean="0"/>
              <a:t>These concerns include the contribution it makes to particular illnesses such as </a:t>
            </a:r>
            <a:r>
              <a:rPr lang="en-GB" sz="2400" b="1" dirty="0" smtClean="0"/>
              <a:t>asthma</a:t>
            </a:r>
            <a:r>
              <a:rPr lang="en-GB" sz="2400" dirty="0" smtClean="0"/>
              <a:t>.</a:t>
            </a:r>
          </a:p>
          <a:p>
            <a:r>
              <a:rPr lang="en-GB" sz="2400" i="1" dirty="0" smtClean="0"/>
              <a:t>What would cause air pollution outdoors?</a:t>
            </a:r>
          </a:p>
          <a:p>
            <a:r>
              <a:rPr lang="en-GB" sz="2400" i="1" dirty="0" smtClean="0"/>
              <a:t>What would cause air pollution indoors?</a:t>
            </a:r>
          </a:p>
          <a:p>
            <a:endParaRPr lang="en-GB" sz="24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EXPOSURE TO POLLUTION</a:t>
            </a:r>
            <a:endParaRPr lang="en-GB" dirty="0"/>
          </a:p>
        </p:txBody>
      </p:sp>
      <p:pic>
        <p:nvPicPr>
          <p:cNvPr id="2052" name="Picture 4" descr="C:\Users\Nicole\AppData\Local\Microsoft\Windows\Temporary Internet Files\Content.IE5\G9REZKOO\REVOLUCIÃ“N_INDUSTRIAL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4383"/>
            <a:ext cx="2327920" cy="14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cole\AppData\Local\Microsoft\Windows\Temporary Internet Files\Content.IE5\GHFSO25O\pollu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4383"/>
            <a:ext cx="2210838" cy="14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pollution videos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2492896"/>
            <a:ext cx="6102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hlinkClick r:id="rId2"/>
              </a:rPr>
              <a:t>What is air pollution?</a:t>
            </a:r>
            <a:endParaRPr lang="en-GB" sz="3200" dirty="0"/>
          </a:p>
        </p:txBody>
      </p:sp>
      <p:pic>
        <p:nvPicPr>
          <p:cNvPr id="17410" name="Picture 2" descr="C:\Users\Nicole\AppData\Local\Microsoft\Windows\Temporary Internet Files\Content.IE5\57D3ZE6N\earth-pollution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46839"/>
            <a:ext cx="2528436" cy="21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3192947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hlinkClick r:id="rId4"/>
              </a:rPr>
              <a:t>How air pollution can affect your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851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Conditions affecting the upper respiratory tract, trachea, bronchi, bronchioles, alveoli, pleura and pleural cavity</a:t>
            </a:r>
            <a:r>
              <a:rPr lang="en-GB" sz="2000" b="1" dirty="0" smtClean="0"/>
              <a:t>. 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Tobacco smoke</a:t>
            </a:r>
          </a:p>
          <a:p>
            <a:r>
              <a:rPr lang="en-GB" sz="2400" dirty="0" smtClean="0"/>
              <a:t>Combustion products e.g. carbon dioxide, carbon monoxide</a:t>
            </a:r>
          </a:p>
          <a:p>
            <a:r>
              <a:rPr lang="en-GB" sz="2400" dirty="0" smtClean="0"/>
              <a:t>Toxic substances affect the nerves and muscles  used for breathing, and the lining of the air passages.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disorders</a:t>
            </a:r>
            <a:endParaRPr lang="en-GB" dirty="0"/>
          </a:p>
        </p:txBody>
      </p:sp>
      <p:pic>
        <p:nvPicPr>
          <p:cNvPr id="3075" name="Picture 3" descr="C:\Users\Nicole\AppData\Local\Microsoft\Windows\Temporary Internet Files\Content.IE5\CVBPO2C0\medium-lungs-66.6-751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48708"/>
            <a:ext cx="1741309" cy="21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Mild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Runny nose</a:t>
            </a:r>
          </a:p>
          <a:p>
            <a:r>
              <a:rPr lang="en-GB" dirty="0" smtClean="0"/>
              <a:t>Sore throat</a:t>
            </a:r>
          </a:p>
          <a:p>
            <a:r>
              <a:rPr lang="en-GB" dirty="0" smtClean="0"/>
              <a:t>Common cold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u="sng" dirty="0" smtClean="0"/>
              <a:t>Severe</a:t>
            </a:r>
            <a:endParaRPr lang="en-GB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Bacterial pneumonia</a:t>
            </a:r>
          </a:p>
          <a:p>
            <a:r>
              <a:rPr lang="en-GB" dirty="0" smtClean="0"/>
              <a:t>Lung cancer</a:t>
            </a:r>
          </a:p>
          <a:p>
            <a:r>
              <a:rPr lang="en-GB" dirty="0" smtClean="0"/>
              <a:t>Asthma</a:t>
            </a:r>
          </a:p>
          <a:p>
            <a:r>
              <a:rPr lang="en-GB" dirty="0" smtClean="0"/>
              <a:t>Emphysema</a:t>
            </a:r>
          </a:p>
          <a:p>
            <a:r>
              <a:rPr lang="en-GB" dirty="0" smtClean="0"/>
              <a:t>Bronchitis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respiratory disorders</a:t>
            </a:r>
            <a:endParaRPr lang="en-GB" dirty="0"/>
          </a:p>
        </p:txBody>
      </p:sp>
      <p:pic>
        <p:nvPicPr>
          <p:cNvPr id="4099" name="Picture 3" descr="C:\Users\Nicole\AppData\Local\Microsoft\Windows\Temporary Internet Files\Content.IE5\GHFSO25O\5771-Woman-Hyperventilating-And-Breathing-Into-A-Bag-Clipart-Illust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14540"/>
            <a:ext cx="2438524" cy="26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Any disorder or disease of the </a:t>
            </a:r>
            <a:r>
              <a:rPr lang="en-GB" b="1" dirty="0" smtClean="0"/>
              <a:t>heart or blood vessels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Risk factors include </a:t>
            </a:r>
            <a:r>
              <a:rPr lang="en-GB" b="1" dirty="0" smtClean="0"/>
              <a:t>smoking and air pollution.</a:t>
            </a:r>
          </a:p>
          <a:p>
            <a:r>
              <a:rPr lang="en-GB" dirty="0" smtClean="0"/>
              <a:t>Recent studies suggest that environmental pollution is linked to increased illness and death.</a:t>
            </a:r>
          </a:p>
          <a:p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Cardiovascular problems</a:t>
            </a:r>
            <a:endParaRPr lang="en-GB" dirty="0"/>
          </a:p>
        </p:txBody>
      </p:sp>
      <p:pic>
        <p:nvPicPr>
          <p:cNvPr id="5122" name="Picture 2" descr="C:\Users\Nicole\AppData\Local\Microsoft\Windows\Temporary Internet Files\Content.IE5\CVBPO2C0\Heart_anterior_exterior_vi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9140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5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Thrombosis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Tobacco smoke is linked to changes in the lining of the heart and blood vessels causing blood clots.</a:t>
            </a:r>
          </a:p>
          <a:p>
            <a:r>
              <a:rPr lang="en-GB" dirty="0" smtClean="0"/>
              <a:t>This can lead to a heart attack.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GB" b="1" u="sng" dirty="0" smtClean="0"/>
              <a:t>Pollution during pregnancy</a:t>
            </a:r>
            <a:endParaRPr lang="en-GB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The baby could develop congenital heart defects and cardiovascular disease in later life.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cardiovascular problems</a:t>
            </a:r>
            <a:endParaRPr lang="en-GB" dirty="0"/>
          </a:p>
        </p:txBody>
      </p:sp>
      <p:pic>
        <p:nvPicPr>
          <p:cNvPr id="6148" name="Picture 4" descr="C:\Users\Nicole\AppData\Local\Microsoft\Windows\Temporary Internet Files\Content.IE5\GHFSO25O\pregnant-woma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1588877" cy="20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Caused by irritants such as dust or pollen causing the immune system to overreact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Usually </a:t>
            </a:r>
            <a:r>
              <a:rPr lang="en-GB" b="1" dirty="0" smtClean="0"/>
              <a:t>chronic</a:t>
            </a:r>
            <a:r>
              <a:rPr lang="en-GB" dirty="0" smtClean="0"/>
              <a:t> (persisting for a long time) as they are a response to the environment in which the individual lives.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allergies</a:t>
            </a:r>
            <a:endParaRPr lang="en-GB" dirty="0"/>
          </a:p>
        </p:txBody>
      </p:sp>
      <p:pic>
        <p:nvPicPr>
          <p:cNvPr id="7171" name="Picture 3" descr="C:\Users\Nicole\AppData\Local\Microsoft\Windows\Temporary Internet Files\Content.IE5\CVBPO2C0\tapersneez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903984" cy="21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1268</TotalTime>
  <Words>1388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Franklin Gothic Medium</vt:lpstr>
      <vt:lpstr>Wingdings</vt:lpstr>
      <vt:lpstr>Wingdings 2</vt:lpstr>
      <vt:lpstr>Grid</vt:lpstr>
      <vt:lpstr>Environmental factors THAT affect development</vt:lpstr>
      <vt:lpstr>Discuss…</vt:lpstr>
      <vt:lpstr>EXPOSURE TO POLLUTION</vt:lpstr>
      <vt:lpstr>Air pollution videos</vt:lpstr>
      <vt:lpstr>Respiratory disorders</vt:lpstr>
      <vt:lpstr>Examples of respiratory disorders</vt:lpstr>
      <vt:lpstr>Cardiovascular problems</vt:lpstr>
      <vt:lpstr>Examples of cardiovascular problems</vt:lpstr>
      <vt:lpstr>allergies</vt:lpstr>
      <vt:lpstr>Examples of allergies</vt:lpstr>
      <vt:lpstr>Statistics surrounding environmental pollution</vt:lpstr>
      <vt:lpstr>In the news</vt:lpstr>
      <vt:lpstr>Poor housing conditions</vt:lpstr>
      <vt:lpstr>Problems with poor housing conditions</vt:lpstr>
      <vt:lpstr>Respiratory disorders</vt:lpstr>
      <vt:lpstr>Cardiovascular problems</vt:lpstr>
      <vt:lpstr>hypothermia</vt:lpstr>
      <vt:lpstr>Anxiety &amp; depression</vt:lpstr>
      <vt:lpstr>Access to health &amp; social care services that affect development</vt:lpstr>
      <vt:lpstr>Barriers to accessing services</vt:lpstr>
      <vt:lpstr>PowerPoint Presentation</vt:lpstr>
      <vt:lpstr>People who do not access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factors THAT affect development</dc:title>
  <dc:creator>Nicole</dc:creator>
  <cp:lastModifiedBy>Claire Prescott</cp:lastModifiedBy>
  <cp:revision>43</cp:revision>
  <cp:lastPrinted>2017-10-27T11:48:54Z</cp:lastPrinted>
  <dcterms:created xsi:type="dcterms:W3CDTF">2017-10-24T15:43:22Z</dcterms:created>
  <dcterms:modified xsi:type="dcterms:W3CDTF">2017-10-27T12:15:23Z</dcterms:modified>
</cp:coreProperties>
</file>