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handoutMasterIdLst>
    <p:handoutMasterId r:id="rId32"/>
  </p:handoutMasterIdLst>
  <p:sldIdLst>
    <p:sldId id="395" r:id="rId3"/>
    <p:sldId id="396" r:id="rId4"/>
    <p:sldId id="397" r:id="rId5"/>
    <p:sldId id="398" r:id="rId6"/>
    <p:sldId id="260" r:id="rId7"/>
    <p:sldId id="261" r:id="rId8"/>
    <p:sldId id="262" r:id="rId9"/>
    <p:sldId id="263" r:id="rId10"/>
    <p:sldId id="264" r:id="rId11"/>
    <p:sldId id="265" r:id="rId12"/>
    <p:sldId id="266" r:id="rId13"/>
    <p:sldId id="269" r:id="rId14"/>
    <p:sldId id="267" r:id="rId15"/>
    <p:sldId id="270" r:id="rId16"/>
    <p:sldId id="349" r:id="rId17"/>
    <p:sldId id="392" r:id="rId18"/>
    <p:sldId id="393" r:id="rId19"/>
    <p:sldId id="394" r:id="rId20"/>
    <p:sldId id="294" r:id="rId21"/>
    <p:sldId id="389" r:id="rId22"/>
    <p:sldId id="387" r:id="rId23"/>
    <p:sldId id="390" r:id="rId24"/>
    <p:sldId id="388" r:id="rId25"/>
    <p:sldId id="391" r:id="rId26"/>
    <p:sldId id="381" r:id="rId27"/>
    <p:sldId id="382" r:id="rId28"/>
    <p:sldId id="383" r:id="rId29"/>
    <p:sldId id="386" r:id="rId30"/>
  </p:sldIdLst>
  <p:sldSz cx="12192000" cy="6858000"/>
  <p:notesSz cx="6797675" cy="9928225"/>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8" d="100"/>
          <a:sy n="68" d="100"/>
        </p:scale>
        <p:origin x="5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400" cy="4980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1"/>
            <a:ext cx="2946400" cy="498007"/>
          </a:xfrm>
          <a:prstGeom prst="rect">
            <a:avLst/>
          </a:prstGeom>
        </p:spPr>
        <p:txBody>
          <a:bodyPr vert="horz" lIns="91440" tIns="45720" rIns="91440" bIns="45720" rtlCol="0"/>
          <a:lstStyle>
            <a:lvl1pPr algn="r">
              <a:defRPr sz="1200"/>
            </a:lvl1pPr>
          </a:lstStyle>
          <a:p>
            <a:fld id="{7DCD8932-D0F6-449B-8DB9-9096F536ABC6}" type="datetimeFigureOut">
              <a:rPr lang="en-GB" smtClean="0"/>
              <a:t>25/11/2018</a:t>
            </a:fld>
            <a:endParaRPr lang="en-GB"/>
          </a:p>
        </p:txBody>
      </p:sp>
      <p:sp>
        <p:nvSpPr>
          <p:cNvPr id="4" name="Footer Placeholder 3"/>
          <p:cNvSpPr>
            <a:spLocks noGrp="1"/>
          </p:cNvSpPr>
          <p:nvPr>
            <p:ph type="ftr" sz="quarter" idx="2"/>
          </p:nvPr>
        </p:nvSpPr>
        <p:spPr>
          <a:xfrm>
            <a:off x="2" y="9430220"/>
            <a:ext cx="2946400" cy="49800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30220"/>
            <a:ext cx="2946400" cy="498007"/>
          </a:xfrm>
          <a:prstGeom prst="rect">
            <a:avLst/>
          </a:prstGeom>
        </p:spPr>
        <p:txBody>
          <a:bodyPr vert="horz" lIns="91440" tIns="45720" rIns="91440" bIns="45720" rtlCol="0" anchor="b"/>
          <a:lstStyle>
            <a:lvl1pPr algn="r">
              <a:defRPr sz="1200"/>
            </a:lvl1pPr>
          </a:lstStyle>
          <a:p>
            <a:fld id="{FAD05CF4-FD24-4631-8A84-B94A82CEAD2C}" type="slidenum">
              <a:rPr lang="en-GB" smtClean="0"/>
              <a:t>‹#›</a:t>
            </a:fld>
            <a:endParaRPr lang="en-GB"/>
          </a:p>
        </p:txBody>
      </p:sp>
    </p:spTree>
    <p:extLst>
      <p:ext uri="{BB962C8B-B14F-4D97-AF65-F5344CB8AC3E}">
        <p14:creationId xmlns:p14="http://schemas.microsoft.com/office/powerpoint/2010/main" val="2907784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28ABD0E0-3EDF-4CDF-9037-EDFD084E78E9}" type="datetimeFigureOut">
              <a:rPr lang="en-GB" smtClean="0"/>
              <a:t>25/11/2018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6759E9B1-AD62-4ADA-917D-7D1B5942B9B3}" type="slidenum">
              <a:rPr lang="en-GB" smtClean="0"/>
              <a:t>‹#›</a:t>
            </a:fld>
            <a:endParaRPr lang="en-GB"/>
          </a:p>
        </p:txBody>
      </p:sp>
    </p:spTree>
    <p:extLst>
      <p:ext uri="{BB962C8B-B14F-4D97-AF65-F5344CB8AC3E}">
        <p14:creationId xmlns:p14="http://schemas.microsoft.com/office/powerpoint/2010/main" val="1604420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Hyperlinked image: https://www.youtube.com/watch?v=HEnGG39gtuY</a:t>
            </a:r>
          </a:p>
          <a:p>
            <a:r>
              <a:rPr lang="en-GB" dirty="0"/>
              <a:t>Not essential to watch but may</a:t>
            </a:r>
            <a:r>
              <a:rPr lang="en-GB" baseline="0" dirty="0"/>
              <a:t> be suitable for less able groups to give more background information to Ian Huntley.</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9BF61-9D7F-496B-9767-1AA5F632A098}"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1531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762EA42-30FB-486E-B5A0-01142F443AA5}" type="datetimeFigureOut">
              <a:rPr lang="en-GB" smtClean="0"/>
              <a:t>25/11/2018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421B8C2-5579-4D9F-8A70-9EE8949869BD}" type="slidenum">
              <a:rPr lang="en-GB" smtClean="0"/>
              <a:t>‹#›</a:t>
            </a:fld>
            <a:endParaRPr lang="en-GB" dirty="0"/>
          </a:p>
        </p:txBody>
      </p:sp>
    </p:spTree>
    <p:extLst>
      <p:ext uri="{BB962C8B-B14F-4D97-AF65-F5344CB8AC3E}">
        <p14:creationId xmlns:p14="http://schemas.microsoft.com/office/powerpoint/2010/main" val="893772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62EA42-30FB-486E-B5A0-01142F443AA5}" type="datetimeFigureOut">
              <a:rPr lang="en-GB" smtClean="0"/>
              <a:t>25/11/2018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421B8C2-5579-4D9F-8A70-9EE8949869BD}" type="slidenum">
              <a:rPr lang="en-GB" smtClean="0"/>
              <a:t>‹#›</a:t>
            </a:fld>
            <a:endParaRPr lang="en-GB" dirty="0"/>
          </a:p>
        </p:txBody>
      </p:sp>
    </p:spTree>
    <p:extLst>
      <p:ext uri="{BB962C8B-B14F-4D97-AF65-F5344CB8AC3E}">
        <p14:creationId xmlns:p14="http://schemas.microsoft.com/office/powerpoint/2010/main" val="2865870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62EA42-30FB-486E-B5A0-01142F443AA5}" type="datetimeFigureOut">
              <a:rPr lang="en-GB" smtClean="0"/>
              <a:t>25/11/2018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421B8C2-5579-4D9F-8A70-9EE8949869BD}" type="slidenum">
              <a:rPr lang="en-GB" smtClean="0"/>
              <a:t>‹#›</a:t>
            </a:fld>
            <a:endParaRPr lang="en-GB" dirty="0"/>
          </a:p>
        </p:txBody>
      </p:sp>
    </p:spTree>
    <p:extLst>
      <p:ext uri="{BB962C8B-B14F-4D97-AF65-F5344CB8AC3E}">
        <p14:creationId xmlns:p14="http://schemas.microsoft.com/office/powerpoint/2010/main" val="2001789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2130426"/>
            <a:ext cx="10363200" cy="1470025"/>
          </a:xfrm>
          <a:solidFill>
            <a:srgbClr val="FFFFFF">
              <a:alpha val="80000"/>
            </a:srgbClr>
          </a:solidFill>
        </p:spPr>
        <p:txBody>
          <a:body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a:solidFill>
            <a:srgbClr val="FFFFFF">
              <a:alpha val="80000"/>
            </a:srgb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25/11/2018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709221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25/11/2018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649365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22104E-8A37-4561-90C1-E2A2FA2C4A6E}" type="datetimeFigureOut">
              <a:rPr lang="en-GB" smtClean="0"/>
              <a:t>25/11/2018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659576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C22104E-8A37-4561-90C1-E2A2FA2C4A6E}" type="datetimeFigureOut">
              <a:rPr lang="en-GB" smtClean="0"/>
              <a:t>25/11/2018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687818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C22104E-8A37-4561-90C1-E2A2FA2C4A6E}" type="datetimeFigureOut">
              <a:rPr lang="en-GB" smtClean="0"/>
              <a:t>25/11/2018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2537861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C22104E-8A37-4561-90C1-E2A2FA2C4A6E}" type="datetimeFigureOut">
              <a:rPr lang="en-GB" smtClean="0"/>
              <a:t>25/11/2018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947076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2104E-8A37-4561-90C1-E2A2FA2C4A6E}" type="datetimeFigureOut">
              <a:rPr lang="en-GB" smtClean="0"/>
              <a:t>25/11/2018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2282905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22104E-8A37-4561-90C1-E2A2FA2C4A6E}" type="datetimeFigureOut">
              <a:rPr lang="en-GB" smtClean="0"/>
              <a:t>25/11/2018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2474025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62EA42-30FB-486E-B5A0-01142F443AA5}" type="datetimeFigureOut">
              <a:rPr lang="en-GB" smtClean="0"/>
              <a:t>25/11/2018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421B8C2-5579-4D9F-8A70-9EE8949869BD}" type="slidenum">
              <a:rPr lang="en-GB" smtClean="0"/>
              <a:t>‹#›</a:t>
            </a:fld>
            <a:endParaRPr lang="en-GB" dirty="0"/>
          </a:p>
        </p:txBody>
      </p:sp>
    </p:spTree>
    <p:extLst>
      <p:ext uri="{BB962C8B-B14F-4D97-AF65-F5344CB8AC3E}">
        <p14:creationId xmlns:p14="http://schemas.microsoft.com/office/powerpoint/2010/main" val="2019227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22104E-8A37-4561-90C1-E2A2FA2C4A6E}" type="datetimeFigureOut">
              <a:rPr lang="en-GB" smtClean="0"/>
              <a:t>25/11/2018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742244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25/11/2018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220841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25/11/2018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288876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62EA42-30FB-486E-B5A0-01142F443AA5}" type="datetimeFigureOut">
              <a:rPr lang="en-GB" smtClean="0"/>
              <a:t>25/11/2018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421B8C2-5579-4D9F-8A70-9EE8949869BD}" type="slidenum">
              <a:rPr lang="en-GB" smtClean="0"/>
              <a:t>‹#›</a:t>
            </a:fld>
            <a:endParaRPr lang="en-GB" dirty="0"/>
          </a:p>
        </p:txBody>
      </p:sp>
    </p:spTree>
    <p:extLst>
      <p:ext uri="{BB962C8B-B14F-4D97-AF65-F5344CB8AC3E}">
        <p14:creationId xmlns:p14="http://schemas.microsoft.com/office/powerpoint/2010/main" val="989943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762EA42-30FB-486E-B5A0-01142F443AA5}" type="datetimeFigureOut">
              <a:rPr lang="en-GB" smtClean="0"/>
              <a:t>25/11/2018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421B8C2-5579-4D9F-8A70-9EE8949869BD}" type="slidenum">
              <a:rPr lang="en-GB" smtClean="0"/>
              <a:t>‹#›</a:t>
            </a:fld>
            <a:endParaRPr lang="en-GB" dirty="0"/>
          </a:p>
        </p:txBody>
      </p:sp>
    </p:spTree>
    <p:extLst>
      <p:ext uri="{BB962C8B-B14F-4D97-AF65-F5344CB8AC3E}">
        <p14:creationId xmlns:p14="http://schemas.microsoft.com/office/powerpoint/2010/main" val="458757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762EA42-30FB-486E-B5A0-01142F443AA5}" type="datetimeFigureOut">
              <a:rPr lang="en-GB" smtClean="0"/>
              <a:t>25/11/2018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421B8C2-5579-4D9F-8A70-9EE8949869BD}" type="slidenum">
              <a:rPr lang="en-GB" smtClean="0"/>
              <a:t>‹#›</a:t>
            </a:fld>
            <a:endParaRPr lang="en-GB" dirty="0"/>
          </a:p>
        </p:txBody>
      </p:sp>
    </p:spTree>
    <p:extLst>
      <p:ext uri="{BB962C8B-B14F-4D97-AF65-F5344CB8AC3E}">
        <p14:creationId xmlns:p14="http://schemas.microsoft.com/office/powerpoint/2010/main" val="3019032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762EA42-30FB-486E-B5A0-01142F443AA5}" type="datetimeFigureOut">
              <a:rPr lang="en-GB" smtClean="0"/>
              <a:t>25/11/2018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421B8C2-5579-4D9F-8A70-9EE8949869BD}" type="slidenum">
              <a:rPr lang="en-GB" smtClean="0"/>
              <a:t>‹#›</a:t>
            </a:fld>
            <a:endParaRPr lang="en-GB" dirty="0"/>
          </a:p>
        </p:txBody>
      </p:sp>
    </p:spTree>
    <p:extLst>
      <p:ext uri="{BB962C8B-B14F-4D97-AF65-F5344CB8AC3E}">
        <p14:creationId xmlns:p14="http://schemas.microsoft.com/office/powerpoint/2010/main" val="1265522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2EA42-30FB-486E-B5A0-01142F443AA5}" type="datetimeFigureOut">
              <a:rPr lang="en-GB" smtClean="0"/>
              <a:t>25/11/2018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421B8C2-5579-4D9F-8A70-9EE8949869BD}" type="slidenum">
              <a:rPr lang="en-GB" smtClean="0"/>
              <a:t>‹#›</a:t>
            </a:fld>
            <a:endParaRPr lang="en-GB" dirty="0"/>
          </a:p>
        </p:txBody>
      </p:sp>
    </p:spTree>
    <p:extLst>
      <p:ext uri="{BB962C8B-B14F-4D97-AF65-F5344CB8AC3E}">
        <p14:creationId xmlns:p14="http://schemas.microsoft.com/office/powerpoint/2010/main" val="927020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62EA42-30FB-486E-B5A0-01142F443AA5}" type="datetimeFigureOut">
              <a:rPr lang="en-GB" smtClean="0"/>
              <a:t>25/11/2018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421B8C2-5579-4D9F-8A70-9EE8949869BD}" type="slidenum">
              <a:rPr lang="en-GB" smtClean="0"/>
              <a:t>‹#›</a:t>
            </a:fld>
            <a:endParaRPr lang="en-GB" dirty="0"/>
          </a:p>
        </p:txBody>
      </p:sp>
    </p:spTree>
    <p:extLst>
      <p:ext uri="{BB962C8B-B14F-4D97-AF65-F5344CB8AC3E}">
        <p14:creationId xmlns:p14="http://schemas.microsoft.com/office/powerpoint/2010/main" val="2889708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62EA42-30FB-486E-B5A0-01142F443AA5}" type="datetimeFigureOut">
              <a:rPr lang="en-GB" smtClean="0"/>
              <a:t>25/11/2018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421B8C2-5579-4D9F-8A70-9EE8949869BD}" type="slidenum">
              <a:rPr lang="en-GB" smtClean="0"/>
              <a:t>‹#›</a:t>
            </a:fld>
            <a:endParaRPr lang="en-GB" dirty="0"/>
          </a:p>
        </p:txBody>
      </p:sp>
    </p:spTree>
    <p:extLst>
      <p:ext uri="{BB962C8B-B14F-4D97-AF65-F5344CB8AC3E}">
        <p14:creationId xmlns:p14="http://schemas.microsoft.com/office/powerpoint/2010/main" val="1897258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2EA42-30FB-486E-B5A0-01142F443AA5}" type="datetimeFigureOut">
              <a:rPr lang="en-GB" smtClean="0"/>
              <a:t>25/11/2018</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21B8C2-5579-4D9F-8A70-9EE8949869BD}" type="slidenum">
              <a:rPr lang="en-GB" smtClean="0"/>
              <a:t>‹#›</a:t>
            </a:fld>
            <a:endParaRPr lang="en-GB" dirty="0"/>
          </a:p>
        </p:txBody>
      </p:sp>
    </p:spTree>
    <p:extLst>
      <p:ext uri="{BB962C8B-B14F-4D97-AF65-F5344CB8AC3E}">
        <p14:creationId xmlns:p14="http://schemas.microsoft.com/office/powerpoint/2010/main" val="2975228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2104E-8A37-4561-90C1-E2A2FA2C4A6E}" type="datetimeFigureOut">
              <a:rPr lang="en-GB" smtClean="0"/>
              <a:t>25/11/2018</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700D2-071F-440E-A3FF-180D34BA4EC8}" type="slidenum">
              <a:rPr lang="en-GB" smtClean="0"/>
              <a:t>‹#›</a:t>
            </a:fld>
            <a:endParaRPr lang="en-GB"/>
          </a:p>
        </p:txBody>
      </p:sp>
    </p:spTree>
    <p:extLst>
      <p:ext uri="{BB962C8B-B14F-4D97-AF65-F5344CB8AC3E}">
        <p14:creationId xmlns:p14="http://schemas.microsoft.com/office/powerpoint/2010/main" val="33378872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HEnGG39gtuY"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060719"/>
          </a:xfrm>
        </p:spPr>
        <p:txBody>
          <a:bodyPr/>
          <a:lstStyle/>
          <a:p>
            <a:r>
              <a:rPr lang="en-GB" u="sng" dirty="0">
                <a:latin typeface="Comic Sans MS" panose="030F0702030302020204" pitchFamily="66" charset="0"/>
              </a:rPr>
              <a:t>Relevant skills</a:t>
            </a:r>
            <a:endParaRPr lang="en-GB" dirty="0">
              <a:latin typeface="Comic Sans MS" panose="030F0702030302020204" pitchFamily="66" charset="0"/>
            </a:endParaRPr>
          </a:p>
        </p:txBody>
      </p:sp>
      <p:sp>
        <p:nvSpPr>
          <p:cNvPr id="3" name="Content Placeholder 2"/>
          <p:cNvSpPr>
            <a:spLocks noGrp="1"/>
          </p:cNvSpPr>
          <p:nvPr>
            <p:ph idx="1"/>
          </p:nvPr>
        </p:nvSpPr>
        <p:spPr>
          <a:xfrm>
            <a:off x="838200" y="1060719"/>
            <a:ext cx="10515600" cy="5681044"/>
          </a:xfrm>
        </p:spPr>
        <p:txBody>
          <a:bodyPr>
            <a:normAutofit fontScale="92500" lnSpcReduction="20000"/>
          </a:bodyPr>
          <a:lstStyle/>
          <a:p>
            <a:r>
              <a:rPr lang="en-GB" dirty="0">
                <a:latin typeface="Comic Sans MS" panose="030F0702030302020204" pitchFamily="66" charset="0"/>
              </a:rPr>
              <a:t>The specific knowledge and skills required for working in the health and care sector varies according to the </a:t>
            </a:r>
            <a:r>
              <a:rPr lang="en-GB" i="1" u="sng" dirty="0">
                <a:latin typeface="Comic Sans MS" panose="030F0702030302020204" pitchFamily="66" charset="0"/>
              </a:rPr>
              <a:t>wide range of specialist job roles</a:t>
            </a:r>
          </a:p>
          <a:p>
            <a:r>
              <a:rPr lang="en-GB" dirty="0">
                <a:latin typeface="Comic Sans MS" panose="030F0702030302020204" pitchFamily="66" charset="0"/>
              </a:rPr>
              <a:t>Health and care is a </a:t>
            </a:r>
            <a:r>
              <a:rPr lang="en-GB" i="1" u="sng" dirty="0">
                <a:latin typeface="Comic Sans MS" panose="030F0702030302020204" pitchFamily="66" charset="0"/>
              </a:rPr>
              <a:t>rapidly changing sector </a:t>
            </a:r>
            <a:r>
              <a:rPr lang="en-GB" dirty="0">
                <a:latin typeface="Comic Sans MS" panose="030F0702030302020204" pitchFamily="66" charset="0"/>
              </a:rPr>
              <a:t>in which changes in the size and structure of the population present new challenges, legal requirements change and new treatments and procedures are introduced at a fast pace.</a:t>
            </a:r>
          </a:p>
          <a:p>
            <a:r>
              <a:rPr lang="en-GB" dirty="0">
                <a:latin typeface="Comic Sans MS" panose="030F0702030302020204" pitchFamily="66" charset="0"/>
              </a:rPr>
              <a:t>In December 2012, the Chief Nursing Officer for England launched a three-year strategy for all nurses and midwives entitled ‘</a:t>
            </a:r>
            <a:r>
              <a:rPr lang="en-GB" i="1" u="sng" dirty="0">
                <a:latin typeface="Comic Sans MS" panose="030F0702030302020204" pitchFamily="66" charset="0"/>
              </a:rPr>
              <a:t>Compassion in Practice</a:t>
            </a:r>
            <a:r>
              <a:rPr lang="en-GB" dirty="0">
                <a:latin typeface="Comic Sans MS" panose="030F0702030302020204" pitchFamily="66" charset="0"/>
              </a:rPr>
              <a:t>’. </a:t>
            </a:r>
          </a:p>
          <a:p>
            <a:r>
              <a:rPr lang="en-GB" dirty="0">
                <a:latin typeface="Comic Sans MS" panose="030F0702030302020204" pitchFamily="66" charset="0"/>
              </a:rPr>
              <a:t>Central to her campaign was the focus on six key values, which came to be known as the Chief Nursing Officer’s </a:t>
            </a:r>
            <a:r>
              <a:rPr lang="en-GB" i="1" u="sng" dirty="0">
                <a:latin typeface="Comic Sans MS" panose="030F0702030302020204" pitchFamily="66" charset="0"/>
              </a:rPr>
              <a:t>6Cs</a:t>
            </a:r>
          </a:p>
        </p:txBody>
      </p:sp>
    </p:spTree>
    <p:extLst>
      <p:ext uri="{BB962C8B-B14F-4D97-AF65-F5344CB8AC3E}">
        <p14:creationId xmlns:p14="http://schemas.microsoft.com/office/powerpoint/2010/main" val="2484364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7528" y="332656"/>
            <a:ext cx="8496944" cy="1077218"/>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200" dirty="0">
                <a:solidFill>
                  <a:prstClr val="black"/>
                </a:solidFill>
                <a:latin typeface="A Love of Thunder"/>
              </a:rPr>
              <a:t>Exposure of serious failings within the vetting system</a:t>
            </a:r>
          </a:p>
        </p:txBody>
      </p:sp>
      <p:sp>
        <p:nvSpPr>
          <p:cNvPr id="5" name="TextBox 4"/>
          <p:cNvSpPr txBox="1"/>
          <p:nvPr/>
        </p:nvSpPr>
        <p:spPr>
          <a:xfrm>
            <a:off x="1847528" y="1533098"/>
            <a:ext cx="5040560" cy="4401205"/>
          </a:xfrm>
          <a:prstGeom prst="rect">
            <a:avLst/>
          </a:prstGeom>
          <a:solidFill>
            <a:schemeClr val="tx2">
              <a:lumMod val="20000"/>
              <a:lumOff val="80000"/>
            </a:schemeClr>
          </a:solidFill>
          <a:ln>
            <a:solidFill>
              <a:schemeClr val="tx1"/>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pPr marL="342900" indent="-342900">
              <a:buFont typeface="Arial" panose="020B0604020202020204" pitchFamily="34" charset="0"/>
              <a:buChar char="•"/>
            </a:pPr>
            <a:r>
              <a:rPr lang="en-GB" sz="2000" dirty="0">
                <a:solidFill>
                  <a:sysClr val="windowText" lastClr="000000"/>
                </a:solidFill>
                <a:latin typeface="Arial Unicode MS"/>
              </a:rPr>
              <a:t>Though Ian Huntley had </a:t>
            </a:r>
            <a:r>
              <a:rPr lang="en-GB" sz="2000" dirty="0">
                <a:solidFill>
                  <a:sysClr val="windowText" lastClr="000000"/>
                </a:solidFill>
                <a:latin typeface="A Love of Thunder"/>
              </a:rPr>
              <a:t>no convictions</a:t>
            </a:r>
            <a:r>
              <a:rPr lang="en-GB" sz="2000" dirty="0">
                <a:solidFill>
                  <a:sysClr val="windowText" lastClr="000000"/>
                </a:solidFill>
                <a:latin typeface="Arial Unicode MS"/>
              </a:rPr>
              <a:t> for sex offences, he had been </a:t>
            </a:r>
            <a:r>
              <a:rPr lang="en-GB" sz="2000" dirty="0">
                <a:solidFill>
                  <a:sysClr val="windowText" lastClr="000000"/>
                </a:solidFill>
                <a:latin typeface="A Love of Thunder"/>
              </a:rPr>
              <a:t>reported</a:t>
            </a:r>
            <a:r>
              <a:rPr lang="en-GB" sz="2000" dirty="0">
                <a:solidFill>
                  <a:sysClr val="windowText" lastClr="000000"/>
                </a:solidFill>
                <a:latin typeface="Arial Unicode MS"/>
              </a:rPr>
              <a:t> to police in his native Humberside on </a:t>
            </a:r>
            <a:r>
              <a:rPr lang="en-GB" sz="2000" dirty="0">
                <a:solidFill>
                  <a:sysClr val="windowText" lastClr="000000"/>
                </a:solidFill>
                <a:latin typeface="A Love of Thunder"/>
              </a:rPr>
              <a:t>six</a:t>
            </a:r>
            <a:r>
              <a:rPr lang="en-GB" sz="2000" dirty="0">
                <a:solidFill>
                  <a:sysClr val="windowText" lastClr="000000"/>
                </a:solidFill>
                <a:latin typeface="Arial Unicode MS"/>
              </a:rPr>
              <a:t> occasions over </a:t>
            </a:r>
            <a:r>
              <a:rPr lang="en-GB" sz="2000" dirty="0">
                <a:solidFill>
                  <a:sysClr val="windowText" lastClr="000000"/>
                </a:solidFill>
                <a:latin typeface="A Love of Thunder"/>
              </a:rPr>
              <a:t>sexual assaults </a:t>
            </a:r>
            <a:r>
              <a:rPr lang="en-GB" sz="2000" dirty="0">
                <a:solidFill>
                  <a:sysClr val="windowText" lastClr="000000"/>
                </a:solidFill>
                <a:latin typeface="Arial Unicode MS"/>
              </a:rPr>
              <a:t>or </a:t>
            </a:r>
            <a:r>
              <a:rPr lang="en-GB" sz="2000" dirty="0">
                <a:solidFill>
                  <a:sysClr val="windowText" lastClr="000000"/>
                </a:solidFill>
                <a:latin typeface="A Love of Thunder"/>
              </a:rPr>
              <a:t>sexual relationships with underage </a:t>
            </a:r>
            <a:r>
              <a:rPr lang="en-GB" sz="2000" dirty="0">
                <a:solidFill>
                  <a:sysClr val="windowText" lastClr="000000"/>
                </a:solidFill>
                <a:latin typeface="Arial Unicode MS"/>
              </a:rPr>
              <a:t>girls. </a:t>
            </a:r>
          </a:p>
          <a:p>
            <a:pPr marL="342900" indent="-342900">
              <a:buFont typeface="Arial" panose="020B0604020202020204" pitchFamily="34" charset="0"/>
              <a:buChar char="•"/>
            </a:pPr>
            <a:r>
              <a:rPr lang="en-GB" sz="2000" dirty="0">
                <a:solidFill>
                  <a:sysClr val="windowText" lastClr="000000"/>
                </a:solidFill>
                <a:latin typeface="Arial Unicode MS"/>
              </a:rPr>
              <a:t>In addition social services in the north east investigated four relationships between Huntley and schoolgirls, one only 13, and an alleged indecent assault on an 11-year-old girl. </a:t>
            </a:r>
          </a:p>
          <a:p>
            <a:pPr marL="342900" indent="-342900">
              <a:buFont typeface="Arial" panose="020B0604020202020204" pitchFamily="34" charset="0"/>
              <a:buChar char="•"/>
            </a:pPr>
            <a:r>
              <a:rPr lang="en-GB" sz="2000" dirty="0">
                <a:solidFill>
                  <a:sysClr val="windowText" lastClr="000000"/>
                </a:solidFill>
                <a:latin typeface="Arial Unicode MS"/>
              </a:rPr>
              <a:t>But checks made by police on Huntley when he was appointed caretaker of </a:t>
            </a:r>
            <a:r>
              <a:rPr lang="en-GB" sz="2000" dirty="0" err="1">
                <a:solidFill>
                  <a:sysClr val="windowText" lastClr="000000"/>
                </a:solidFill>
                <a:latin typeface="Arial Unicode MS"/>
              </a:rPr>
              <a:t>Soham</a:t>
            </a:r>
            <a:r>
              <a:rPr lang="en-GB" sz="2000" dirty="0">
                <a:solidFill>
                  <a:sysClr val="windowText" lastClr="000000"/>
                </a:solidFill>
                <a:latin typeface="Arial Unicode MS"/>
              </a:rPr>
              <a:t> Village College failed to unearth these details of his past.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0272" y="1581154"/>
            <a:ext cx="3204200" cy="49206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89325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7528" y="332656"/>
            <a:ext cx="8496944" cy="1077218"/>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200" dirty="0">
                <a:solidFill>
                  <a:prstClr val="black"/>
                </a:solidFill>
                <a:latin typeface="A Love of Thunder"/>
              </a:rPr>
              <a:t>Exposure of serious failings within the vetting system</a:t>
            </a:r>
          </a:p>
        </p:txBody>
      </p:sp>
      <p:sp>
        <p:nvSpPr>
          <p:cNvPr id="5" name="TextBox 4"/>
          <p:cNvSpPr txBox="1"/>
          <p:nvPr/>
        </p:nvSpPr>
        <p:spPr>
          <a:xfrm>
            <a:off x="1870841" y="1628801"/>
            <a:ext cx="8473631" cy="4708981"/>
          </a:xfrm>
          <a:prstGeom prst="rect">
            <a:avLst/>
          </a:prstGeom>
          <a:solidFill>
            <a:schemeClr val="tx2">
              <a:lumMod val="20000"/>
              <a:lumOff val="80000"/>
            </a:schemeClr>
          </a:solidFill>
          <a:ln>
            <a:solidFill>
              <a:schemeClr val="tx1"/>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pPr marL="342900" indent="-342900">
              <a:buFont typeface="Arial" panose="020B0604020202020204" pitchFamily="34" charset="0"/>
              <a:buChar char="•"/>
            </a:pPr>
            <a:r>
              <a:rPr lang="en-GB" sz="2000" dirty="0">
                <a:solidFill>
                  <a:sysClr val="windowText" lastClr="000000"/>
                </a:solidFill>
                <a:latin typeface="Arial Unicode MS"/>
              </a:rPr>
              <a:t>Huntley slipped through the net as the Criminal Records Bureau relied on </a:t>
            </a:r>
            <a:r>
              <a:rPr lang="en-GB" sz="2000" dirty="0">
                <a:solidFill>
                  <a:sysClr val="windowText" lastClr="000000"/>
                </a:solidFill>
                <a:latin typeface="A Love of Thunder"/>
              </a:rPr>
              <a:t>local </a:t>
            </a:r>
            <a:r>
              <a:rPr lang="en-GB" sz="2000" dirty="0">
                <a:solidFill>
                  <a:sysClr val="windowText" lastClr="000000"/>
                </a:solidFill>
                <a:latin typeface="Arial Unicode MS"/>
              </a:rPr>
              <a:t>police forces to provide it with intelligence material - details which do not lead to a conviction.</a:t>
            </a:r>
          </a:p>
          <a:p>
            <a:pPr marL="342900" indent="-342900">
              <a:buFont typeface="Arial" panose="020B0604020202020204" pitchFamily="34" charset="0"/>
              <a:buChar char="•"/>
            </a:pPr>
            <a:r>
              <a:rPr lang="en-GB" sz="2000" dirty="0">
                <a:solidFill>
                  <a:sysClr val="windowText" lastClr="000000"/>
                </a:solidFill>
                <a:latin typeface="Arial Unicode MS"/>
              </a:rPr>
              <a:t>Under the vetting system in place at the time he also had to disclose his date of birth, any previous names and home addresses for the previous five years. </a:t>
            </a:r>
          </a:p>
          <a:p>
            <a:pPr marL="342900" indent="-342900">
              <a:buFont typeface="Arial" panose="020B0604020202020204" pitchFamily="34" charset="0"/>
              <a:buChar char="•"/>
            </a:pPr>
            <a:r>
              <a:rPr lang="en-GB" sz="2000" dirty="0">
                <a:solidFill>
                  <a:sysClr val="windowText" lastClr="000000"/>
                </a:solidFill>
                <a:latin typeface="Arial Unicode MS"/>
              </a:rPr>
              <a:t>Cambridgeshire county council said these details, including the name Ian Huntley, were passed on to the police. As was normal, Huntley began work before the check came back. </a:t>
            </a:r>
          </a:p>
          <a:p>
            <a:pPr marL="342900" indent="-342900">
              <a:buFont typeface="Arial" panose="020B0604020202020204" pitchFamily="34" charset="0"/>
              <a:buChar char="•"/>
            </a:pPr>
            <a:r>
              <a:rPr lang="en-GB" sz="2000" dirty="0">
                <a:solidFill>
                  <a:sysClr val="windowText" lastClr="000000"/>
                </a:solidFill>
                <a:latin typeface="Arial Unicode MS"/>
              </a:rPr>
              <a:t>Cambridgeshire police's criminal records bureau checked the would-be caretaker on the police national computer (PNC) under the name Nixon. </a:t>
            </a:r>
          </a:p>
          <a:p>
            <a:pPr marL="342900" indent="-342900">
              <a:buFont typeface="Arial" panose="020B0604020202020204" pitchFamily="34" charset="0"/>
              <a:buChar char="•"/>
            </a:pPr>
            <a:r>
              <a:rPr lang="en-GB" sz="2000" dirty="0">
                <a:solidFill>
                  <a:sysClr val="windowText" lastClr="000000"/>
                </a:solidFill>
                <a:latin typeface="Arial Unicode MS"/>
              </a:rPr>
              <a:t>The civilian operator failed to check him under the name Huntley. Police admit this was an error and disciplinary proceedings against the operator could follow. </a:t>
            </a:r>
          </a:p>
        </p:txBody>
      </p:sp>
    </p:spTree>
    <p:extLst>
      <p:ext uri="{BB962C8B-B14F-4D97-AF65-F5344CB8AC3E}">
        <p14:creationId xmlns:p14="http://schemas.microsoft.com/office/powerpoint/2010/main" val="1787965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arn(inVertical)">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19537" y="476673"/>
            <a:ext cx="4248471" cy="5632311"/>
          </a:xfrm>
          <a:prstGeom prst="rect">
            <a:avLst/>
          </a:prstGeom>
          <a:solidFill>
            <a:schemeClr val="accent3">
              <a:lumMod val="90000"/>
            </a:schemeClr>
          </a:solidFill>
          <a:ln>
            <a:solidFill>
              <a:schemeClr val="tx1"/>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pPr marL="342900" indent="-342900">
              <a:buFont typeface="Arial" panose="020B0604020202020204" pitchFamily="34" charset="0"/>
              <a:buChar char="•"/>
            </a:pPr>
            <a:r>
              <a:rPr lang="en-GB" sz="2000" dirty="0">
                <a:solidFill>
                  <a:sysClr val="windowText" lastClr="000000"/>
                </a:solidFill>
                <a:latin typeface="Arial Unicode MS"/>
              </a:rPr>
              <a:t>The 2004 </a:t>
            </a:r>
            <a:r>
              <a:rPr lang="en-GB" sz="2000" dirty="0" err="1">
                <a:solidFill>
                  <a:sysClr val="windowText" lastClr="000000"/>
                </a:solidFill>
                <a:latin typeface="Arial Unicode MS"/>
              </a:rPr>
              <a:t>Bichard</a:t>
            </a:r>
            <a:r>
              <a:rPr lang="en-GB" sz="2000" dirty="0">
                <a:solidFill>
                  <a:sysClr val="windowText" lastClr="000000"/>
                </a:solidFill>
                <a:latin typeface="Arial Unicode MS"/>
              </a:rPr>
              <a:t> Inquiry looked at the existing processes for vetting.</a:t>
            </a:r>
          </a:p>
          <a:p>
            <a:pPr marL="342900" indent="-342900">
              <a:buFont typeface="Arial" panose="020B0604020202020204" pitchFamily="34" charset="0"/>
              <a:buChar char="•"/>
            </a:pPr>
            <a:r>
              <a:rPr lang="en-GB" sz="2000" dirty="0">
                <a:solidFill>
                  <a:sysClr val="windowText" lastClr="000000"/>
                </a:solidFill>
                <a:latin typeface="Arial Unicode MS"/>
              </a:rPr>
              <a:t>While a fledging Criminal Records Bureau had been set up in 2002, </a:t>
            </a:r>
            <a:r>
              <a:rPr lang="en-GB" sz="2000" dirty="0" err="1">
                <a:solidFill>
                  <a:sysClr val="windowText" lastClr="000000"/>
                </a:solidFill>
                <a:latin typeface="Arial Unicode MS"/>
              </a:rPr>
              <a:t>Bichard</a:t>
            </a:r>
            <a:r>
              <a:rPr lang="en-GB" sz="2000" dirty="0">
                <a:solidFill>
                  <a:sysClr val="windowText" lastClr="000000"/>
                </a:solidFill>
                <a:latin typeface="Arial Unicode MS"/>
              </a:rPr>
              <a:t> recommended that a national registration scheme be set up, through which convictions and police intelligence could be shared. </a:t>
            </a:r>
          </a:p>
          <a:p>
            <a:pPr marL="342900" indent="-342900">
              <a:buFont typeface="Arial" panose="020B0604020202020204" pitchFamily="34" charset="0"/>
              <a:buChar char="•"/>
            </a:pPr>
            <a:r>
              <a:rPr lang="en-GB" sz="2000" dirty="0">
                <a:solidFill>
                  <a:sysClr val="windowText" lastClr="000000"/>
                </a:solidFill>
                <a:latin typeface="Arial Unicode MS"/>
              </a:rPr>
              <a:t>Ten years later, we now have the </a:t>
            </a:r>
            <a:r>
              <a:rPr lang="en-GB" sz="2000" dirty="0">
                <a:solidFill>
                  <a:sysClr val="windowText" lastClr="000000"/>
                </a:solidFill>
                <a:latin typeface="A Love of Thunder"/>
              </a:rPr>
              <a:t>Disclosure and Barring Service</a:t>
            </a:r>
            <a:r>
              <a:rPr lang="en-GB" sz="2000" dirty="0">
                <a:solidFill>
                  <a:sysClr val="windowText" lastClr="000000"/>
                </a:solidFill>
                <a:latin typeface="Arial Unicode MS"/>
              </a:rPr>
              <a:t>. </a:t>
            </a:r>
          </a:p>
          <a:p>
            <a:pPr marL="342900" indent="-342900">
              <a:buFont typeface="Arial" panose="020B0604020202020204" pitchFamily="34" charset="0"/>
              <a:buChar char="•"/>
            </a:pPr>
            <a:r>
              <a:rPr lang="en-GB" sz="2000" dirty="0">
                <a:solidFill>
                  <a:sysClr val="windowText" lastClr="000000"/>
                </a:solidFill>
                <a:latin typeface="Arial Unicode MS"/>
              </a:rPr>
              <a:t>In 2011, there were </a:t>
            </a:r>
            <a:r>
              <a:rPr lang="en-GB" sz="2000" dirty="0">
                <a:solidFill>
                  <a:sysClr val="windowText" lastClr="000000"/>
                </a:solidFill>
                <a:latin typeface="A Love of Thunder"/>
              </a:rPr>
              <a:t>4.1million applications</a:t>
            </a:r>
            <a:r>
              <a:rPr lang="en-GB" sz="2000" dirty="0">
                <a:solidFill>
                  <a:sysClr val="windowText" lastClr="000000"/>
                </a:solidFill>
                <a:latin typeface="Arial Unicode MS"/>
              </a:rPr>
              <a:t>, of which </a:t>
            </a:r>
            <a:r>
              <a:rPr lang="en-GB" sz="2000" dirty="0">
                <a:solidFill>
                  <a:sysClr val="windowText" lastClr="000000"/>
                </a:solidFill>
                <a:latin typeface="A Love of Thunder"/>
              </a:rPr>
              <a:t>20,000 </a:t>
            </a:r>
            <a:r>
              <a:rPr lang="en-GB" sz="2000" dirty="0">
                <a:solidFill>
                  <a:sysClr val="windowText" lastClr="000000"/>
                </a:solidFill>
                <a:latin typeface="Arial Unicode MS"/>
              </a:rPr>
              <a:t>were found to be unsuitable to work with children and vulnerable people.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4032" y="480574"/>
            <a:ext cx="4032448" cy="277763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8088" y="3356993"/>
            <a:ext cx="3213466" cy="3303443"/>
          </a:xfrm>
          <a:prstGeom prst="rect">
            <a:avLst/>
          </a:prstGeom>
        </p:spPr>
      </p:pic>
    </p:spTree>
    <p:extLst>
      <p:ext uri="{BB962C8B-B14F-4D97-AF65-F5344CB8AC3E}">
        <p14:creationId xmlns:p14="http://schemas.microsoft.com/office/powerpoint/2010/main" val="207108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848365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9536" y="332656"/>
            <a:ext cx="4536504" cy="6247864"/>
          </a:xfrm>
          <a:prstGeom prst="rect">
            <a:avLst/>
          </a:prstGeom>
          <a:solidFill>
            <a:srgbClr val="E6C4F4"/>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285750" indent="-285750" eaLnBrk="0" fontAlgn="base" hangingPunct="0">
              <a:spcBef>
                <a:spcPct val="0"/>
              </a:spcBef>
              <a:spcAft>
                <a:spcPct val="0"/>
              </a:spcAft>
              <a:buFont typeface="Arial" panose="020B0604020202020204" pitchFamily="34" charset="0"/>
              <a:buChar char="•"/>
            </a:pPr>
            <a:r>
              <a:rPr lang="en-US" altLang="en-US" sz="2000" dirty="0">
                <a:solidFill>
                  <a:prstClr val="black"/>
                </a:solidFill>
                <a:latin typeface="Arial Unicode MS"/>
              </a:rPr>
              <a:t>The aim of this information and why it’s required is to ensure that you are of </a:t>
            </a:r>
            <a:r>
              <a:rPr lang="en-US" altLang="en-US" sz="2000" dirty="0">
                <a:solidFill>
                  <a:prstClr val="black"/>
                </a:solidFill>
                <a:latin typeface="A Love of Thunder"/>
              </a:rPr>
              <a:t>good character </a:t>
            </a:r>
            <a:r>
              <a:rPr lang="en-US" altLang="en-US" sz="2000" dirty="0">
                <a:solidFill>
                  <a:prstClr val="black"/>
                </a:solidFill>
                <a:latin typeface="Arial Unicode MS"/>
              </a:rPr>
              <a:t>for such a public facing job and allows the Public Carriage Office (PCO) to make an informed decision taking into account searches of police records, etc.</a:t>
            </a:r>
          </a:p>
          <a:p>
            <a:pPr marL="285750" indent="-285750" eaLnBrk="0" fontAlgn="base" hangingPunct="0">
              <a:spcBef>
                <a:spcPct val="0"/>
              </a:spcBef>
              <a:spcAft>
                <a:spcPct val="0"/>
              </a:spcAft>
              <a:buFont typeface="Arial" panose="020B0604020202020204" pitchFamily="34" charset="0"/>
              <a:buChar char="•"/>
            </a:pPr>
            <a:r>
              <a:rPr lang="en-US" altLang="en-US" sz="2000" dirty="0">
                <a:solidFill>
                  <a:prstClr val="black"/>
                </a:solidFill>
                <a:latin typeface="Arial Unicode MS"/>
              </a:rPr>
              <a:t>You will be required to apply for an enhanced check and this looks at :</a:t>
            </a:r>
          </a:p>
          <a:p>
            <a:pPr marL="742950" lvl="1" indent="-285750" eaLnBrk="0" fontAlgn="base" hangingPunct="0">
              <a:spcBef>
                <a:spcPct val="0"/>
              </a:spcBef>
              <a:spcAft>
                <a:spcPct val="0"/>
              </a:spcAft>
              <a:buFont typeface="Courier New" panose="02070309020205020404" pitchFamily="49" charset="0"/>
              <a:buChar char="o"/>
            </a:pPr>
            <a:r>
              <a:rPr lang="en-GB" altLang="en-US" sz="2000" dirty="0">
                <a:solidFill>
                  <a:prstClr val="black"/>
                </a:solidFill>
                <a:latin typeface="Arial Unicode MS"/>
              </a:rPr>
              <a:t>nature of the offence(s)</a:t>
            </a:r>
          </a:p>
          <a:p>
            <a:pPr marL="742950" lvl="1" indent="-285750" eaLnBrk="0" fontAlgn="base" hangingPunct="0">
              <a:spcBef>
                <a:spcPct val="0"/>
              </a:spcBef>
              <a:spcAft>
                <a:spcPct val="0"/>
              </a:spcAft>
              <a:buFont typeface="Courier New" panose="02070309020205020404" pitchFamily="49" charset="0"/>
              <a:buChar char="o"/>
            </a:pPr>
            <a:r>
              <a:rPr lang="en-GB" altLang="en-US" sz="2000" dirty="0">
                <a:solidFill>
                  <a:prstClr val="black"/>
                </a:solidFill>
                <a:latin typeface="Arial Unicode MS"/>
              </a:rPr>
              <a:t>circumstances in which any offence was committed</a:t>
            </a:r>
          </a:p>
          <a:p>
            <a:pPr marL="742950" lvl="1" indent="-285750" eaLnBrk="0" fontAlgn="base" hangingPunct="0">
              <a:spcBef>
                <a:spcPct val="0"/>
              </a:spcBef>
              <a:spcAft>
                <a:spcPct val="0"/>
              </a:spcAft>
              <a:buFont typeface="Courier New" panose="02070309020205020404" pitchFamily="49" charset="0"/>
              <a:buChar char="o"/>
            </a:pPr>
            <a:r>
              <a:rPr lang="en-GB" altLang="en-US" sz="2000" dirty="0">
                <a:solidFill>
                  <a:prstClr val="black"/>
                </a:solidFill>
                <a:latin typeface="Arial Unicode MS"/>
              </a:rPr>
              <a:t>subsequent periods of good behaviour</a:t>
            </a:r>
          </a:p>
          <a:p>
            <a:pPr marL="742950" lvl="1" indent="-285750" eaLnBrk="0" fontAlgn="base" hangingPunct="0">
              <a:spcBef>
                <a:spcPct val="0"/>
              </a:spcBef>
              <a:spcAft>
                <a:spcPct val="0"/>
              </a:spcAft>
              <a:buFont typeface="Courier New" panose="02070309020205020404" pitchFamily="49" charset="0"/>
              <a:buChar char="o"/>
            </a:pPr>
            <a:r>
              <a:rPr lang="en-GB" altLang="en-US" sz="2000" dirty="0">
                <a:solidFill>
                  <a:prstClr val="black"/>
                </a:solidFill>
                <a:latin typeface="Arial Unicode MS"/>
              </a:rPr>
              <a:t>overall conviction history</a:t>
            </a:r>
          </a:p>
          <a:p>
            <a:pPr marL="742950" lvl="1" indent="-285750" eaLnBrk="0" fontAlgn="base" hangingPunct="0">
              <a:spcBef>
                <a:spcPct val="0"/>
              </a:spcBef>
              <a:spcAft>
                <a:spcPct val="0"/>
              </a:spcAft>
              <a:buFont typeface="Courier New" panose="02070309020205020404" pitchFamily="49" charset="0"/>
              <a:buChar char="o"/>
            </a:pPr>
            <a:r>
              <a:rPr lang="en-GB" altLang="en-US" sz="2000" dirty="0">
                <a:solidFill>
                  <a:prstClr val="black"/>
                </a:solidFill>
                <a:latin typeface="Arial Unicode MS"/>
              </a:rPr>
              <a:t>sentence imposed by the court</a:t>
            </a:r>
          </a:p>
          <a:p>
            <a:pPr marL="742950" lvl="1" indent="-285750" eaLnBrk="0" fontAlgn="base" hangingPunct="0">
              <a:spcBef>
                <a:spcPct val="0"/>
              </a:spcBef>
              <a:spcAft>
                <a:spcPct val="0"/>
              </a:spcAft>
              <a:buFont typeface="Courier New" panose="02070309020205020404" pitchFamily="49" charset="0"/>
              <a:buChar char="o"/>
            </a:pPr>
            <a:r>
              <a:rPr lang="en-GB" altLang="en-US" sz="2000" dirty="0">
                <a:solidFill>
                  <a:prstClr val="black"/>
                </a:solidFill>
                <a:latin typeface="Arial Unicode MS"/>
              </a:rPr>
              <a:t>any other character check considered reasonable (e.g. personal references)</a:t>
            </a:r>
            <a:endParaRPr lang="en-US" altLang="en-US" sz="2000" dirty="0">
              <a:solidFill>
                <a:prstClr val="black"/>
              </a:solidFill>
              <a:latin typeface="Arial Unicode M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6040" y="1980424"/>
            <a:ext cx="3989632" cy="2952328"/>
          </a:xfrm>
          <a:prstGeom prst="rect">
            <a:avLst/>
          </a:prstGeom>
        </p:spPr>
      </p:pic>
    </p:spTree>
    <p:extLst>
      <p:ext uri="{BB962C8B-B14F-4D97-AF65-F5344CB8AC3E}">
        <p14:creationId xmlns:p14="http://schemas.microsoft.com/office/powerpoint/2010/main" val="694984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barn(inVertical)">
                                      <p:cBhvr>
                                        <p:cTn id="11" dur="500"/>
                                        <p:tgtEl>
                                          <p:spTgt spid="4">
                                            <p:txEl>
                                              <p:pRg st="2" end="2"/>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barn(inVertical)">
                                      <p:cBhvr>
                                        <p:cTn id="15" dur="500"/>
                                        <p:tgtEl>
                                          <p:spTgt spid="4">
                                            <p:txEl>
                                              <p:pRg st="3" end="3"/>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barn(inVertical)">
                                      <p:cBhvr>
                                        <p:cTn id="23" dur="500"/>
                                        <p:tgtEl>
                                          <p:spTgt spid="4">
                                            <p:txEl>
                                              <p:pRg st="5" end="5"/>
                                            </p:txEl>
                                          </p:spTgt>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barn(inVertical)">
                                      <p:cBhvr>
                                        <p:cTn id="27" dur="500"/>
                                        <p:tgtEl>
                                          <p:spTgt spid="4">
                                            <p:txEl>
                                              <p:pRg st="6" end="6"/>
                                            </p:txEl>
                                          </p:spTgt>
                                        </p:tgtEl>
                                      </p:cBhvr>
                                    </p:animEffect>
                                  </p:childTnLst>
                                </p:cTn>
                              </p:par>
                            </p:childTnLst>
                          </p:cTn>
                        </p:par>
                        <p:par>
                          <p:cTn id="28" fill="hold">
                            <p:stCondLst>
                              <p:cond delay="3000"/>
                            </p:stCondLst>
                            <p:childTnLst>
                              <p:par>
                                <p:cTn id="29" presetID="16" presetClass="entr" presetSubtype="21" fill="hold" nodeType="after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barn(inVertical)">
                                      <p:cBhvr>
                                        <p:cTn id="3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060719"/>
          </a:xfrm>
        </p:spPr>
        <p:txBody>
          <a:bodyPr/>
          <a:lstStyle/>
          <a:p>
            <a:r>
              <a:rPr lang="en-GB" u="sng" dirty="0">
                <a:latin typeface="Comic Sans MS" panose="030F0702030302020204" pitchFamily="66" charset="0"/>
              </a:rPr>
              <a:t>Changes in policy </a:t>
            </a:r>
          </a:p>
        </p:txBody>
      </p:sp>
      <p:sp>
        <p:nvSpPr>
          <p:cNvPr id="3" name="Content Placeholder 2"/>
          <p:cNvSpPr>
            <a:spLocks noGrp="1"/>
          </p:cNvSpPr>
          <p:nvPr>
            <p:ph idx="1"/>
          </p:nvPr>
        </p:nvSpPr>
        <p:spPr>
          <a:xfrm>
            <a:off x="838200" y="1060719"/>
            <a:ext cx="10515600" cy="1885682"/>
          </a:xfrm>
        </p:spPr>
        <p:txBody>
          <a:bodyPr>
            <a:normAutofit/>
          </a:bodyPr>
          <a:lstStyle/>
          <a:p>
            <a:r>
              <a:rPr lang="en-GB" dirty="0">
                <a:latin typeface="Comic Sans MS" panose="030F0702030302020204" pitchFamily="66" charset="0"/>
              </a:rPr>
              <a:t>Changes in policy and the regulation of care services have often been introduced following the investigations of failings in the health and care settings. </a:t>
            </a:r>
          </a:p>
          <a:p>
            <a:r>
              <a:rPr lang="en-GB" dirty="0">
                <a:latin typeface="Comic Sans MS" panose="030F0702030302020204" pitchFamily="66" charset="0"/>
              </a:rPr>
              <a:t>The following are examples of where this has been the case.</a:t>
            </a:r>
          </a:p>
        </p:txBody>
      </p:sp>
      <p:pic>
        <p:nvPicPr>
          <p:cNvPr id="4" name="Picture 3"/>
          <p:cNvPicPr>
            <a:picLocks noChangeAspect="1"/>
          </p:cNvPicPr>
          <p:nvPr/>
        </p:nvPicPr>
        <p:blipFill rotWithShape="1">
          <a:blip r:embed="rId2"/>
          <a:srcRect r="50772"/>
          <a:stretch/>
        </p:blipFill>
        <p:spPr>
          <a:xfrm>
            <a:off x="838200" y="3137183"/>
            <a:ext cx="2333754" cy="2954582"/>
          </a:xfrm>
          <a:prstGeom prst="rect">
            <a:avLst/>
          </a:prstGeom>
        </p:spPr>
      </p:pic>
      <p:sp>
        <p:nvSpPr>
          <p:cNvPr id="5" name="TextBox 4"/>
          <p:cNvSpPr txBox="1"/>
          <p:nvPr/>
        </p:nvSpPr>
        <p:spPr>
          <a:xfrm>
            <a:off x="838200" y="6091765"/>
            <a:ext cx="25814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Victoria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Climbie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p:cNvPicPr>
            <a:picLocks noChangeAspect="1"/>
          </p:cNvPicPr>
          <p:nvPr/>
        </p:nvPicPr>
        <p:blipFill>
          <a:blip r:embed="rId3"/>
          <a:stretch>
            <a:fillRect/>
          </a:stretch>
        </p:blipFill>
        <p:spPr>
          <a:xfrm>
            <a:off x="4750625" y="3315733"/>
            <a:ext cx="2714886" cy="2776032"/>
          </a:xfrm>
          <a:prstGeom prst="rect">
            <a:avLst/>
          </a:prstGeom>
        </p:spPr>
      </p:pic>
      <p:sp>
        <p:nvSpPr>
          <p:cNvPr id="7" name="TextBox 6"/>
          <p:cNvSpPr txBox="1"/>
          <p:nvPr/>
        </p:nvSpPr>
        <p:spPr>
          <a:xfrm>
            <a:off x="4572000" y="6091765"/>
            <a:ext cx="33097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Jessica Chapman and Holly Wells </a:t>
            </a:r>
          </a:p>
        </p:txBody>
      </p:sp>
      <p:pic>
        <p:nvPicPr>
          <p:cNvPr id="8" name="Picture 7"/>
          <p:cNvPicPr>
            <a:picLocks noChangeAspect="1"/>
          </p:cNvPicPr>
          <p:nvPr/>
        </p:nvPicPr>
        <p:blipFill>
          <a:blip r:embed="rId4"/>
          <a:stretch>
            <a:fillRect/>
          </a:stretch>
        </p:blipFill>
        <p:spPr>
          <a:xfrm>
            <a:off x="8282536" y="3403416"/>
            <a:ext cx="3249889" cy="1819938"/>
          </a:xfrm>
          <a:prstGeom prst="rect">
            <a:avLst/>
          </a:prstGeom>
        </p:spPr>
      </p:pic>
      <p:sp>
        <p:nvSpPr>
          <p:cNvPr id="9" name="TextBox 8"/>
          <p:cNvSpPr txBox="1"/>
          <p:nvPr/>
        </p:nvSpPr>
        <p:spPr>
          <a:xfrm>
            <a:off x="8892872" y="5223354"/>
            <a:ext cx="202921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Baby P</a:t>
            </a:r>
          </a:p>
        </p:txBody>
      </p:sp>
    </p:spTree>
    <p:extLst>
      <p:ext uri="{BB962C8B-B14F-4D97-AF65-F5344CB8AC3E}">
        <p14:creationId xmlns:p14="http://schemas.microsoft.com/office/powerpoint/2010/main" val="13822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75" y="185980"/>
            <a:ext cx="11353800" cy="1060719"/>
          </a:xfrm>
        </p:spPr>
        <p:txBody>
          <a:bodyPr>
            <a:normAutofit fontScale="90000"/>
          </a:bodyPr>
          <a:lstStyle/>
          <a:p>
            <a:r>
              <a:rPr lang="en-GB" u="sng" dirty="0">
                <a:latin typeface="Comic Sans MS" panose="030F0702030302020204" pitchFamily="66" charset="0"/>
              </a:rPr>
              <a:t>How regulation affects people working in these areas. </a:t>
            </a:r>
          </a:p>
        </p:txBody>
      </p:sp>
      <p:sp>
        <p:nvSpPr>
          <p:cNvPr id="3" name="Content Placeholder 2"/>
          <p:cNvSpPr>
            <a:spLocks noGrp="1"/>
          </p:cNvSpPr>
          <p:nvPr>
            <p:ph idx="1"/>
          </p:nvPr>
        </p:nvSpPr>
        <p:spPr>
          <a:xfrm>
            <a:off x="838200" y="1441341"/>
            <a:ext cx="10515600" cy="5300422"/>
          </a:xfrm>
        </p:spPr>
        <p:txBody>
          <a:bodyPr>
            <a:normAutofit fontScale="92500" lnSpcReduction="20000"/>
          </a:bodyPr>
          <a:lstStyle/>
          <a:p>
            <a:r>
              <a:rPr lang="en-GB" dirty="0">
                <a:latin typeface="Comic Sans MS" panose="030F0702030302020204" pitchFamily="66" charset="0"/>
              </a:rPr>
              <a:t>All staff working in care settings are affected by regulation and inspection, both of their provision and their professional practice.</a:t>
            </a:r>
          </a:p>
          <a:p>
            <a:r>
              <a:rPr lang="en-GB" dirty="0">
                <a:latin typeface="Comic Sans MS" panose="030F0702030302020204" pitchFamily="66" charset="0"/>
              </a:rPr>
              <a:t>Where provision is failing to meet the standards required, immediate action can be required and its implementation carefully monitored.</a:t>
            </a:r>
          </a:p>
          <a:p>
            <a:r>
              <a:rPr lang="en-GB" dirty="0">
                <a:latin typeface="Comic Sans MS" panose="030F0702030302020204" pitchFamily="66" charset="0"/>
              </a:rPr>
              <a:t>Where care professionals fail to meet the standards set by their regulators, they can be disciplined and in the most serious cases removed from their professional register. </a:t>
            </a:r>
          </a:p>
          <a:p>
            <a:r>
              <a:rPr lang="en-GB" dirty="0">
                <a:latin typeface="Comic Sans MS" panose="030F0702030302020204" pitchFamily="66" charset="0"/>
              </a:rPr>
              <a:t>This means they can no longer practice either voluntarily or in paid employment.</a:t>
            </a:r>
          </a:p>
        </p:txBody>
      </p:sp>
    </p:spTree>
    <p:extLst>
      <p:ext uri="{BB962C8B-B14F-4D97-AF65-F5344CB8AC3E}">
        <p14:creationId xmlns:p14="http://schemas.microsoft.com/office/powerpoint/2010/main" val="3416680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latin typeface="Comic Sans MS" panose="030F0702030302020204" pitchFamily="66" charset="0"/>
              </a:rPr>
              <a:t>Protecting service users </a:t>
            </a:r>
          </a:p>
        </p:txBody>
      </p:sp>
      <p:sp>
        <p:nvSpPr>
          <p:cNvPr id="3" name="Content Placeholder 2"/>
          <p:cNvSpPr>
            <a:spLocks noGrp="1"/>
          </p:cNvSpPr>
          <p:nvPr>
            <p:ph idx="1"/>
          </p:nvPr>
        </p:nvSpPr>
        <p:spPr>
          <a:xfrm>
            <a:off x="838200" y="1600901"/>
            <a:ext cx="10515600" cy="4351338"/>
          </a:xfrm>
        </p:spPr>
        <p:txBody>
          <a:bodyPr/>
          <a:lstStyle/>
          <a:p>
            <a:r>
              <a:rPr lang="en-GB" dirty="0">
                <a:latin typeface="Comic Sans MS" panose="030F0702030302020204" pitchFamily="66" charset="0"/>
              </a:rPr>
              <a:t>Regulation requires staff to follow codes of practice, guidelines, policies and procedures which are designed to ensure that service users are protected and safe</a:t>
            </a:r>
          </a:p>
          <a:p>
            <a:r>
              <a:rPr lang="en-GB" dirty="0">
                <a:latin typeface="Comic Sans MS" panose="030F0702030302020204" pitchFamily="66" charset="0"/>
              </a:rPr>
              <a:t>Effective implementation of these documents ensures that staff</a:t>
            </a:r>
            <a:r>
              <a:rPr lang="en-GB" dirty="0"/>
              <a:t>:</a:t>
            </a:r>
          </a:p>
        </p:txBody>
      </p:sp>
      <p:sp>
        <p:nvSpPr>
          <p:cNvPr id="4" name="Flowchart: Punched Tape 3"/>
          <p:cNvSpPr/>
          <p:nvPr/>
        </p:nvSpPr>
        <p:spPr>
          <a:xfrm>
            <a:off x="438411" y="3720230"/>
            <a:ext cx="2793304" cy="1716066"/>
          </a:xfrm>
          <a:prstGeom prst="flowChartPunchedTap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526093" y="4116598"/>
            <a:ext cx="261794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Work together to prevent, and protect service users from abuse </a:t>
            </a:r>
          </a:p>
        </p:txBody>
      </p:sp>
      <p:sp>
        <p:nvSpPr>
          <p:cNvPr id="6" name="Flowchart: Punched Tape 5"/>
          <p:cNvSpPr/>
          <p:nvPr/>
        </p:nvSpPr>
        <p:spPr>
          <a:xfrm>
            <a:off x="5896105" y="3935260"/>
            <a:ext cx="2793304" cy="1716066"/>
          </a:xfrm>
          <a:prstGeom prst="flowChartPunchedTap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5983787" y="4331628"/>
            <a:ext cx="261794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Empower and support people to make their own choices </a:t>
            </a:r>
          </a:p>
        </p:txBody>
      </p:sp>
      <p:sp>
        <p:nvSpPr>
          <p:cNvPr id="8" name="Flowchart: Punched Tape 7"/>
          <p:cNvSpPr/>
          <p:nvPr/>
        </p:nvSpPr>
        <p:spPr>
          <a:xfrm>
            <a:off x="9047967" y="4858590"/>
            <a:ext cx="2793304" cy="1716066"/>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9135649" y="5254958"/>
            <a:ext cx="261794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Investigate actual or suspected abuse and neglect</a:t>
            </a:r>
          </a:p>
        </p:txBody>
      </p:sp>
      <p:sp>
        <p:nvSpPr>
          <p:cNvPr id="10" name="Flowchart: Punched Tape 9"/>
          <p:cNvSpPr/>
          <p:nvPr/>
        </p:nvSpPr>
        <p:spPr>
          <a:xfrm>
            <a:off x="2946748" y="5046480"/>
            <a:ext cx="2793304" cy="1811519"/>
          </a:xfrm>
          <a:prstGeom prst="flowChartPunchedTap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2946748" y="5373002"/>
            <a:ext cx="279330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Provide services to people who are experiencing abuse, neglect and exploitation </a:t>
            </a:r>
          </a:p>
        </p:txBody>
      </p:sp>
    </p:spTree>
    <p:extLst>
      <p:ext uri="{BB962C8B-B14F-4D97-AF65-F5344CB8AC3E}">
        <p14:creationId xmlns:p14="http://schemas.microsoft.com/office/powerpoint/2010/main" val="50132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p:bldP spid="10"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987" y="-9330"/>
            <a:ext cx="10515600" cy="1325563"/>
          </a:xfrm>
        </p:spPr>
        <p:txBody>
          <a:bodyPr/>
          <a:lstStyle/>
          <a:p>
            <a:r>
              <a:rPr lang="en-GB" u="sng" dirty="0">
                <a:latin typeface="Comic Sans MS" panose="030F0702030302020204" pitchFamily="66" charset="0"/>
              </a:rPr>
              <a:t>Protecting staff </a:t>
            </a:r>
          </a:p>
        </p:txBody>
      </p:sp>
      <p:sp>
        <p:nvSpPr>
          <p:cNvPr id="3" name="Content Placeholder 2"/>
          <p:cNvSpPr>
            <a:spLocks noGrp="1"/>
          </p:cNvSpPr>
          <p:nvPr>
            <p:ph idx="1"/>
          </p:nvPr>
        </p:nvSpPr>
        <p:spPr>
          <a:xfrm>
            <a:off x="813669" y="1005688"/>
            <a:ext cx="10515600" cy="4351338"/>
          </a:xfrm>
        </p:spPr>
        <p:txBody>
          <a:bodyPr>
            <a:normAutofit/>
          </a:bodyPr>
          <a:lstStyle/>
          <a:p>
            <a:r>
              <a:rPr lang="en-GB" sz="2400" dirty="0">
                <a:latin typeface="Comic Sans MS" panose="030F0702030302020204" pitchFamily="66" charset="0"/>
              </a:rPr>
              <a:t>Policies and procedures protect managers, professionals, volunteers and staff working in public, voluntary and private sectors. </a:t>
            </a:r>
          </a:p>
          <a:p>
            <a:r>
              <a:rPr lang="en-GB" sz="2400" dirty="0">
                <a:latin typeface="Comic Sans MS" panose="030F0702030302020204" pitchFamily="66" charset="0"/>
              </a:rPr>
              <a:t>When health and social care workers follow policies and procedures they are:</a:t>
            </a:r>
          </a:p>
        </p:txBody>
      </p:sp>
      <p:sp>
        <p:nvSpPr>
          <p:cNvPr id="4" name="Flowchart: Punched Tape 3"/>
          <p:cNvSpPr/>
          <p:nvPr/>
        </p:nvSpPr>
        <p:spPr>
          <a:xfrm>
            <a:off x="438411" y="2790915"/>
            <a:ext cx="2793304" cy="1305096"/>
          </a:xfrm>
          <a:prstGeom prst="flowChartPunchedTap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526093" y="3120297"/>
            <a:ext cx="261794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Implementing best practice to meet needs </a:t>
            </a:r>
          </a:p>
        </p:txBody>
      </p:sp>
      <p:sp>
        <p:nvSpPr>
          <p:cNvPr id="6" name="Flowchart: Punched Tape 5"/>
          <p:cNvSpPr/>
          <p:nvPr/>
        </p:nvSpPr>
        <p:spPr>
          <a:xfrm>
            <a:off x="4818866" y="2635431"/>
            <a:ext cx="2793304" cy="1308133"/>
          </a:xfrm>
          <a:prstGeom prst="flowChartPunchedTap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4906548" y="2966331"/>
            <a:ext cx="261794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Working effectively with colleagues</a:t>
            </a:r>
          </a:p>
        </p:txBody>
      </p:sp>
      <p:sp>
        <p:nvSpPr>
          <p:cNvPr id="8" name="Flowchart: Punched Tape 7"/>
          <p:cNvSpPr/>
          <p:nvPr/>
        </p:nvSpPr>
        <p:spPr>
          <a:xfrm>
            <a:off x="9199321" y="2420694"/>
            <a:ext cx="2793304" cy="1091273"/>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9287003" y="2817062"/>
            <a:ext cx="261794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Working within the law</a:t>
            </a:r>
          </a:p>
        </p:txBody>
      </p:sp>
      <p:sp>
        <p:nvSpPr>
          <p:cNvPr id="10" name="Flowchart: Punched Tape 9"/>
          <p:cNvSpPr/>
          <p:nvPr/>
        </p:nvSpPr>
        <p:spPr>
          <a:xfrm>
            <a:off x="2193621" y="3993542"/>
            <a:ext cx="2793304" cy="1528176"/>
          </a:xfrm>
          <a:prstGeom prst="flowChartPunchedTap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2193621" y="4320063"/>
            <a:ext cx="279330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Using the relevant skills required to work in their area</a:t>
            </a:r>
          </a:p>
        </p:txBody>
      </p:sp>
      <p:sp>
        <p:nvSpPr>
          <p:cNvPr id="12" name="Flowchart: Punched Tape 11"/>
          <p:cNvSpPr/>
          <p:nvPr/>
        </p:nvSpPr>
        <p:spPr>
          <a:xfrm>
            <a:off x="7009094" y="3842866"/>
            <a:ext cx="2793304" cy="1514159"/>
          </a:xfrm>
          <a:prstGeom prst="flowChartPunchedTap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7096776" y="4172249"/>
            <a:ext cx="261794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Adhering to guidelines that are designed to keep them safe at work</a:t>
            </a:r>
          </a:p>
        </p:txBody>
      </p:sp>
      <p:sp>
        <p:nvSpPr>
          <p:cNvPr id="14" name="Flowchart: Punched Tape 13"/>
          <p:cNvSpPr/>
          <p:nvPr/>
        </p:nvSpPr>
        <p:spPr>
          <a:xfrm>
            <a:off x="4215790" y="5363746"/>
            <a:ext cx="2793304" cy="926225"/>
          </a:xfrm>
          <a:prstGeom prst="flowChartPunchedTap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4303472" y="5693128"/>
            <a:ext cx="261794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Minimising risk</a:t>
            </a:r>
          </a:p>
        </p:txBody>
      </p:sp>
      <p:sp>
        <p:nvSpPr>
          <p:cNvPr id="16" name="Flowchart: Punched Tape 15"/>
          <p:cNvSpPr/>
          <p:nvPr/>
        </p:nvSpPr>
        <p:spPr>
          <a:xfrm>
            <a:off x="8943581" y="5324264"/>
            <a:ext cx="2793304" cy="1305096"/>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p:cNvSpPr txBox="1"/>
          <p:nvPr/>
        </p:nvSpPr>
        <p:spPr>
          <a:xfrm>
            <a:off x="9031263" y="5653646"/>
            <a:ext cx="261794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More protected if something goes wrong</a:t>
            </a:r>
          </a:p>
        </p:txBody>
      </p:sp>
    </p:spTree>
    <p:extLst>
      <p:ext uri="{BB962C8B-B14F-4D97-AF65-F5344CB8AC3E}">
        <p14:creationId xmlns:p14="http://schemas.microsoft.com/office/powerpoint/2010/main" val="260073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249" y="160338"/>
            <a:ext cx="11616803" cy="1325563"/>
          </a:xfrm>
        </p:spPr>
        <p:txBody>
          <a:bodyPr>
            <a:normAutofit/>
          </a:bodyPr>
          <a:lstStyle/>
          <a:p>
            <a:r>
              <a:rPr lang="en-GB" dirty="0">
                <a:latin typeface="Comic Sans MS" panose="030F0702030302020204" pitchFamily="66" charset="0"/>
              </a:rPr>
              <a:t>Policies and procedures</a:t>
            </a:r>
          </a:p>
        </p:txBody>
      </p:sp>
      <p:sp>
        <p:nvSpPr>
          <p:cNvPr id="10" name="AutoShape 2" descr="Image result for ques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rotWithShape="1">
          <a:blip r:embed="rId2"/>
          <a:srcRect l="27740" t="22036" r="29109" b="49583"/>
          <a:stretch/>
        </p:blipFill>
        <p:spPr>
          <a:xfrm>
            <a:off x="2000869" y="1723402"/>
            <a:ext cx="8237562" cy="4334526"/>
          </a:xfrm>
          <a:prstGeom prst="rect">
            <a:avLst/>
          </a:prstGeom>
        </p:spPr>
      </p:pic>
      <p:sp>
        <p:nvSpPr>
          <p:cNvPr id="9" name="Rectangle 8"/>
          <p:cNvSpPr/>
          <p:nvPr/>
        </p:nvSpPr>
        <p:spPr>
          <a:xfrm>
            <a:off x="2000869" y="2591554"/>
            <a:ext cx="58541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a:t>
            </a:r>
          </a:p>
        </p:txBody>
      </p:sp>
      <p:sp>
        <p:nvSpPr>
          <p:cNvPr id="11" name="Rectangle 10"/>
          <p:cNvSpPr/>
          <p:nvPr/>
        </p:nvSpPr>
        <p:spPr>
          <a:xfrm>
            <a:off x="2024915" y="3459706"/>
            <a:ext cx="56137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B</a:t>
            </a:r>
          </a:p>
        </p:txBody>
      </p:sp>
      <p:sp>
        <p:nvSpPr>
          <p:cNvPr id="12" name="Rectangle 11"/>
          <p:cNvSpPr/>
          <p:nvPr/>
        </p:nvSpPr>
        <p:spPr>
          <a:xfrm>
            <a:off x="2056975" y="4324741"/>
            <a:ext cx="55335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a:t>
            </a:r>
          </a:p>
        </p:txBody>
      </p:sp>
      <p:sp>
        <p:nvSpPr>
          <p:cNvPr id="13" name="Rectangle 12"/>
          <p:cNvSpPr/>
          <p:nvPr/>
        </p:nvSpPr>
        <p:spPr>
          <a:xfrm>
            <a:off x="2056975" y="5191335"/>
            <a:ext cx="611065"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D</a:t>
            </a:r>
          </a:p>
        </p:txBody>
      </p:sp>
    </p:spTree>
    <p:extLst>
      <p:ext uri="{BB962C8B-B14F-4D97-AF65-F5344CB8AC3E}">
        <p14:creationId xmlns:p14="http://schemas.microsoft.com/office/powerpoint/2010/main" val="2161976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latin typeface="Comic Sans MS" panose="030F0702030302020204" pitchFamily="66" charset="0"/>
              </a:rPr>
              <a:t>What were the 6 Cs</a:t>
            </a:r>
            <a:r>
              <a:rPr lang="en-GB" u="sng" dirty="0"/>
              <a: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32039" y="1690687"/>
            <a:ext cx="2161366" cy="276018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3196" y="1232338"/>
            <a:ext cx="2196662" cy="21966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104" y="2719705"/>
            <a:ext cx="2291335" cy="346233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2105" y="3938373"/>
            <a:ext cx="3863350" cy="2580718"/>
          </a:xfrm>
          <a:prstGeom prst="rect">
            <a:avLst/>
          </a:prstGeom>
        </p:spPr>
      </p:pic>
    </p:spTree>
    <p:extLst>
      <p:ext uri="{BB962C8B-B14F-4D97-AF65-F5344CB8AC3E}">
        <p14:creationId xmlns:p14="http://schemas.microsoft.com/office/powerpoint/2010/main" val="1966360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249" y="160338"/>
            <a:ext cx="11616803" cy="1325563"/>
          </a:xfrm>
        </p:spPr>
        <p:txBody>
          <a:bodyPr>
            <a:normAutofit/>
          </a:bodyPr>
          <a:lstStyle/>
          <a:p>
            <a:endParaRPr lang="en-GB" dirty="0"/>
          </a:p>
        </p:txBody>
      </p:sp>
      <p:sp>
        <p:nvSpPr>
          <p:cNvPr id="10" name="AutoShape 2" descr="Image result for ques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rotWithShape="1">
          <a:blip r:embed="rId2"/>
          <a:srcRect l="27740" t="22036" r="29109" b="49583"/>
          <a:stretch/>
        </p:blipFill>
        <p:spPr>
          <a:xfrm>
            <a:off x="2044445" y="1754108"/>
            <a:ext cx="8237562" cy="4334526"/>
          </a:xfrm>
          <a:prstGeom prst="rect">
            <a:avLst/>
          </a:prstGeom>
        </p:spPr>
      </p:pic>
      <p:sp>
        <p:nvSpPr>
          <p:cNvPr id="9" name="Rectangle 8"/>
          <p:cNvSpPr/>
          <p:nvPr/>
        </p:nvSpPr>
        <p:spPr>
          <a:xfrm>
            <a:off x="2000869" y="2591554"/>
            <a:ext cx="58541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a:t>
            </a:r>
          </a:p>
        </p:txBody>
      </p:sp>
      <p:sp>
        <p:nvSpPr>
          <p:cNvPr id="11" name="Rectangle 10"/>
          <p:cNvSpPr/>
          <p:nvPr/>
        </p:nvSpPr>
        <p:spPr>
          <a:xfrm>
            <a:off x="2024915" y="3459706"/>
            <a:ext cx="56137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B</a:t>
            </a:r>
          </a:p>
        </p:txBody>
      </p:sp>
      <p:sp>
        <p:nvSpPr>
          <p:cNvPr id="12" name="Rectangle 11"/>
          <p:cNvSpPr/>
          <p:nvPr/>
        </p:nvSpPr>
        <p:spPr>
          <a:xfrm>
            <a:off x="2056975" y="4324741"/>
            <a:ext cx="55335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a:t>
            </a:r>
          </a:p>
        </p:txBody>
      </p:sp>
      <p:sp>
        <p:nvSpPr>
          <p:cNvPr id="13" name="Rectangle 12"/>
          <p:cNvSpPr/>
          <p:nvPr/>
        </p:nvSpPr>
        <p:spPr>
          <a:xfrm>
            <a:off x="2056975" y="5191335"/>
            <a:ext cx="611065"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D</a:t>
            </a:r>
          </a:p>
        </p:txBody>
      </p:sp>
      <p:sp>
        <p:nvSpPr>
          <p:cNvPr id="3" name="Oval 2"/>
          <p:cNvSpPr/>
          <p:nvPr/>
        </p:nvSpPr>
        <p:spPr>
          <a:xfrm>
            <a:off x="1841326" y="4259646"/>
            <a:ext cx="8154444" cy="105352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FF0000"/>
                </a:solidFill>
              </a:ln>
            </a:endParaRPr>
          </a:p>
        </p:txBody>
      </p:sp>
    </p:spTree>
    <p:extLst>
      <p:ext uri="{BB962C8B-B14F-4D97-AF65-F5344CB8AC3E}">
        <p14:creationId xmlns:p14="http://schemas.microsoft.com/office/powerpoint/2010/main" val="2123120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8356" t="26787" r="28699" b="47014"/>
          <a:stretch/>
        </p:blipFill>
        <p:spPr>
          <a:xfrm>
            <a:off x="2000869" y="1606073"/>
            <a:ext cx="9028838" cy="4406420"/>
          </a:xfrm>
          <a:prstGeom prst="rect">
            <a:avLst/>
          </a:prstGeom>
        </p:spPr>
      </p:pic>
      <p:sp>
        <p:nvSpPr>
          <p:cNvPr id="2" name="Title 1"/>
          <p:cNvSpPr>
            <a:spLocks noGrp="1"/>
          </p:cNvSpPr>
          <p:nvPr>
            <p:ph type="title"/>
          </p:nvPr>
        </p:nvSpPr>
        <p:spPr>
          <a:xfrm>
            <a:off x="311249" y="160338"/>
            <a:ext cx="11616803" cy="1325563"/>
          </a:xfrm>
        </p:spPr>
        <p:txBody>
          <a:bodyPr>
            <a:normAutofit/>
          </a:bodyPr>
          <a:lstStyle/>
          <a:p>
            <a:endParaRPr lang="en-GB" dirty="0"/>
          </a:p>
        </p:txBody>
      </p:sp>
      <p:sp>
        <p:nvSpPr>
          <p:cNvPr id="10" name="AutoShape 2" descr="Image result for ques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8"/>
          <p:cNvSpPr/>
          <p:nvPr/>
        </p:nvSpPr>
        <p:spPr>
          <a:xfrm>
            <a:off x="2000869" y="2591554"/>
            <a:ext cx="58541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a:t>
            </a:r>
          </a:p>
        </p:txBody>
      </p:sp>
      <p:sp>
        <p:nvSpPr>
          <p:cNvPr id="11" name="Rectangle 10"/>
          <p:cNvSpPr/>
          <p:nvPr/>
        </p:nvSpPr>
        <p:spPr>
          <a:xfrm>
            <a:off x="2024915" y="3459706"/>
            <a:ext cx="56137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B</a:t>
            </a:r>
          </a:p>
        </p:txBody>
      </p:sp>
      <p:sp>
        <p:nvSpPr>
          <p:cNvPr id="12" name="Rectangle 11"/>
          <p:cNvSpPr/>
          <p:nvPr/>
        </p:nvSpPr>
        <p:spPr>
          <a:xfrm>
            <a:off x="2056975" y="4324741"/>
            <a:ext cx="55335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a:t>
            </a:r>
          </a:p>
        </p:txBody>
      </p:sp>
      <p:sp>
        <p:nvSpPr>
          <p:cNvPr id="13" name="Rectangle 12"/>
          <p:cNvSpPr/>
          <p:nvPr/>
        </p:nvSpPr>
        <p:spPr>
          <a:xfrm>
            <a:off x="2056975" y="5191335"/>
            <a:ext cx="611065"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D</a:t>
            </a:r>
          </a:p>
        </p:txBody>
      </p:sp>
    </p:spTree>
    <p:extLst>
      <p:ext uri="{BB962C8B-B14F-4D97-AF65-F5344CB8AC3E}">
        <p14:creationId xmlns:p14="http://schemas.microsoft.com/office/powerpoint/2010/main" val="411010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8356" t="26787" r="28699" b="47014"/>
          <a:stretch/>
        </p:blipFill>
        <p:spPr>
          <a:xfrm>
            <a:off x="2000869" y="1606073"/>
            <a:ext cx="9028838" cy="4406420"/>
          </a:xfrm>
          <a:prstGeom prst="rect">
            <a:avLst/>
          </a:prstGeom>
        </p:spPr>
      </p:pic>
      <p:sp>
        <p:nvSpPr>
          <p:cNvPr id="2" name="Title 1"/>
          <p:cNvSpPr>
            <a:spLocks noGrp="1"/>
          </p:cNvSpPr>
          <p:nvPr>
            <p:ph type="title"/>
          </p:nvPr>
        </p:nvSpPr>
        <p:spPr>
          <a:xfrm>
            <a:off x="311249" y="160338"/>
            <a:ext cx="11616803" cy="1325563"/>
          </a:xfrm>
        </p:spPr>
        <p:txBody>
          <a:bodyPr>
            <a:normAutofit/>
          </a:bodyPr>
          <a:lstStyle/>
          <a:p>
            <a:endParaRPr lang="en-GB" dirty="0"/>
          </a:p>
        </p:txBody>
      </p:sp>
      <p:sp>
        <p:nvSpPr>
          <p:cNvPr id="10" name="AutoShape 2" descr="Image result for ques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8"/>
          <p:cNvSpPr/>
          <p:nvPr/>
        </p:nvSpPr>
        <p:spPr>
          <a:xfrm>
            <a:off x="2000869" y="2591554"/>
            <a:ext cx="58541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a:t>
            </a:r>
          </a:p>
        </p:txBody>
      </p:sp>
      <p:sp>
        <p:nvSpPr>
          <p:cNvPr id="11" name="Rectangle 10"/>
          <p:cNvSpPr/>
          <p:nvPr/>
        </p:nvSpPr>
        <p:spPr>
          <a:xfrm>
            <a:off x="2024915" y="3459706"/>
            <a:ext cx="56137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B</a:t>
            </a:r>
          </a:p>
        </p:txBody>
      </p:sp>
      <p:sp>
        <p:nvSpPr>
          <p:cNvPr id="12" name="Rectangle 11"/>
          <p:cNvSpPr/>
          <p:nvPr/>
        </p:nvSpPr>
        <p:spPr>
          <a:xfrm>
            <a:off x="2056975" y="4324741"/>
            <a:ext cx="55335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a:t>
            </a:r>
          </a:p>
        </p:txBody>
      </p:sp>
      <p:sp>
        <p:nvSpPr>
          <p:cNvPr id="13" name="Rectangle 12"/>
          <p:cNvSpPr/>
          <p:nvPr/>
        </p:nvSpPr>
        <p:spPr>
          <a:xfrm>
            <a:off x="2056975" y="5191335"/>
            <a:ext cx="611065"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D</a:t>
            </a:r>
          </a:p>
        </p:txBody>
      </p:sp>
      <p:sp>
        <p:nvSpPr>
          <p:cNvPr id="14" name="Oval 13"/>
          <p:cNvSpPr/>
          <p:nvPr/>
        </p:nvSpPr>
        <p:spPr>
          <a:xfrm>
            <a:off x="1753644" y="5126240"/>
            <a:ext cx="7465512" cy="105352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FF0000"/>
                </a:solidFill>
              </a:ln>
            </a:endParaRPr>
          </a:p>
        </p:txBody>
      </p:sp>
    </p:spTree>
    <p:extLst>
      <p:ext uri="{BB962C8B-B14F-4D97-AF65-F5344CB8AC3E}">
        <p14:creationId xmlns:p14="http://schemas.microsoft.com/office/powerpoint/2010/main" val="727762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249" y="160338"/>
            <a:ext cx="11616803" cy="1325563"/>
          </a:xfrm>
        </p:spPr>
        <p:txBody>
          <a:bodyPr>
            <a:normAutofit/>
          </a:bodyPr>
          <a:lstStyle/>
          <a:p>
            <a:endParaRPr lang="en-GB" dirty="0"/>
          </a:p>
        </p:txBody>
      </p:sp>
      <p:sp>
        <p:nvSpPr>
          <p:cNvPr id="10" name="AutoShape 2" descr="Image result for ques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rotWithShape="1">
          <a:blip r:embed="rId2"/>
          <a:srcRect l="28048" t="55940" r="32192" b="18760"/>
          <a:stretch/>
        </p:blipFill>
        <p:spPr>
          <a:xfrm>
            <a:off x="2024915" y="1485901"/>
            <a:ext cx="8661652" cy="4409162"/>
          </a:xfrm>
          <a:prstGeom prst="rect">
            <a:avLst/>
          </a:prstGeom>
        </p:spPr>
      </p:pic>
      <p:sp>
        <p:nvSpPr>
          <p:cNvPr id="9" name="Rectangle 8"/>
          <p:cNvSpPr/>
          <p:nvPr/>
        </p:nvSpPr>
        <p:spPr>
          <a:xfrm>
            <a:off x="2000869" y="2591554"/>
            <a:ext cx="58541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a:t>
            </a:r>
          </a:p>
        </p:txBody>
      </p:sp>
      <p:sp>
        <p:nvSpPr>
          <p:cNvPr id="11" name="Rectangle 10"/>
          <p:cNvSpPr/>
          <p:nvPr/>
        </p:nvSpPr>
        <p:spPr>
          <a:xfrm>
            <a:off x="2024915" y="3459706"/>
            <a:ext cx="56137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B</a:t>
            </a:r>
          </a:p>
        </p:txBody>
      </p:sp>
      <p:sp>
        <p:nvSpPr>
          <p:cNvPr id="12" name="Rectangle 11"/>
          <p:cNvSpPr/>
          <p:nvPr/>
        </p:nvSpPr>
        <p:spPr>
          <a:xfrm>
            <a:off x="2056975" y="4324741"/>
            <a:ext cx="55335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a:t>
            </a:r>
          </a:p>
        </p:txBody>
      </p:sp>
      <p:sp>
        <p:nvSpPr>
          <p:cNvPr id="13" name="Rectangle 12"/>
          <p:cNvSpPr/>
          <p:nvPr/>
        </p:nvSpPr>
        <p:spPr>
          <a:xfrm>
            <a:off x="2056975" y="5191335"/>
            <a:ext cx="611065"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D</a:t>
            </a:r>
          </a:p>
        </p:txBody>
      </p:sp>
    </p:spTree>
    <p:extLst>
      <p:ext uri="{BB962C8B-B14F-4D97-AF65-F5344CB8AC3E}">
        <p14:creationId xmlns:p14="http://schemas.microsoft.com/office/powerpoint/2010/main" val="3878617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249" y="160338"/>
            <a:ext cx="11616803" cy="1325563"/>
          </a:xfrm>
        </p:spPr>
        <p:txBody>
          <a:bodyPr>
            <a:normAutofit/>
          </a:bodyPr>
          <a:lstStyle/>
          <a:p>
            <a:endParaRPr lang="en-GB" dirty="0"/>
          </a:p>
        </p:txBody>
      </p:sp>
      <p:sp>
        <p:nvSpPr>
          <p:cNvPr id="10" name="AutoShape 2" descr="Image result for ques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rotWithShape="1">
          <a:blip r:embed="rId2"/>
          <a:srcRect l="28048" t="55940" r="32192" b="18760"/>
          <a:stretch/>
        </p:blipFill>
        <p:spPr>
          <a:xfrm>
            <a:off x="2000869" y="1586109"/>
            <a:ext cx="8661652" cy="4409162"/>
          </a:xfrm>
          <a:prstGeom prst="rect">
            <a:avLst/>
          </a:prstGeom>
        </p:spPr>
      </p:pic>
      <p:sp>
        <p:nvSpPr>
          <p:cNvPr id="9" name="Rectangle 8"/>
          <p:cNvSpPr/>
          <p:nvPr/>
        </p:nvSpPr>
        <p:spPr>
          <a:xfrm>
            <a:off x="2000869" y="2591554"/>
            <a:ext cx="58541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a:t>
            </a:r>
          </a:p>
        </p:txBody>
      </p:sp>
      <p:sp>
        <p:nvSpPr>
          <p:cNvPr id="11" name="Rectangle 10"/>
          <p:cNvSpPr/>
          <p:nvPr/>
        </p:nvSpPr>
        <p:spPr>
          <a:xfrm>
            <a:off x="2024915" y="3459706"/>
            <a:ext cx="56137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B</a:t>
            </a:r>
          </a:p>
        </p:txBody>
      </p:sp>
      <p:sp>
        <p:nvSpPr>
          <p:cNvPr id="12" name="Rectangle 11"/>
          <p:cNvSpPr/>
          <p:nvPr/>
        </p:nvSpPr>
        <p:spPr>
          <a:xfrm>
            <a:off x="2056975" y="4324741"/>
            <a:ext cx="55335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a:t>
            </a:r>
          </a:p>
        </p:txBody>
      </p:sp>
      <p:sp>
        <p:nvSpPr>
          <p:cNvPr id="13" name="Rectangle 12"/>
          <p:cNvSpPr/>
          <p:nvPr/>
        </p:nvSpPr>
        <p:spPr>
          <a:xfrm>
            <a:off x="2056975" y="5191335"/>
            <a:ext cx="611065"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D</a:t>
            </a:r>
          </a:p>
        </p:txBody>
      </p:sp>
      <p:sp>
        <p:nvSpPr>
          <p:cNvPr id="14" name="Oval 13"/>
          <p:cNvSpPr/>
          <p:nvPr/>
        </p:nvSpPr>
        <p:spPr>
          <a:xfrm>
            <a:off x="1853640" y="3306341"/>
            <a:ext cx="8956110" cy="12139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FF0000"/>
                </a:solidFill>
              </a:ln>
            </a:endParaRPr>
          </a:p>
        </p:txBody>
      </p:sp>
    </p:spTree>
    <p:extLst>
      <p:ext uri="{BB962C8B-B14F-4D97-AF65-F5344CB8AC3E}">
        <p14:creationId xmlns:p14="http://schemas.microsoft.com/office/powerpoint/2010/main" val="3017763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p>
        </p:txBody>
      </p:sp>
      <p:pic>
        <p:nvPicPr>
          <p:cNvPr id="4" name="Picture 3"/>
          <p:cNvPicPr>
            <a:picLocks noChangeAspect="1"/>
          </p:cNvPicPr>
          <p:nvPr/>
        </p:nvPicPr>
        <p:blipFill>
          <a:blip r:embed="rId2"/>
          <a:stretch>
            <a:fillRect/>
          </a:stretch>
        </p:blipFill>
        <p:spPr>
          <a:xfrm>
            <a:off x="9179800" y="365125"/>
            <a:ext cx="2283912" cy="1501223"/>
          </a:xfrm>
          <a:prstGeom prst="rect">
            <a:avLst/>
          </a:prstGeom>
        </p:spPr>
      </p:pic>
      <p:pic>
        <p:nvPicPr>
          <p:cNvPr id="13" name="Picture 12"/>
          <p:cNvPicPr>
            <a:picLocks noChangeAspect="1"/>
          </p:cNvPicPr>
          <p:nvPr/>
        </p:nvPicPr>
        <p:blipFill>
          <a:blip r:embed="rId3"/>
          <a:stretch>
            <a:fillRect/>
          </a:stretch>
        </p:blipFill>
        <p:spPr>
          <a:xfrm>
            <a:off x="-302652" y="-78706"/>
            <a:ext cx="2028284" cy="1453145"/>
          </a:xfrm>
          <a:prstGeom prst="rect">
            <a:avLst/>
          </a:prstGeom>
        </p:spPr>
      </p:pic>
      <p:sp>
        <p:nvSpPr>
          <p:cNvPr id="9" name="TextBox 8"/>
          <p:cNvSpPr txBox="1"/>
          <p:nvPr/>
        </p:nvSpPr>
        <p:spPr>
          <a:xfrm>
            <a:off x="1515649" y="2890489"/>
            <a:ext cx="5749447" cy="1815882"/>
          </a:xfrm>
          <a:prstGeom prst="rect">
            <a:avLst/>
          </a:prstGeom>
          <a:noFill/>
        </p:spPr>
        <p:txBody>
          <a:bodyPr wrap="square" rtlCol="0">
            <a:spAutoFit/>
          </a:bodyPr>
          <a:lstStyle/>
          <a:p>
            <a:pPr algn="ctr"/>
            <a:r>
              <a:rPr lang="en-GB" sz="2800" b="1" dirty="0">
                <a:solidFill>
                  <a:schemeClr val="bg1"/>
                </a:solidFill>
              </a:rPr>
              <a:t>Describe one way that regulation ensures that people with specific needs who use health and social care services are protected and safe. </a:t>
            </a:r>
          </a:p>
        </p:txBody>
      </p:sp>
      <p:sp>
        <p:nvSpPr>
          <p:cNvPr id="11" name="TextBox 10"/>
          <p:cNvSpPr txBox="1"/>
          <p:nvPr/>
        </p:nvSpPr>
        <p:spPr>
          <a:xfrm>
            <a:off x="1980494" y="925552"/>
            <a:ext cx="6884463" cy="1569660"/>
          </a:xfrm>
          <a:prstGeom prst="rect">
            <a:avLst/>
          </a:prstGeom>
          <a:noFill/>
        </p:spPr>
        <p:txBody>
          <a:bodyPr wrap="square" rtlCol="0">
            <a:spAutoFit/>
          </a:bodyPr>
          <a:lstStyle/>
          <a:p>
            <a:r>
              <a:rPr lang="en-GB" sz="3200" b="1" dirty="0"/>
              <a:t>Do you think the statement below would impair a health and social care professional’s fitness to practice? </a:t>
            </a:r>
          </a:p>
        </p:txBody>
      </p:sp>
      <p:sp>
        <p:nvSpPr>
          <p:cNvPr id="14" name="TextBox 13"/>
          <p:cNvSpPr txBox="1"/>
          <p:nvPr/>
        </p:nvSpPr>
        <p:spPr>
          <a:xfrm>
            <a:off x="838200" y="3798430"/>
            <a:ext cx="9169052" cy="584775"/>
          </a:xfrm>
          <a:prstGeom prst="rect">
            <a:avLst/>
          </a:prstGeom>
          <a:noFill/>
        </p:spPr>
        <p:txBody>
          <a:bodyPr wrap="square" rtlCol="0">
            <a:spAutoFit/>
          </a:bodyPr>
          <a:lstStyle/>
          <a:p>
            <a:r>
              <a:rPr lang="en-GB" sz="3200" b="1" dirty="0"/>
              <a:t>Consistently failed to meet practice standards</a:t>
            </a:r>
          </a:p>
        </p:txBody>
      </p:sp>
      <p:sp>
        <p:nvSpPr>
          <p:cNvPr id="15" name="Rectangle 14"/>
          <p:cNvSpPr/>
          <p:nvPr/>
        </p:nvSpPr>
        <p:spPr>
          <a:xfrm>
            <a:off x="10007252" y="2890489"/>
            <a:ext cx="108876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Yes</a:t>
            </a:r>
          </a:p>
        </p:txBody>
      </p:sp>
      <p:sp>
        <p:nvSpPr>
          <p:cNvPr id="16" name="Rectangle 15"/>
          <p:cNvSpPr/>
          <p:nvPr/>
        </p:nvSpPr>
        <p:spPr>
          <a:xfrm>
            <a:off x="10142707" y="3868925"/>
            <a:ext cx="99738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No</a:t>
            </a:r>
          </a:p>
        </p:txBody>
      </p:sp>
      <p:sp>
        <p:nvSpPr>
          <p:cNvPr id="12" name="Oval 11"/>
          <p:cNvSpPr/>
          <p:nvPr/>
        </p:nvSpPr>
        <p:spPr>
          <a:xfrm>
            <a:off x="9632515" y="2890489"/>
            <a:ext cx="1831197" cy="97843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1829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p>
        </p:txBody>
      </p:sp>
      <p:pic>
        <p:nvPicPr>
          <p:cNvPr id="4" name="Picture 3"/>
          <p:cNvPicPr>
            <a:picLocks noChangeAspect="1"/>
          </p:cNvPicPr>
          <p:nvPr/>
        </p:nvPicPr>
        <p:blipFill>
          <a:blip r:embed="rId2"/>
          <a:stretch>
            <a:fillRect/>
          </a:stretch>
        </p:blipFill>
        <p:spPr>
          <a:xfrm>
            <a:off x="9179800" y="365125"/>
            <a:ext cx="2283912" cy="1501223"/>
          </a:xfrm>
          <a:prstGeom prst="rect">
            <a:avLst/>
          </a:prstGeom>
        </p:spPr>
      </p:pic>
      <p:pic>
        <p:nvPicPr>
          <p:cNvPr id="13" name="Picture 12"/>
          <p:cNvPicPr>
            <a:picLocks noChangeAspect="1"/>
          </p:cNvPicPr>
          <p:nvPr/>
        </p:nvPicPr>
        <p:blipFill>
          <a:blip r:embed="rId3"/>
          <a:stretch>
            <a:fillRect/>
          </a:stretch>
        </p:blipFill>
        <p:spPr>
          <a:xfrm>
            <a:off x="-302652" y="-78706"/>
            <a:ext cx="2028284" cy="1453145"/>
          </a:xfrm>
          <a:prstGeom prst="rect">
            <a:avLst/>
          </a:prstGeom>
        </p:spPr>
      </p:pic>
      <p:sp>
        <p:nvSpPr>
          <p:cNvPr id="9" name="TextBox 8"/>
          <p:cNvSpPr txBox="1"/>
          <p:nvPr/>
        </p:nvSpPr>
        <p:spPr>
          <a:xfrm>
            <a:off x="1515649" y="2890489"/>
            <a:ext cx="5749447" cy="1815882"/>
          </a:xfrm>
          <a:prstGeom prst="rect">
            <a:avLst/>
          </a:prstGeom>
          <a:noFill/>
        </p:spPr>
        <p:txBody>
          <a:bodyPr wrap="square" rtlCol="0">
            <a:spAutoFit/>
          </a:bodyPr>
          <a:lstStyle/>
          <a:p>
            <a:pPr algn="ctr"/>
            <a:r>
              <a:rPr lang="en-GB" sz="2800" b="1" dirty="0">
                <a:solidFill>
                  <a:schemeClr val="bg1"/>
                </a:solidFill>
              </a:rPr>
              <a:t>Describe one way that regulation ensures that people with specific needs who use health and social care services are protected and safe. </a:t>
            </a:r>
          </a:p>
        </p:txBody>
      </p:sp>
      <p:sp>
        <p:nvSpPr>
          <p:cNvPr id="11" name="TextBox 10"/>
          <p:cNvSpPr txBox="1"/>
          <p:nvPr/>
        </p:nvSpPr>
        <p:spPr>
          <a:xfrm>
            <a:off x="1980494" y="925552"/>
            <a:ext cx="6884463" cy="1569660"/>
          </a:xfrm>
          <a:prstGeom prst="rect">
            <a:avLst/>
          </a:prstGeom>
          <a:noFill/>
        </p:spPr>
        <p:txBody>
          <a:bodyPr wrap="square" rtlCol="0">
            <a:spAutoFit/>
          </a:bodyPr>
          <a:lstStyle/>
          <a:p>
            <a:r>
              <a:rPr lang="en-GB" sz="3200" b="1" dirty="0"/>
              <a:t>Do you think the statement below would impair a health and social care professional’s fitness to practice? </a:t>
            </a:r>
          </a:p>
        </p:txBody>
      </p:sp>
      <p:sp>
        <p:nvSpPr>
          <p:cNvPr id="14" name="TextBox 13"/>
          <p:cNvSpPr txBox="1"/>
          <p:nvPr/>
        </p:nvSpPr>
        <p:spPr>
          <a:xfrm>
            <a:off x="838200" y="3047594"/>
            <a:ext cx="9169052" cy="1077218"/>
          </a:xfrm>
          <a:prstGeom prst="rect">
            <a:avLst/>
          </a:prstGeom>
          <a:noFill/>
        </p:spPr>
        <p:txBody>
          <a:bodyPr wrap="square" rtlCol="0">
            <a:spAutoFit/>
          </a:bodyPr>
          <a:lstStyle/>
          <a:p>
            <a:r>
              <a:rPr lang="en-GB" sz="3200" b="1" dirty="0"/>
              <a:t>Neglected to inform the relatives of the well being of their service user at service users’ request</a:t>
            </a:r>
          </a:p>
        </p:txBody>
      </p:sp>
      <p:sp>
        <p:nvSpPr>
          <p:cNvPr id="15" name="Rectangle 14"/>
          <p:cNvSpPr/>
          <p:nvPr/>
        </p:nvSpPr>
        <p:spPr>
          <a:xfrm>
            <a:off x="10007252" y="2890489"/>
            <a:ext cx="108876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Yes</a:t>
            </a:r>
          </a:p>
        </p:txBody>
      </p:sp>
      <p:sp>
        <p:nvSpPr>
          <p:cNvPr id="16" name="Rectangle 15"/>
          <p:cNvSpPr/>
          <p:nvPr/>
        </p:nvSpPr>
        <p:spPr>
          <a:xfrm>
            <a:off x="10142707" y="3868925"/>
            <a:ext cx="99738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No</a:t>
            </a:r>
          </a:p>
        </p:txBody>
      </p:sp>
      <p:sp>
        <p:nvSpPr>
          <p:cNvPr id="12" name="Oval 11"/>
          <p:cNvSpPr/>
          <p:nvPr/>
        </p:nvSpPr>
        <p:spPr>
          <a:xfrm>
            <a:off x="9725802" y="3868925"/>
            <a:ext cx="1831197" cy="97843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807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p>
        </p:txBody>
      </p:sp>
      <p:pic>
        <p:nvPicPr>
          <p:cNvPr id="4" name="Picture 3"/>
          <p:cNvPicPr>
            <a:picLocks noChangeAspect="1"/>
          </p:cNvPicPr>
          <p:nvPr/>
        </p:nvPicPr>
        <p:blipFill>
          <a:blip r:embed="rId2"/>
          <a:stretch>
            <a:fillRect/>
          </a:stretch>
        </p:blipFill>
        <p:spPr>
          <a:xfrm>
            <a:off x="9179800" y="365125"/>
            <a:ext cx="2283912" cy="1501223"/>
          </a:xfrm>
          <a:prstGeom prst="rect">
            <a:avLst/>
          </a:prstGeom>
        </p:spPr>
      </p:pic>
      <p:pic>
        <p:nvPicPr>
          <p:cNvPr id="13" name="Picture 12"/>
          <p:cNvPicPr>
            <a:picLocks noChangeAspect="1"/>
          </p:cNvPicPr>
          <p:nvPr/>
        </p:nvPicPr>
        <p:blipFill>
          <a:blip r:embed="rId3"/>
          <a:stretch>
            <a:fillRect/>
          </a:stretch>
        </p:blipFill>
        <p:spPr>
          <a:xfrm>
            <a:off x="-302652" y="-78706"/>
            <a:ext cx="2028284" cy="1453145"/>
          </a:xfrm>
          <a:prstGeom prst="rect">
            <a:avLst/>
          </a:prstGeom>
        </p:spPr>
      </p:pic>
      <p:sp>
        <p:nvSpPr>
          <p:cNvPr id="9" name="TextBox 8"/>
          <p:cNvSpPr txBox="1"/>
          <p:nvPr/>
        </p:nvSpPr>
        <p:spPr>
          <a:xfrm>
            <a:off x="1515649" y="2890489"/>
            <a:ext cx="5749447" cy="1815882"/>
          </a:xfrm>
          <a:prstGeom prst="rect">
            <a:avLst/>
          </a:prstGeom>
          <a:noFill/>
        </p:spPr>
        <p:txBody>
          <a:bodyPr wrap="square" rtlCol="0">
            <a:spAutoFit/>
          </a:bodyPr>
          <a:lstStyle/>
          <a:p>
            <a:pPr algn="ctr"/>
            <a:r>
              <a:rPr lang="en-GB" sz="2800" b="1" dirty="0">
                <a:solidFill>
                  <a:schemeClr val="bg1"/>
                </a:solidFill>
              </a:rPr>
              <a:t>Describe one way that regulation ensures that people with specific needs who use health and social care services are protected and safe. </a:t>
            </a:r>
          </a:p>
        </p:txBody>
      </p:sp>
      <p:sp>
        <p:nvSpPr>
          <p:cNvPr id="11" name="TextBox 10"/>
          <p:cNvSpPr txBox="1"/>
          <p:nvPr/>
        </p:nvSpPr>
        <p:spPr>
          <a:xfrm>
            <a:off x="1980494" y="925552"/>
            <a:ext cx="6884463" cy="1569660"/>
          </a:xfrm>
          <a:prstGeom prst="rect">
            <a:avLst/>
          </a:prstGeom>
          <a:noFill/>
        </p:spPr>
        <p:txBody>
          <a:bodyPr wrap="square" rtlCol="0">
            <a:spAutoFit/>
          </a:bodyPr>
          <a:lstStyle/>
          <a:p>
            <a:r>
              <a:rPr lang="en-GB" sz="3200" b="1" dirty="0"/>
              <a:t>Do you think the statement below would impair a health and social care professional’s fitness to practice? </a:t>
            </a:r>
          </a:p>
        </p:txBody>
      </p:sp>
      <p:sp>
        <p:nvSpPr>
          <p:cNvPr id="14" name="TextBox 13"/>
          <p:cNvSpPr txBox="1"/>
          <p:nvPr/>
        </p:nvSpPr>
        <p:spPr>
          <a:xfrm>
            <a:off x="838200" y="3047594"/>
            <a:ext cx="9169052" cy="1077218"/>
          </a:xfrm>
          <a:prstGeom prst="rect">
            <a:avLst/>
          </a:prstGeom>
          <a:noFill/>
        </p:spPr>
        <p:txBody>
          <a:bodyPr wrap="square" rtlCol="0">
            <a:spAutoFit/>
          </a:bodyPr>
          <a:lstStyle/>
          <a:p>
            <a:r>
              <a:rPr lang="en-GB" sz="3200" b="1" dirty="0"/>
              <a:t>Committed fraud and abused someone’s trust with a dishonest act </a:t>
            </a:r>
          </a:p>
        </p:txBody>
      </p:sp>
      <p:sp>
        <p:nvSpPr>
          <p:cNvPr id="15" name="Rectangle 14"/>
          <p:cNvSpPr/>
          <p:nvPr/>
        </p:nvSpPr>
        <p:spPr>
          <a:xfrm>
            <a:off x="10007252" y="2890489"/>
            <a:ext cx="108876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Yes</a:t>
            </a:r>
          </a:p>
        </p:txBody>
      </p:sp>
      <p:sp>
        <p:nvSpPr>
          <p:cNvPr id="16" name="Rectangle 15"/>
          <p:cNvSpPr/>
          <p:nvPr/>
        </p:nvSpPr>
        <p:spPr>
          <a:xfrm>
            <a:off x="10142707" y="3868925"/>
            <a:ext cx="99738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No</a:t>
            </a:r>
          </a:p>
        </p:txBody>
      </p:sp>
      <p:sp>
        <p:nvSpPr>
          <p:cNvPr id="12" name="Oval 11"/>
          <p:cNvSpPr/>
          <p:nvPr/>
        </p:nvSpPr>
        <p:spPr>
          <a:xfrm>
            <a:off x="9632515" y="2890489"/>
            <a:ext cx="1831197" cy="97843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2620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p>
        </p:txBody>
      </p:sp>
      <p:pic>
        <p:nvPicPr>
          <p:cNvPr id="4" name="Picture 3"/>
          <p:cNvPicPr>
            <a:picLocks noChangeAspect="1"/>
          </p:cNvPicPr>
          <p:nvPr/>
        </p:nvPicPr>
        <p:blipFill>
          <a:blip r:embed="rId2"/>
          <a:stretch>
            <a:fillRect/>
          </a:stretch>
        </p:blipFill>
        <p:spPr>
          <a:xfrm>
            <a:off x="9179800" y="365125"/>
            <a:ext cx="2283912" cy="1501223"/>
          </a:xfrm>
          <a:prstGeom prst="rect">
            <a:avLst/>
          </a:prstGeom>
        </p:spPr>
      </p:pic>
      <p:pic>
        <p:nvPicPr>
          <p:cNvPr id="13" name="Picture 12"/>
          <p:cNvPicPr>
            <a:picLocks noChangeAspect="1"/>
          </p:cNvPicPr>
          <p:nvPr/>
        </p:nvPicPr>
        <p:blipFill>
          <a:blip r:embed="rId3"/>
          <a:stretch>
            <a:fillRect/>
          </a:stretch>
        </p:blipFill>
        <p:spPr>
          <a:xfrm>
            <a:off x="-302652" y="-78706"/>
            <a:ext cx="2028284" cy="1453145"/>
          </a:xfrm>
          <a:prstGeom prst="rect">
            <a:avLst/>
          </a:prstGeom>
        </p:spPr>
      </p:pic>
      <p:sp>
        <p:nvSpPr>
          <p:cNvPr id="9" name="TextBox 8"/>
          <p:cNvSpPr txBox="1"/>
          <p:nvPr/>
        </p:nvSpPr>
        <p:spPr>
          <a:xfrm>
            <a:off x="1515649" y="2890489"/>
            <a:ext cx="5749447" cy="1815882"/>
          </a:xfrm>
          <a:prstGeom prst="rect">
            <a:avLst/>
          </a:prstGeom>
          <a:noFill/>
        </p:spPr>
        <p:txBody>
          <a:bodyPr wrap="square" rtlCol="0">
            <a:spAutoFit/>
          </a:bodyPr>
          <a:lstStyle/>
          <a:p>
            <a:pPr algn="ctr"/>
            <a:r>
              <a:rPr lang="en-GB" sz="2800" b="1" dirty="0">
                <a:solidFill>
                  <a:schemeClr val="bg1"/>
                </a:solidFill>
              </a:rPr>
              <a:t>Describe one way that regulation ensures that people with specific needs who use health and social care services are protected and safe. </a:t>
            </a:r>
          </a:p>
        </p:txBody>
      </p:sp>
      <p:sp>
        <p:nvSpPr>
          <p:cNvPr id="11" name="TextBox 10"/>
          <p:cNvSpPr txBox="1"/>
          <p:nvPr/>
        </p:nvSpPr>
        <p:spPr>
          <a:xfrm>
            <a:off x="1980494" y="925552"/>
            <a:ext cx="6884463" cy="1569660"/>
          </a:xfrm>
          <a:prstGeom prst="rect">
            <a:avLst/>
          </a:prstGeom>
          <a:noFill/>
        </p:spPr>
        <p:txBody>
          <a:bodyPr wrap="square" rtlCol="0">
            <a:spAutoFit/>
          </a:bodyPr>
          <a:lstStyle/>
          <a:p>
            <a:r>
              <a:rPr lang="en-GB" sz="3200" b="1" dirty="0"/>
              <a:t>Do you think the statement below would impair a health and social care professional’s fitness to practice? </a:t>
            </a:r>
          </a:p>
        </p:txBody>
      </p:sp>
      <p:sp>
        <p:nvSpPr>
          <p:cNvPr id="14" name="TextBox 13"/>
          <p:cNvSpPr txBox="1"/>
          <p:nvPr/>
        </p:nvSpPr>
        <p:spPr>
          <a:xfrm>
            <a:off x="838200" y="3352154"/>
            <a:ext cx="8243170" cy="1077218"/>
          </a:xfrm>
          <a:prstGeom prst="rect">
            <a:avLst/>
          </a:prstGeom>
          <a:noFill/>
        </p:spPr>
        <p:txBody>
          <a:bodyPr wrap="square" rtlCol="0">
            <a:spAutoFit/>
          </a:bodyPr>
          <a:lstStyle/>
          <a:p>
            <a:r>
              <a:rPr lang="en-GB" sz="3200" b="1" dirty="0"/>
              <a:t>Is having an improper relationship with service user</a:t>
            </a:r>
          </a:p>
        </p:txBody>
      </p:sp>
      <p:sp>
        <p:nvSpPr>
          <p:cNvPr id="15" name="Rectangle 14"/>
          <p:cNvSpPr/>
          <p:nvPr/>
        </p:nvSpPr>
        <p:spPr>
          <a:xfrm>
            <a:off x="10007252" y="2890489"/>
            <a:ext cx="108876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Yes</a:t>
            </a:r>
          </a:p>
        </p:txBody>
      </p:sp>
      <p:sp>
        <p:nvSpPr>
          <p:cNvPr id="16" name="Rectangle 15"/>
          <p:cNvSpPr/>
          <p:nvPr/>
        </p:nvSpPr>
        <p:spPr>
          <a:xfrm>
            <a:off x="10142707" y="3868925"/>
            <a:ext cx="99738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No</a:t>
            </a:r>
          </a:p>
        </p:txBody>
      </p:sp>
      <p:sp>
        <p:nvSpPr>
          <p:cNvPr id="12" name="Oval 11"/>
          <p:cNvSpPr/>
          <p:nvPr/>
        </p:nvSpPr>
        <p:spPr>
          <a:xfrm>
            <a:off x="9632515" y="2890489"/>
            <a:ext cx="1831197" cy="97843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17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graphicFrame>
        <p:nvGraphicFramePr>
          <p:cNvPr id="4" name="Object 3">
            <a:hlinkClick r:id="" action="ppaction://ole?verb=0"/>
          </p:cNvPr>
          <p:cNvGraphicFramePr>
            <a:graphicFrameLocks noChangeAspect="1"/>
          </p:cNvGraphicFramePr>
          <p:nvPr/>
        </p:nvGraphicFramePr>
        <p:xfrm>
          <a:off x="92075" y="92075"/>
          <a:ext cx="11905484" cy="6695478"/>
        </p:xfrm>
        <a:graphic>
          <a:graphicData uri="http://schemas.openxmlformats.org/presentationml/2006/ole">
            <mc:AlternateContent xmlns:mc="http://schemas.openxmlformats.org/markup-compatibility/2006">
              <mc:Choice xmlns:v="urn:schemas-microsoft-com:vml" Requires="v">
                <p:oleObj spid="_x0000_s1026" name="Presentation" r:id="rId3" imgW="6095062" imgH="3428159" progId="PowerPoint.Show.12">
                  <p:embed/>
                </p:oleObj>
              </mc:Choice>
              <mc:Fallback>
                <p:oleObj name="Presentation" r:id="rId3" imgW="6095062" imgH="3428159" progId="PowerPoint.Show.12">
                  <p:embed/>
                  <p:pic>
                    <p:nvPicPr>
                      <p:cNvPr id="4" name="Object 3">
                        <a:hlinkClick r:id="" action="ppaction://ole?verb=0"/>
                      </p:cNvPr>
                      <p:cNvPicPr/>
                      <p:nvPr/>
                    </p:nvPicPr>
                    <p:blipFill>
                      <a:blip r:embed="rId4"/>
                      <a:stretch>
                        <a:fillRect/>
                      </a:stretch>
                    </p:blipFill>
                    <p:spPr>
                      <a:xfrm>
                        <a:off x="92075" y="92075"/>
                        <a:ext cx="11905484" cy="6695478"/>
                      </a:xfrm>
                      <a:prstGeom prst="rect">
                        <a:avLst/>
                      </a:prstGeom>
                    </p:spPr>
                  </p:pic>
                </p:oleObj>
              </mc:Fallback>
            </mc:AlternateContent>
          </a:graphicData>
        </a:graphic>
      </p:graphicFrame>
    </p:spTree>
    <p:extLst>
      <p:ext uri="{BB962C8B-B14F-4D97-AF65-F5344CB8AC3E}">
        <p14:creationId xmlns:p14="http://schemas.microsoft.com/office/powerpoint/2010/main" val="2528615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75" y="185980"/>
            <a:ext cx="11353800" cy="1060719"/>
          </a:xfrm>
        </p:spPr>
        <p:txBody>
          <a:bodyPr>
            <a:normAutofit fontScale="90000"/>
          </a:bodyPr>
          <a:lstStyle/>
          <a:p>
            <a:r>
              <a:rPr lang="en-GB" u="sng" dirty="0">
                <a:latin typeface="Comic Sans MS" panose="030F0702030302020204" pitchFamily="66" charset="0"/>
              </a:rPr>
              <a:t>How policies and procedures affect people in these areas</a:t>
            </a:r>
          </a:p>
        </p:txBody>
      </p:sp>
      <p:sp>
        <p:nvSpPr>
          <p:cNvPr id="3" name="Content Placeholder 2"/>
          <p:cNvSpPr>
            <a:spLocks noGrp="1"/>
          </p:cNvSpPr>
          <p:nvPr>
            <p:ph idx="1"/>
          </p:nvPr>
        </p:nvSpPr>
        <p:spPr>
          <a:xfrm>
            <a:off x="838200" y="1441341"/>
            <a:ext cx="10515600" cy="5300422"/>
          </a:xfrm>
        </p:spPr>
        <p:txBody>
          <a:bodyPr>
            <a:normAutofit fontScale="85000" lnSpcReduction="10000"/>
          </a:bodyPr>
          <a:lstStyle/>
          <a:p>
            <a:r>
              <a:rPr lang="en-GB" dirty="0">
                <a:latin typeface="Comic Sans MS" panose="030F0702030302020204" pitchFamily="66" charset="0"/>
              </a:rPr>
              <a:t>The policies, procedures, codes of practice and codes of conduct for the caring professions have become more specific in recent years.</a:t>
            </a:r>
          </a:p>
          <a:p>
            <a:r>
              <a:rPr lang="en-GB" dirty="0">
                <a:latin typeface="Comic Sans MS" panose="030F0702030302020204" pitchFamily="66" charset="0"/>
              </a:rPr>
              <a:t>They are presented so that professionals, service users and their carers can understand them clearly, and they are more rigorously enforced. </a:t>
            </a:r>
          </a:p>
          <a:p>
            <a:r>
              <a:rPr lang="en-GB" dirty="0">
                <a:latin typeface="Comic Sans MS" panose="030F0702030302020204" pitchFamily="66" charset="0"/>
              </a:rPr>
              <a:t>The inspection agencies have a specific responsibility to monitor standards of provision, and to require immediate action where significant failings are identified. </a:t>
            </a:r>
          </a:p>
          <a:p>
            <a:r>
              <a:rPr lang="en-GB" dirty="0">
                <a:latin typeface="Comic Sans MS" panose="030F0702030302020204" pitchFamily="66" charset="0"/>
              </a:rPr>
              <a:t>Since the publication of Robert Francis’s report in 2013 into the failings of the Mid Staffordshire NHS Trust, issues of patient safety and the quality of care have been even more in the public eye</a:t>
            </a:r>
          </a:p>
        </p:txBody>
      </p:sp>
    </p:spTree>
    <p:extLst>
      <p:ext uri="{BB962C8B-B14F-4D97-AF65-F5344CB8AC3E}">
        <p14:creationId xmlns:p14="http://schemas.microsoft.com/office/powerpoint/2010/main" val="2246305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5520" y="1700809"/>
            <a:ext cx="4913066" cy="4893647"/>
          </a:xfrm>
          <a:prstGeom prst="rect">
            <a:avLst/>
          </a:prstGeom>
          <a:solidFill>
            <a:schemeClr val="tx2">
              <a:lumMod val="20000"/>
              <a:lumOff val="80000"/>
            </a:schemeClr>
          </a:solidFill>
          <a:ln>
            <a:solidFill>
              <a:schemeClr val="tx1"/>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pPr marL="285750" indent="-285750">
              <a:buFont typeface="Arial" panose="020B0604020202020204" pitchFamily="34" charset="0"/>
              <a:buChar char="•"/>
            </a:pPr>
            <a:r>
              <a:rPr lang="en-GB" sz="2400" dirty="0">
                <a:solidFill>
                  <a:sysClr val="windowText" lastClr="000000"/>
                </a:solidFill>
                <a:latin typeface="Arial Unicode MS"/>
              </a:rPr>
              <a:t>Concerns raised in 2007 about an apparently high death rate.</a:t>
            </a:r>
          </a:p>
          <a:p>
            <a:pPr marL="285750" indent="-285750">
              <a:buFont typeface="Arial" panose="020B0604020202020204" pitchFamily="34" charset="0"/>
              <a:buChar char="•"/>
            </a:pPr>
            <a:r>
              <a:rPr lang="en-GB" sz="2400" dirty="0">
                <a:solidFill>
                  <a:sysClr val="windowText" lastClr="000000"/>
                </a:solidFill>
                <a:latin typeface="Arial Unicode MS"/>
              </a:rPr>
              <a:t>Serious failings in the quality of care provided:</a:t>
            </a:r>
          </a:p>
          <a:p>
            <a:pPr marL="742950" lvl="1" indent="-285750">
              <a:buFont typeface="Wingdings" panose="05000000000000000000" pitchFamily="2" charset="2"/>
              <a:buChar char="Ø"/>
            </a:pPr>
            <a:r>
              <a:rPr lang="en-GB" sz="2400" dirty="0">
                <a:solidFill>
                  <a:sysClr val="windowText" lastClr="000000"/>
                </a:solidFill>
                <a:latin typeface="Arial Unicode MS"/>
              </a:rPr>
              <a:t>Chronic staff shortages</a:t>
            </a:r>
          </a:p>
          <a:p>
            <a:pPr marL="742950" lvl="1" indent="-285750">
              <a:buFont typeface="Wingdings" panose="05000000000000000000" pitchFamily="2" charset="2"/>
              <a:buChar char="Ø"/>
            </a:pPr>
            <a:r>
              <a:rPr lang="en-GB" sz="2400" dirty="0">
                <a:solidFill>
                  <a:sysClr val="windowText" lastClr="000000"/>
                </a:solidFill>
                <a:latin typeface="Arial Unicode MS"/>
              </a:rPr>
              <a:t>Patients had inadequate access to food and water</a:t>
            </a:r>
          </a:p>
          <a:p>
            <a:pPr marL="742950" lvl="1" indent="-285750">
              <a:buFont typeface="Wingdings" panose="05000000000000000000" pitchFamily="2" charset="2"/>
              <a:buChar char="Ø"/>
            </a:pPr>
            <a:r>
              <a:rPr lang="en-GB" sz="2400" dirty="0">
                <a:solidFill>
                  <a:sysClr val="windowText" lastClr="000000"/>
                </a:solidFill>
                <a:latin typeface="Arial Unicode MS"/>
              </a:rPr>
              <a:t>Patients left in soiled bedding</a:t>
            </a:r>
          </a:p>
          <a:p>
            <a:pPr marL="742950" lvl="1" indent="-285750">
              <a:buFont typeface="Wingdings" panose="05000000000000000000" pitchFamily="2" charset="2"/>
              <a:buChar char="Ø"/>
            </a:pPr>
            <a:r>
              <a:rPr lang="en-GB" sz="2400" dirty="0">
                <a:solidFill>
                  <a:sysClr val="windowText" lastClr="000000"/>
                </a:solidFill>
                <a:latin typeface="Arial Unicode MS"/>
              </a:rPr>
              <a:t>A culture where raising concerns about the quality of care was discouraged</a:t>
            </a:r>
          </a:p>
          <a:p>
            <a:pPr marL="742950" lvl="1" indent="-285750">
              <a:buFont typeface="Wingdings" panose="05000000000000000000" pitchFamily="2" charset="2"/>
              <a:buChar char="Ø"/>
            </a:pPr>
            <a:r>
              <a:rPr lang="en-GB" sz="2400" dirty="0">
                <a:solidFill>
                  <a:sysClr val="windowText" lastClr="000000"/>
                </a:solidFill>
                <a:latin typeface="Arial Unicode MS"/>
              </a:rPr>
              <a:t>A failure in the management and leadership of the trust.</a:t>
            </a:r>
          </a:p>
        </p:txBody>
      </p:sp>
      <p:sp>
        <p:nvSpPr>
          <p:cNvPr id="3" name="Rectangle 2"/>
          <p:cNvSpPr/>
          <p:nvPr/>
        </p:nvSpPr>
        <p:spPr>
          <a:xfrm>
            <a:off x="1775520" y="188641"/>
            <a:ext cx="8640960" cy="1323439"/>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4000" b="1" spc="50" dirty="0">
                <a:ln w="9525" cmpd="sng">
                  <a:solidFill>
                    <a:prstClr val="black"/>
                  </a:solidFill>
                  <a:prstDash val="solid"/>
                </a:ln>
                <a:solidFill>
                  <a:sysClr val="windowText" lastClr="000000"/>
                </a:solidFill>
                <a:latin typeface="A Love of Thunder"/>
              </a:rPr>
              <a:t>Mid Staffordshire NHS Trust- Poor quality of care</a:t>
            </a:r>
          </a:p>
        </p:txBody>
      </p:sp>
      <p:pic>
        <p:nvPicPr>
          <p:cNvPr id="4" name="Picture 3"/>
          <p:cNvPicPr>
            <a:picLocks noChangeAspect="1"/>
          </p:cNvPicPr>
          <p:nvPr/>
        </p:nvPicPr>
        <p:blipFill>
          <a:blip r:embed="rId2"/>
          <a:stretch>
            <a:fillRect/>
          </a:stretch>
        </p:blipFill>
        <p:spPr>
          <a:xfrm>
            <a:off x="6816081" y="2759122"/>
            <a:ext cx="3510277" cy="27770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66385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5520" y="1700808"/>
            <a:ext cx="8640960" cy="5016758"/>
          </a:xfrm>
          <a:prstGeom prst="rect">
            <a:avLst/>
          </a:prstGeom>
          <a:solidFill>
            <a:schemeClr val="tx2">
              <a:lumMod val="20000"/>
              <a:lumOff val="80000"/>
            </a:schemeClr>
          </a:solidFill>
          <a:ln>
            <a:solidFill>
              <a:schemeClr val="tx1"/>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pPr marL="285750" indent="-285750">
              <a:buFont typeface="Arial" panose="020B0604020202020204" pitchFamily="34" charset="0"/>
              <a:buChar char="•"/>
            </a:pPr>
            <a:r>
              <a:rPr lang="en-GB" sz="2000" dirty="0">
                <a:solidFill>
                  <a:sysClr val="windowText" lastClr="000000"/>
                </a:solidFill>
                <a:latin typeface="Arial Unicode MS"/>
              </a:rPr>
              <a:t>As a result a further report was set up to investigate the quality of recruitment, training and support for non-registered staff in hospitals and other care settings (incl. doctors, nurses and other professionals).</a:t>
            </a:r>
          </a:p>
          <a:p>
            <a:pPr marL="285750" indent="-285750">
              <a:buFont typeface="Arial" panose="020B0604020202020204" pitchFamily="34" charset="0"/>
              <a:buChar char="•"/>
            </a:pPr>
            <a:r>
              <a:rPr lang="en-GB" sz="2000" dirty="0">
                <a:solidFill>
                  <a:sysClr val="windowText" lastClr="000000"/>
                </a:solidFill>
                <a:latin typeface="Arial Unicode MS"/>
              </a:rPr>
              <a:t>Employers are required to ensure all newly appointed support staff complete the Care Certificate which covers 15 units of study:</a:t>
            </a:r>
          </a:p>
          <a:p>
            <a:pPr marL="800100" lvl="1" indent="-342900">
              <a:buFont typeface="Wingdings" panose="05000000000000000000" pitchFamily="2" charset="2"/>
              <a:buChar char="Ø"/>
            </a:pPr>
            <a:r>
              <a:rPr lang="en-GB" sz="2000" dirty="0">
                <a:solidFill>
                  <a:sysClr val="windowText" lastClr="000000"/>
                </a:solidFill>
                <a:latin typeface="Arial Unicode MS"/>
              </a:rPr>
              <a:t>Understanding the role as a support worker</a:t>
            </a:r>
          </a:p>
          <a:p>
            <a:pPr marL="800100" lvl="1" indent="-342900">
              <a:buFont typeface="Wingdings" panose="05000000000000000000" pitchFamily="2" charset="2"/>
              <a:buChar char="Ø"/>
            </a:pPr>
            <a:r>
              <a:rPr lang="en-GB" sz="2000" dirty="0">
                <a:solidFill>
                  <a:sysClr val="windowText" lastClr="000000"/>
                </a:solidFill>
                <a:latin typeface="Arial Unicode MS"/>
              </a:rPr>
              <a:t>A carer’s duty of care</a:t>
            </a:r>
          </a:p>
          <a:p>
            <a:pPr marL="800100" lvl="1" indent="-342900">
              <a:buFont typeface="Wingdings" panose="05000000000000000000" pitchFamily="2" charset="2"/>
              <a:buChar char="Ø"/>
            </a:pPr>
            <a:r>
              <a:rPr lang="en-GB" sz="2000" dirty="0">
                <a:solidFill>
                  <a:sysClr val="windowText" lastClr="000000"/>
                </a:solidFill>
                <a:latin typeface="Arial Unicode MS"/>
              </a:rPr>
              <a:t>Equality &amp; Diversity</a:t>
            </a:r>
          </a:p>
          <a:p>
            <a:pPr marL="800100" lvl="1" indent="-342900">
              <a:buFont typeface="Wingdings" panose="05000000000000000000" pitchFamily="2" charset="2"/>
              <a:buChar char="Ø"/>
            </a:pPr>
            <a:r>
              <a:rPr lang="en-GB" sz="2000" dirty="0">
                <a:solidFill>
                  <a:sysClr val="windowText" lastClr="000000"/>
                </a:solidFill>
                <a:latin typeface="Arial Unicode MS"/>
              </a:rPr>
              <a:t>Communication</a:t>
            </a:r>
          </a:p>
          <a:p>
            <a:pPr marL="800100" lvl="1" indent="-342900">
              <a:buFont typeface="Wingdings" panose="05000000000000000000" pitchFamily="2" charset="2"/>
              <a:buChar char="Ø"/>
            </a:pPr>
            <a:r>
              <a:rPr lang="en-GB" sz="2000" dirty="0">
                <a:solidFill>
                  <a:sysClr val="windowText" lastClr="000000"/>
                </a:solidFill>
                <a:latin typeface="Arial Unicode MS"/>
              </a:rPr>
              <a:t>Privacy &amp; Dignity</a:t>
            </a:r>
          </a:p>
          <a:p>
            <a:pPr marL="800100" lvl="1" indent="-342900">
              <a:buFont typeface="Wingdings" panose="05000000000000000000" pitchFamily="2" charset="2"/>
              <a:buChar char="Ø"/>
            </a:pPr>
            <a:r>
              <a:rPr lang="en-GB" sz="2000" dirty="0">
                <a:solidFill>
                  <a:sysClr val="windowText" lastClr="000000"/>
                </a:solidFill>
                <a:latin typeface="Arial Unicode MS"/>
              </a:rPr>
              <a:t>Safeguarding</a:t>
            </a:r>
          </a:p>
          <a:p>
            <a:pPr marL="800100" lvl="1" indent="-342900">
              <a:buFont typeface="Wingdings" panose="05000000000000000000" pitchFamily="2" charset="2"/>
              <a:buChar char="Ø"/>
            </a:pPr>
            <a:r>
              <a:rPr lang="en-GB" sz="2000" dirty="0">
                <a:solidFill>
                  <a:sysClr val="windowText" lastClr="000000"/>
                </a:solidFill>
                <a:latin typeface="Arial Unicode MS"/>
              </a:rPr>
              <a:t>Health &amp; Safety</a:t>
            </a:r>
          </a:p>
          <a:p>
            <a:pPr marL="800100" lvl="1" indent="-342900">
              <a:buFont typeface="Wingdings" panose="05000000000000000000" pitchFamily="2" charset="2"/>
              <a:buChar char="Ø"/>
            </a:pPr>
            <a:r>
              <a:rPr lang="en-GB" sz="2000" dirty="0">
                <a:solidFill>
                  <a:sysClr val="windowText" lastClr="000000"/>
                </a:solidFill>
                <a:latin typeface="Arial Unicode MS"/>
              </a:rPr>
              <a:t>Infection prevention and control.</a:t>
            </a:r>
          </a:p>
          <a:p>
            <a:pPr marL="342900" indent="-342900">
              <a:buFont typeface="Arial" panose="020B0604020202020204" pitchFamily="34" charset="0"/>
              <a:buChar char="•"/>
            </a:pPr>
            <a:r>
              <a:rPr lang="en-GB" sz="2000" dirty="0">
                <a:solidFill>
                  <a:sysClr val="windowText" lastClr="000000"/>
                </a:solidFill>
                <a:latin typeface="Arial Unicode MS"/>
              </a:rPr>
              <a:t>The </a:t>
            </a:r>
            <a:r>
              <a:rPr lang="en-GB" sz="2000" dirty="0">
                <a:solidFill>
                  <a:sysClr val="windowText" lastClr="000000"/>
                </a:solidFill>
                <a:latin typeface="A Love of Thunder"/>
              </a:rPr>
              <a:t>Care Quality Commission (CQC) </a:t>
            </a:r>
            <a:r>
              <a:rPr lang="en-GB" sz="2000" dirty="0">
                <a:solidFill>
                  <a:sysClr val="windowText" lastClr="000000"/>
                </a:solidFill>
                <a:latin typeface="Arial Unicode MS"/>
              </a:rPr>
              <a:t>are responsible for ensuring that the Care Certificate is effectively delivered and should be completed within </a:t>
            </a:r>
            <a:r>
              <a:rPr lang="en-GB" sz="2000" dirty="0">
                <a:solidFill>
                  <a:sysClr val="windowText" lastClr="000000"/>
                </a:solidFill>
                <a:latin typeface="A Love of Thunder"/>
              </a:rPr>
              <a:t>12 week</a:t>
            </a:r>
            <a:r>
              <a:rPr lang="en-GB" sz="2000" dirty="0">
                <a:solidFill>
                  <a:sysClr val="windowText" lastClr="000000"/>
                </a:solidFill>
                <a:latin typeface="Arial Unicode MS"/>
              </a:rPr>
              <a:t>s of a new entrant beginning their job.</a:t>
            </a:r>
          </a:p>
        </p:txBody>
      </p:sp>
      <p:sp>
        <p:nvSpPr>
          <p:cNvPr id="3" name="Rectangle 2"/>
          <p:cNvSpPr/>
          <p:nvPr/>
        </p:nvSpPr>
        <p:spPr>
          <a:xfrm>
            <a:off x="1775520" y="91820"/>
            <a:ext cx="8640960" cy="1446550"/>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4400" b="1" spc="50" dirty="0">
                <a:ln w="9525" cmpd="sng">
                  <a:solidFill>
                    <a:prstClr val="black"/>
                  </a:solidFill>
                  <a:prstDash val="solid"/>
                </a:ln>
                <a:solidFill>
                  <a:sysClr val="windowText" lastClr="000000"/>
                </a:solidFill>
                <a:latin typeface="A Love of Thunder"/>
              </a:rPr>
              <a:t>Mid Staffordshire NHS Trust- Outcomes</a:t>
            </a:r>
          </a:p>
        </p:txBody>
      </p:sp>
      <p:sp>
        <p:nvSpPr>
          <p:cNvPr id="5" name="TextBox 4"/>
          <p:cNvSpPr txBox="1"/>
          <p:nvPr/>
        </p:nvSpPr>
        <p:spPr>
          <a:xfrm>
            <a:off x="5303912" y="3789041"/>
            <a:ext cx="4824536"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800" dirty="0">
                <a:solidFill>
                  <a:prstClr val="black"/>
                </a:solidFill>
                <a:latin typeface="A Love of Thunder"/>
              </a:rPr>
              <a:t>Think about your H&amp;SC units- they link to each of these!</a:t>
            </a:r>
          </a:p>
        </p:txBody>
      </p:sp>
    </p:spTree>
    <p:extLst>
      <p:ext uri="{BB962C8B-B14F-4D97-AF65-F5344CB8AC3E}">
        <p14:creationId xmlns:p14="http://schemas.microsoft.com/office/powerpoint/2010/main" val="2222979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arn(inVertical)">
                                      <p:cBhvr>
                                        <p:cTn id="10" dur="500"/>
                                        <p:tgtEl>
                                          <p:spTgt spid="2">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arn(inVertical)">
                                      <p:cBhvr>
                                        <p:cTn id="13" dur="500"/>
                                        <p:tgtEl>
                                          <p:spTgt spid="2">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arn(inVertical)">
                                      <p:cBhvr>
                                        <p:cTn id="16" dur="500"/>
                                        <p:tgtEl>
                                          <p:spTgt spid="2">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barn(inVertical)">
                                      <p:cBhvr>
                                        <p:cTn id="19" dur="500"/>
                                        <p:tgtEl>
                                          <p:spTgt spid="2">
                                            <p:txEl>
                                              <p:pRg st="5" end="5"/>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arn(inVertical)">
                                      <p:cBhvr>
                                        <p:cTn id="22" dur="500"/>
                                        <p:tgtEl>
                                          <p:spTgt spid="2">
                                            <p:txEl>
                                              <p:pRg st="6" end="6"/>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barn(inVertical)">
                                      <p:cBhvr>
                                        <p:cTn id="25" dur="500"/>
                                        <p:tgtEl>
                                          <p:spTgt spid="2">
                                            <p:txEl>
                                              <p:pRg st="7" end="7"/>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barn(inVertical)">
                                      <p:cBhvr>
                                        <p:cTn id="28" dur="500"/>
                                        <p:tgtEl>
                                          <p:spTgt spid="2">
                                            <p:txEl>
                                              <p:pRg st="8" end="8"/>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barn(inVertical)">
                                      <p:cBhvr>
                                        <p:cTn id="31" dur="500"/>
                                        <p:tgtEl>
                                          <p:spTgt spid="2">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
                                            <p:txEl>
                                              <p:pRg st="10" end="10"/>
                                            </p:txEl>
                                          </p:spTgt>
                                        </p:tgtEl>
                                        <p:attrNameLst>
                                          <p:attrName>style.visibility</p:attrName>
                                        </p:attrNameLst>
                                      </p:cBhvr>
                                      <p:to>
                                        <p:strVal val="visible"/>
                                      </p:to>
                                    </p:set>
                                    <p:animEffect transition="in" filter="barn(inVertical)">
                                      <p:cBhvr>
                                        <p:cTn id="36" dur="500"/>
                                        <p:tgtEl>
                                          <p:spTgt spid="2">
                                            <p:txEl>
                                              <p:pRg st="10" end="10"/>
                                            </p:txEl>
                                          </p:spTgt>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064" y="260649"/>
            <a:ext cx="3672408" cy="27229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1775520" y="652612"/>
            <a:ext cx="4608512" cy="1938992"/>
          </a:xfrm>
          <a:prstGeom prst="rect">
            <a:avLst/>
          </a:prstGeom>
          <a:solidFill>
            <a:schemeClr val="accent3">
              <a:lumMod val="75000"/>
            </a:schemeClr>
          </a:solidFill>
          <a:ln>
            <a:solidFill>
              <a:schemeClr val="tx1"/>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2400" dirty="0">
                <a:solidFill>
                  <a:sysClr val="windowText" lastClr="000000"/>
                </a:solidFill>
                <a:latin typeface="Arial Unicode MS"/>
              </a:rPr>
              <a:t>In August 2002, two primary school children, Jessica Chapman and Holly Wells, were reported missing from their home.</a:t>
            </a:r>
          </a:p>
        </p:txBody>
      </p:sp>
      <p:pic>
        <p:nvPicPr>
          <p:cNvPr id="2050" name="Picture 2" descr="Jessica Chapman and Holly We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520" y="3429000"/>
            <a:ext cx="4896544" cy="29379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00056" y="4077072"/>
            <a:ext cx="3816424" cy="1569660"/>
          </a:xfrm>
          <a:prstGeom prst="rect">
            <a:avLst/>
          </a:prstGeom>
          <a:solidFill>
            <a:srgbClr val="FFFF99"/>
          </a:solidFill>
          <a:ln>
            <a:solidFill>
              <a:schemeClr val="tx1"/>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2400" dirty="0">
                <a:solidFill>
                  <a:sysClr val="windowText" lastClr="000000"/>
                </a:solidFill>
                <a:latin typeface="Arial Unicode MS"/>
              </a:rPr>
              <a:t>2 weeks later their bodies were found. They had been sexually abused and murdered.</a:t>
            </a:r>
          </a:p>
        </p:txBody>
      </p:sp>
    </p:spTree>
    <p:extLst>
      <p:ext uri="{BB962C8B-B14F-4D97-AF65-F5344CB8AC3E}">
        <p14:creationId xmlns:p14="http://schemas.microsoft.com/office/powerpoint/2010/main" val="3296358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4072" y="548680"/>
            <a:ext cx="3568604" cy="5373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1847528" y="260648"/>
            <a:ext cx="5328592" cy="2677656"/>
          </a:xfrm>
          <a:prstGeom prst="rect">
            <a:avLst/>
          </a:prstGeom>
          <a:solidFill>
            <a:schemeClr val="accent3">
              <a:lumMod val="75000"/>
            </a:schemeClr>
          </a:solidFill>
          <a:ln>
            <a:solidFill>
              <a:schemeClr val="tx1"/>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2400" dirty="0">
                <a:solidFill>
                  <a:sysClr val="windowText" lastClr="000000"/>
                </a:solidFill>
                <a:latin typeface="Arial Unicode MS"/>
              </a:rPr>
              <a:t>Their schools caretaker was found guilty of their murders.</a:t>
            </a:r>
          </a:p>
          <a:p>
            <a:pPr algn="ctr"/>
            <a:r>
              <a:rPr lang="en-GB" sz="2400" dirty="0">
                <a:solidFill>
                  <a:sysClr val="windowText" lastClr="000000"/>
                </a:solidFill>
                <a:latin typeface="Arial Unicode MS"/>
              </a:rPr>
              <a:t>It emerged during the investigation that the caretaker had been investigated in the past for </a:t>
            </a:r>
            <a:r>
              <a:rPr lang="en-GB" sz="2400" dirty="0">
                <a:solidFill>
                  <a:sysClr val="windowText" lastClr="000000"/>
                </a:solidFill>
                <a:latin typeface="A Love of Thunder"/>
              </a:rPr>
              <a:t>sexual offences</a:t>
            </a:r>
            <a:r>
              <a:rPr lang="en-GB" sz="2400" dirty="0">
                <a:solidFill>
                  <a:sysClr val="windowText" lastClr="000000"/>
                </a:solidFill>
                <a:latin typeface="Arial Unicode MS"/>
              </a:rPr>
              <a:t> and </a:t>
            </a:r>
            <a:r>
              <a:rPr lang="en-GB" sz="2400" dirty="0">
                <a:solidFill>
                  <a:sysClr val="windowText" lastClr="000000"/>
                </a:solidFill>
                <a:latin typeface="A Love of Thunder"/>
              </a:rPr>
              <a:t>burglary</a:t>
            </a:r>
            <a:r>
              <a:rPr lang="en-GB" sz="2400" dirty="0">
                <a:solidFill>
                  <a:sysClr val="windowText" lastClr="000000"/>
                </a:solidFill>
                <a:latin typeface="Arial Unicode MS"/>
              </a:rPr>
              <a:t>, but he had still being appointed to work in a school.</a:t>
            </a:r>
          </a:p>
        </p:txBody>
      </p:sp>
      <p:sp>
        <p:nvSpPr>
          <p:cNvPr id="4" name="TextBox 3"/>
          <p:cNvSpPr txBox="1"/>
          <p:nvPr/>
        </p:nvSpPr>
        <p:spPr>
          <a:xfrm>
            <a:off x="1847528" y="3501009"/>
            <a:ext cx="5328592" cy="2800767"/>
          </a:xfrm>
          <a:prstGeom prst="rect">
            <a:avLst/>
          </a:prstGeom>
          <a:solidFill>
            <a:srgbClr val="00FFCC"/>
          </a:solidFill>
          <a:ln>
            <a:solidFill>
              <a:schemeClr val="tx1"/>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2200" dirty="0">
                <a:solidFill>
                  <a:sysClr val="windowText" lastClr="000000"/>
                </a:solidFill>
                <a:latin typeface="Arial Unicode MS"/>
              </a:rPr>
              <a:t>An enquiry was set up to investigate the tragedy. One of the key recommendations of the </a:t>
            </a:r>
            <a:r>
              <a:rPr lang="en-GB" sz="2200" dirty="0" err="1">
                <a:solidFill>
                  <a:sysClr val="windowText" lastClr="000000"/>
                </a:solidFill>
                <a:latin typeface="Arial Unicode MS"/>
              </a:rPr>
              <a:t>Bichard</a:t>
            </a:r>
            <a:r>
              <a:rPr lang="en-GB" sz="2200" dirty="0">
                <a:solidFill>
                  <a:sysClr val="windowText" lastClr="000000"/>
                </a:solidFill>
                <a:latin typeface="Arial Unicode MS"/>
              </a:rPr>
              <a:t> Report was that there should be a </a:t>
            </a:r>
            <a:r>
              <a:rPr lang="en-GB" sz="2200" dirty="0">
                <a:solidFill>
                  <a:sysClr val="windowText" lastClr="000000"/>
                </a:solidFill>
                <a:latin typeface="A Love of Thunder"/>
              </a:rPr>
              <a:t>statutory agency </a:t>
            </a:r>
            <a:r>
              <a:rPr lang="en-GB" sz="2200" dirty="0">
                <a:solidFill>
                  <a:sysClr val="windowText" lastClr="000000"/>
                </a:solidFill>
                <a:latin typeface="Arial Unicode MS"/>
              </a:rPr>
              <a:t>with responsibility for </a:t>
            </a:r>
            <a:r>
              <a:rPr lang="en-GB" sz="2200" dirty="0">
                <a:solidFill>
                  <a:sysClr val="windowText" lastClr="000000"/>
                </a:solidFill>
                <a:latin typeface="A Love of Thunder"/>
              </a:rPr>
              <a:t>vetting</a:t>
            </a:r>
            <a:r>
              <a:rPr lang="en-GB" sz="2200" dirty="0">
                <a:solidFill>
                  <a:sysClr val="windowText" lastClr="000000"/>
                </a:solidFill>
                <a:latin typeface="Arial Unicode MS"/>
              </a:rPr>
              <a:t> all individuals wanting to work with </a:t>
            </a:r>
            <a:r>
              <a:rPr lang="en-GB" sz="2200" dirty="0">
                <a:solidFill>
                  <a:sysClr val="windowText" lastClr="000000"/>
                </a:solidFill>
                <a:latin typeface="A Love of Thunder"/>
              </a:rPr>
              <a:t>children</a:t>
            </a:r>
            <a:r>
              <a:rPr lang="en-GB" sz="2200" dirty="0">
                <a:solidFill>
                  <a:sysClr val="windowText" lastClr="000000"/>
                </a:solidFill>
                <a:latin typeface="Arial Unicode MS"/>
              </a:rPr>
              <a:t> or </a:t>
            </a:r>
            <a:r>
              <a:rPr lang="en-GB" sz="2200" dirty="0">
                <a:solidFill>
                  <a:sysClr val="windowText" lastClr="000000"/>
                </a:solidFill>
                <a:latin typeface="A Love of Thunder"/>
              </a:rPr>
              <a:t>vulnerable</a:t>
            </a:r>
            <a:r>
              <a:rPr lang="en-GB" sz="2200" dirty="0">
                <a:solidFill>
                  <a:sysClr val="windowText" lastClr="000000"/>
                </a:solidFill>
                <a:latin typeface="Arial Unicode MS"/>
              </a:rPr>
              <a:t> adults, whether as a paid member of </a:t>
            </a:r>
            <a:r>
              <a:rPr lang="en-GB" sz="2200" dirty="0">
                <a:solidFill>
                  <a:sysClr val="windowText" lastClr="000000"/>
                </a:solidFill>
                <a:latin typeface="A Love of Thunder"/>
              </a:rPr>
              <a:t>staff</a:t>
            </a:r>
            <a:r>
              <a:rPr lang="en-GB" sz="2200" dirty="0">
                <a:solidFill>
                  <a:sysClr val="windowText" lastClr="000000"/>
                </a:solidFill>
                <a:latin typeface="Arial Unicode MS"/>
              </a:rPr>
              <a:t> or as a </a:t>
            </a:r>
            <a:r>
              <a:rPr lang="en-GB" sz="2200" dirty="0">
                <a:solidFill>
                  <a:sysClr val="windowText" lastClr="000000"/>
                </a:solidFill>
                <a:latin typeface="A Love of Thunder"/>
              </a:rPr>
              <a:t>volunteer.</a:t>
            </a:r>
          </a:p>
        </p:txBody>
      </p:sp>
    </p:spTree>
    <p:extLst>
      <p:ext uri="{BB962C8B-B14F-4D97-AF65-F5344CB8AC3E}">
        <p14:creationId xmlns:p14="http://schemas.microsoft.com/office/powerpoint/2010/main" val="2373929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stretch>
            <a:fillRect/>
          </a:stretch>
        </p:blipFill>
        <p:spPr>
          <a:xfrm>
            <a:off x="1524001" y="9985"/>
            <a:ext cx="9193171" cy="6597352"/>
          </a:xfrm>
          <a:prstGeom prst="rect">
            <a:avLst/>
          </a:prstGeom>
        </p:spPr>
      </p:pic>
    </p:spTree>
    <p:extLst>
      <p:ext uri="{BB962C8B-B14F-4D97-AF65-F5344CB8AC3E}">
        <p14:creationId xmlns:p14="http://schemas.microsoft.com/office/powerpoint/2010/main" val="3025345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GUID" val="9833058c-7944-4b31-9bbc-f9e38be45ab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F4C2C2"/>
      </a:accent1>
      <a:accent2>
        <a:srgbClr val="EFDECD"/>
      </a:accent2>
      <a:accent3>
        <a:srgbClr val="FFBCD9"/>
      </a:accent3>
      <a:accent4>
        <a:srgbClr val="BCD4E6"/>
      </a:accent4>
      <a:accent5>
        <a:srgbClr val="EFDECD"/>
      </a:accent5>
      <a:accent6>
        <a:srgbClr val="FFBCD9"/>
      </a:accent6>
      <a:hlink>
        <a:srgbClr val="0000FF"/>
      </a:hlink>
      <a:folHlink>
        <a:srgbClr val="800080"/>
      </a:folHlink>
    </a:clrScheme>
    <a:fontScheme name="A love of thunder">
      <a:majorFont>
        <a:latin typeface="A Love of Thunder"/>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1963</TotalTime>
  <Words>1593</Words>
  <Application>Microsoft Office PowerPoint</Application>
  <PresentationFormat>Widescreen</PresentationFormat>
  <Paragraphs>139</Paragraphs>
  <Slides>28</Slides>
  <Notes>1</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9" baseType="lpstr">
      <vt:lpstr>A Love of Thunder</vt:lpstr>
      <vt:lpstr>Arial</vt:lpstr>
      <vt:lpstr>Arial Unicode MS</vt:lpstr>
      <vt:lpstr>Calibri</vt:lpstr>
      <vt:lpstr>Calibri Light</vt:lpstr>
      <vt:lpstr>Comic Sans MS</vt:lpstr>
      <vt:lpstr>Courier New</vt:lpstr>
      <vt:lpstr>Wingdings</vt:lpstr>
      <vt:lpstr>Office Theme</vt:lpstr>
      <vt:lpstr>1_Office Theme</vt:lpstr>
      <vt:lpstr>Presentation</vt:lpstr>
      <vt:lpstr>Relevant skills</vt:lpstr>
      <vt:lpstr>What were the 6 Cs?</vt:lpstr>
      <vt:lpstr>PowerPoint Presentation</vt:lpstr>
      <vt:lpstr>How policies and procedures affect people in these areas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Changes in policy </vt:lpstr>
      <vt:lpstr>How regulation affects people working in these areas. </vt:lpstr>
      <vt:lpstr>Protecting service users </vt:lpstr>
      <vt:lpstr>Protecting staff </vt:lpstr>
      <vt:lpstr>Policies and procedures</vt:lpstr>
      <vt:lpstr>PowerPoint Presentation</vt:lpstr>
      <vt:lpstr>PowerPoint Presentation</vt:lpstr>
      <vt:lpstr>PowerPoint Presentation</vt:lpstr>
      <vt:lpstr>PowerPoint Presentation</vt:lpstr>
      <vt:lpstr>PowerPoint Presentation</vt:lpstr>
      <vt:lpstr> </vt:lpstr>
      <vt:lpstr> </vt:lpstr>
      <vt:lpstr> </vt:lpstr>
      <vt:lpstr> </vt:lpstr>
    </vt:vector>
  </TitlesOfParts>
  <Company>Christ the King Catholic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 the King</dc:creator>
  <cp:lastModifiedBy>Claire Prescott</cp:lastModifiedBy>
  <cp:revision>205</cp:revision>
  <cp:lastPrinted>2017-03-15T13:24:08Z</cp:lastPrinted>
  <dcterms:created xsi:type="dcterms:W3CDTF">2017-01-31T12:14:50Z</dcterms:created>
  <dcterms:modified xsi:type="dcterms:W3CDTF">2018-11-25T16:10:11Z</dcterms:modified>
</cp:coreProperties>
</file>