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2"/>
  </p:sldMasterIdLst>
  <p:notesMasterIdLst>
    <p:notesMasterId r:id="rId11"/>
  </p:notesMasterIdLst>
  <p:handoutMasterIdLst>
    <p:handoutMasterId r:id="rId12"/>
  </p:handoutMasterIdLst>
  <p:sldIdLst>
    <p:sldId id="321" r:id="rId3"/>
    <p:sldId id="410" r:id="rId4"/>
    <p:sldId id="417" r:id="rId5"/>
    <p:sldId id="412" r:id="rId6"/>
    <p:sldId id="413" r:id="rId7"/>
    <p:sldId id="414" r:id="rId8"/>
    <p:sldId id="415" r:id="rId9"/>
    <p:sldId id="416" r:id="rId10"/>
  </p:sldIdLst>
  <p:sldSz cx="10287000" cy="6858000" type="35mm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33"/>
    <a:srgbClr val="CC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9" autoAdjust="0"/>
    <p:restoredTop sz="95737" autoAdjust="0"/>
  </p:normalViewPr>
  <p:slideViewPr>
    <p:cSldViewPr snapToGrid="0">
      <p:cViewPr varScale="1">
        <p:scale>
          <a:sx n="90" d="100"/>
          <a:sy n="90" d="100"/>
        </p:scale>
        <p:origin x="78" y="378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10/27/2017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10/27/2017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241425"/>
            <a:ext cx="5022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84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58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75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16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23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6932-A240-499A-89A5-9B478C6ED822}" type="datetimeFigureOut">
              <a:rPr lang="en-GB" smtClean="0"/>
              <a:t>27/10/2017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9ECF-01E5-4ADC-BB65-13AFF441E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1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6932-A240-499A-89A5-9B478C6ED822}" type="datetimeFigureOut">
              <a:rPr lang="en-GB" smtClean="0"/>
              <a:t>27/10/2017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E9ECF-01E5-4ADC-BB65-13AFF441E7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5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0"/>
            <a:fld id="{2DD204D1-F9BD-4643-8480-6EA41EB484F1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685680"/>
              <a:t>10/27/2017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0"/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0"/>
            <a:fld id="{EB37DED6-D4C7-42EE-AB49-D2E39E64FDE4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685680"/>
              <a:t>‹#›</a:t>
            </a:fld>
            <a:endParaRPr lang="en-GB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0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2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31" y="810084"/>
            <a:ext cx="8815218" cy="1150797"/>
          </a:xfrm>
        </p:spPr>
        <p:txBody>
          <a:bodyPr>
            <a:noAutofit/>
          </a:bodyPr>
          <a:lstStyle/>
          <a:p>
            <a:pPr algn="ctr"/>
            <a:r>
              <a:rPr lang="en-GB" b="1" dirty="0"/>
              <a:t>Topic C</a:t>
            </a:r>
            <a:r>
              <a:rPr lang="en-GB" dirty="0" smtClean="0"/>
              <a:t> – Effects of Ageing 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322883" y="2550390"/>
            <a:ext cx="9613920" cy="12227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/>
              <a:t>C1: The physical changes of ageing</a:t>
            </a:r>
            <a:endParaRPr lang="en-US" sz="2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22881" y="3959829"/>
            <a:ext cx="9613922" cy="1258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C2: The psychological changes of ageing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2882" y="5424935"/>
            <a:ext cx="9613921" cy="129779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C3: The societal effects of an ageing population</a:t>
            </a:r>
          </a:p>
        </p:txBody>
      </p:sp>
      <p:sp>
        <p:nvSpPr>
          <p:cNvPr id="15" name="Left Arrow 14"/>
          <p:cNvSpPr/>
          <p:nvPr/>
        </p:nvSpPr>
        <p:spPr>
          <a:xfrm rot="19312308">
            <a:off x="8069255" y="3224694"/>
            <a:ext cx="2127625" cy="102719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95095" y="2588772"/>
            <a:ext cx="9408483" cy="104625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32" y="123674"/>
            <a:ext cx="9446645" cy="51752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Topic </a:t>
            </a:r>
            <a:r>
              <a:rPr lang="en-GB" sz="2800" b="1" dirty="0" smtClean="0">
                <a:solidFill>
                  <a:srgbClr val="FFFF00"/>
                </a:solidFill>
              </a:rPr>
              <a:t>C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>
                <a:solidFill>
                  <a:srgbClr val="FFFF00"/>
                </a:solidFill>
              </a:rPr>
              <a:t>– Effects of Ageing 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731" y="601953"/>
            <a:ext cx="981662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b="1" i="1" u="sng" dirty="0" smtClean="0">
                <a:solidFill>
                  <a:srgbClr val="7030A0"/>
                </a:solidFill>
              </a:rPr>
              <a:t>The psychological changes of ageing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970" y="1420903"/>
            <a:ext cx="9446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The majority of people over state retirement age experience reasonable health, a satisfactory social life and a reasonable standard of living.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719" y="2271050"/>
            <a:ext cx="47233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Why may the social life of an elderly person decline?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Poor health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Poverty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Isolation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46293" y="4729770"/>
            <a:ext cx="51435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i="1" dirty="0">
                <a:solidFill>
                  <a:srgbClr val="0070C0"/>
                </a:solidFill>
              </a:rPr>
              <a:t>Why may the social life of an elderly person improve?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More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Less commitments to 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Uptake in new hobbies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50" y="5148953"/>
            <a:ext cx="2342150" cy="1558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901" y="4044527"/>
            <a:ext cx="2346491" cy="15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809" y="2253125"/>
            <a:ext cx="1773568" cy="2234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897" y="2831483"/>
            <a:ext cx="2182406" cy="14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32" y="123674"/>
            <a:ext cx="9446645" cy="51752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Topic </a:t>
            </a:r>
            <a:r>
              <a:rPr lang="en-GB" sz="2800" b="1" dirty="0" smtClean="0">
                <a:solidFill>
                  <a:srgbClr val="FFFF00"/>
                </a:solidFill>
              </a:rPr>
              <a:t>C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>
                <a:solidFill>
                  <a:srgbClr val="FFFF00"/>
                </a:solidFill>
              </a:rPr>
              <a:t>– Effects of Ageing 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731" y="601953"/>
            <a:ext cx="981662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b="1" i="1" u="sng" dirty="0" smtClean="0">
                <a:solidFill>
                  <a:srgbClr val="7030A0"/>
                </a:solidFill>
              </a:rPr>
              <a:t>Social Changes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970" y="1420903"/>
            <a:ext cx="9446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Mind-map all of the possible social changes an elderly person may experience in later adulthood</a:t>
            </a:r>
            <a:endParaRPr lang="en-GB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7043537" y="3798942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Retirement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86880" y="4784462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Grandchildren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43537" y="5769982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Reliance on pension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16960" y="4306942"/>
            <a:ext cx="2844800" cy="1402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Social changes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86880" y="2925182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Financial changes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60800" y="5902062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Isolation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616960" y="3339336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Decisions made on their behalf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7040" y="3077049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Death of a partner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04143" y="2330192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Safety and security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61246" y="1994483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Loss of friends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8063" y="5919976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New hobbies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03200" y="4953574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Uptake in more physical activity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2970" y="4036146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Turn to religion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21920" y="2158819"/>
            <a:ext cx="2926080" cy="792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Stress of paying bills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24" y="322608"/>
            <a:ext cx="8633099" cy="67102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Topic C</a:t>
            </a:r>
            <a:r>
              <a:rPr lang="en-GB" sz="3200" dirty="0">
                <a:solidFill>
                  <a:srgbClr val="FFFF00"/>
                </a:solidFill>
              </a:rPr>
              <a:t> – Effects of Ageing </a:t>
            </a:r>
            <a:endParaRPr lang="en-GB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39" y="1209502"/>
            <a:ext cx="9935076" cy="5368278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b="1" u="sng" dirty="0" smtClean="0">
                <a:solidFill>
                  <a:srgbClr val="FF0000"/>
                </a:solidFill>
              </a:rPr>
              <a:t>Activity – Independent Task</a:t>
            </a:r>
          </a:p>
          <a:p>
            <a:pPr marL="0" indent="0">
              <a:buNone/>
            </a:pPr>
            <a:r>
              <a:rPr lang="en-GB" sz="2200" dirty="0" smtClean="0">
                <a:solidFill>
                  <a:srgbClr val="FF0000"/>
                </a:solidFill>
              </a:rPr>
              <a:t>Consider </a:t>
            </a:r>
            <a:r>
              <a:rPr lang="en-GB" sz="2200" dirty="0">
                <a:solidFill>
                  <a:srgbClr val="FF0000"/>
                </a:solidFill>
              </a:rPr>
              <a:t>the psychological changes in the following examples:-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b="1" i="1" dirty="0"/>
              <a:t>A gentleman in his 80’s who has lost his wife 6 months ago and suffers from </a:t>
            </a:r>
            <a:r>
              <a:rPr lang="en-GB" sz="2200" b="1" i="1" dirty="0" smtClean="0"/>
              <a:t>prostrate cancer, </a:t>
            </a:r>
            <a:r>
              <a:rPr lang="en-GB" sz="2200" b="1" i="1" dirty="0"/>
              <a:t>he is also awaiting a hip replacement and cannot get out and about without the use of a wheelchair.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b="1" i="1" dirty="0" smtClean="0"/>
              <a:t>A lady in her 90’s who has been widowed for the last 15 years. She has poor hearing and suffers from osteoporosis. She lives in assisted housing. She has a daughter who lives near by but she has a very busy </a:t>
            </a:r>
            <a:r>
              <a:rPr lang="en-GB" sz="2200" b="1" i="1" dirty="0"/>
              <a:t>life. </a:t>
            </a:r>
          </a:p>
          <a:p>
            <a:pPr marL="0" indent="0">
              <a:buNone/>
            </a:pPr>
            <a:r>
              <a:rPr lang="en-GB" sz="2200" b="1" dirty="0" smtClean="0">
                <a:solidFill>
                  <a:srgbClr val="FF0000"/>
                </a:solidFill>
              </a:rPr>
              <a:t>Identify the following: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Effects </a:t>
            </a:r>
            <a:r>
              <a:rPr lang="en-GB" sz="2200" dirty="0">
                <a:solidFill>
                  <a:srgbClr val="FF0000"/>
                </a:solidFill>
              </a:rPr>
              <a:t>on confidence and self esteem </a:t>
            </a:r>
          </a:p>
          <a:p>
            <a:r>
              <a:rPr lang="en-GB" sz="2200" dirty="0">
                <a:solidFill>
                  <a:srgbClr val="FF0000"/>
                </a:solidFill>
              </a:rPr>
              <a:t>Effects of social change</a:t>
            </a:r>
          </a:p>
          <a:p>
            <a:r>
              <a:rPr lang="en-GB" sz="2200" dirty="0">
                <a:solidFill>
                  <a:srgbClr val="FF0000"/>
                </a:solidFill>
              </a:rPr>
              <a:t>Financial concerns</a:t>
            </a:r>
          </a:p>
          <a:p>
            <a:r>
              <a:rPr lang="en-GB" sz="2200" dirty="0">
                <a:solidFill>
                  <a:srgbClr val="FF0000"/>
                </a:solidFill>
              </a:rPr>
              <a:t>Effects of culture, religion and beliefs. </a:t>
            </a:r>
          </a:p>
          <a:p>
            <a:endParaRPr lang="en-GB" sz="2200" dirty="0">
              <a:solidFill>
                <a:srgbClr val="FF0000"/>
              </a:solidFill>
            </a:endParaRPr>
          </a:p>
          <a:p>
            <a:endParaRPr lang="en-GB" sz="2200" dirty="0">
              <a:solidFill>
                <a:srgbClr val="FF0000"/>
              </a:solidFill>
            </a:endParaRPr>
          </a:p>
          <a:p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02" y="262311"/>
            <a:ext cx="689818" cy="76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4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32" y="123674"/>
            <a:ext cx="9446645" cy="51752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Topic </a:t>
            </a:r>
            <a:r>
              <a:rPr lang="en-GB" sz="2800" b="1" dirty="0" smtClean="0">
                <a:solidFill>
                  <a:srgbClr val="FFFF00"/>
                </a:solidFill>
              </a:rPr>
              <a:t>C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>
                <a:solidFill>
                  <a:srgbClr val="FFFF00"/>
                </a:solidFill>
              </a:rPr>
              <a:t>– Effects of Ageing 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731" y="601953"/>
            <a:ext cx="981662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b="1" i="1" u="sng" dirty="0" smtClean="0">
                <a:solidFill>
                  <a:srgbClr val="7030A0"/>
                </a:solidFill>
              </a:rPr>
              <a:t>Social Disengagement theory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1479" y="1343959"/>
            <a:ext cx="8287490" cy="43088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200" b="1" i="1" dirty="0"/>
              <a:t>Disengagement</a:t>
            </a:r>
            <a:r>
              <a:rPr lang="en-GB" sz="2200" dirty="0"/>
              <a:t> means to withdraw from involvement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80731" y="1833840"/>
            <a:ext cx="980798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i="1" dirty="0" smtClean="0"/>
              <a:t>Cumming and Henry </a:t>
            </a:r>
            <a:r>
              <a:rPr lang="en-GB" sz="2200" dirty="0" smtClean="0"/>
              <a:t>proposed that older people: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Naturally withdraw from social involvement as they get older.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B0F0"/>
                </a:solidFill>
              </a:rPr>
              <a:t>Experience reduced social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Become increasingly ‘individual’ and less concerned with others’ expectations.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0070C0"/>
              </a:solidFill>
            </a:endParaRPr>
          </a:p>
          <a:p>
            <a:r>
              <a:rPr lang="en-GB" sz="2200" dirty="0" smtClean="0"/>
              <a:t>For the following factors, consider the reason why they limit social interaction</a:t>
            </a:r>
          </a:p>
          <a:p>
            <a:endParaRPr lang="en-GB" sz="2200" dirty="0" smtClean="0"/>
          </a:p>
          <a:p>
            <a:pPr marL="457200" indent="-457200" fontAlgn="t">
              <a:buFont typeface="+mj-lt"/>
              <a:buAutoNum type="arabicPeriod"/>
            </a:pPr>
            <a:r>
              <a:rPr lang="en-GB" sz="2200" dirty="0" smtClean="0"/>
              <a:t>Ill </a:t>
            </a:r>
            <a:r>
              <a:rPr lang="en-GB" sz="2200" dirty="0"/>
              <a:t>health </a:t>
            </a:r>
          </a:p>
          <a:p>
            <a:pPr marL="457200" indent="-457200" fontAlgn="t">
              <a:buFont typeface="+mj-lt"/>
              <a:buAutoNum type="arabicPeriod"/>
            </a:pPr>
            <a:r>
              <a:rPr lang="en-GB" sz="2200" dirty="0"/>
              <a:t>Geographical mobility</a:t>
            </a:r>
          </a:p>
          <a:p>
            <a:pPr marL="457200" indent="-457200" fontAlgn="t">
              <a:buFont typeface="+mj-lt"/>
              <a:buAutoNum type="arabicPeriod"/>
            </a:pPr>
            <a:r>
              <a:rPr lang="en-GB" sz="2200" dirty="0"/>
              <a:t>Retirement </a:t>
            </a:r>
          </a:p>
          <a:p>
            <a:pPr marL="457200" indent="-457200" fontAlgn="t">
              <a:buFont typeface="+mj-lt"/>
              <a:buAutoNum type="arabicPeriod"/>
            </a:pPr>
            <a:r>
              <a:rPr lang="en-GB" sz="2200" dirty="0"/>
              <a:t>Ill health  of friends and relatives </a:t>
            </a:r>
          </a:p>
          <a:p>
            <a:endParaRPr lang="en-GB" sz="22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65368"/>
              </p:ext>
            </p:extLst>
          </p:nvPr>
        </p:nvGraphicFramePr>
        <p:xfrm>
          <a:off x="237228" y="3605302"/>
          <a:ext cx="9807981" cy="30879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8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9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75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Problem</a:t>
                      </a:r>
                      <a:endParaRPr lang="en-GB" sz="2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Explanation </a:t>
                      </a:r>
                      <a:endParaRPr lang="en-GB" sz="2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93">
                <a:tc>
                  <a:txBody>
                    <a:bodyPr/>
                    <a:lstStyle/>
                    <a:p>
                      <a:r>
                        <a:rPr lang="en-GB" dirty="0" smtClean="0"/>
                        <a:t>Ill health 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Poor mobility or problems with hearing or vision may make interaction with other people more difficult.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990">
                <a:tc>
                  <a:txBody>
                    <a:bodyPr/>
                    <a:lstStyle/>
                    <a:p>
                      <a:r>
                        <a:rPr lang="en-GB" dirty="0" smtClean="0"/>
                        <a:t>Geographical</a:t>
                      </a:r>
                      <a:r>
                        <a:rPr lang="en-GB" baseline="0" dirty="0" smtClean="0"/>
                        <a:t> mobility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Moving to areas away from friends and relatives in retirement. Family members may move away from older people in order to seek better housing or employment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50">
                <a:tc>
                  <a:txBody>
                    <a:bodyPr/>
                    <a:lstStyle/>
                    <a:p>
                      <a:r>
                        <a:rPr lang="en-GB" dirty="0" smtClean="0"/>
                        <a:t>Retirement 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Retiring from work may mean less contact with people. 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93">
                <a:tc>
                  <a:txBody>
                    <a:bodyPr/>
                    <a:lstStyle/>
                    <a:p>
                      <a:r>
                        <a:rPr lang="en-GB" dirty="0" smtClean="0"/>
                        <a:t>Ill health</a:t>
                      </a:r>
                      <a:r>
                        <a:rPr lang="en-GB" baseline="0" dirty="0" smtClean="0"/>
                        <a:t>  of friends and relatives 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Friends or relatives may visit or contact less frequently if they have poor mobility or other disabilities.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3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32" y="123674"/>
            <a:ext cx="9446645" cy="51752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Topic </a:t>
            </a:r>
            <a:r>
              <a:rPr lang="en-GB" sz="2800" b="1" dirty="0" smtClean="0">
                <a:solidFill>
                  <a:srgbClr val="FFFF00"/>
                </a:solidFill>
              </a:rPr>
              <a:t>C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>
                <a:solidFill>
                  <a:srgbClr val="FFFF00"/>
                </a:solidFill>
              </a:rPr>
              <a:t>– Effects of Ageing 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731" y="601953"/>
            <a:ext cx="981662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b="1" i="1" u="sng" dirty="0" smtClean="0">
                <a:solidFill>
                  <a:srgbClr val="7030A0"/>
                </a:solidFill>
              </a:rPr>
              <a:t>Social Disengagement theory - </a:t>
            </a:r>
            <a:r>
              <a:rPr lang="en-GB" sz="3000" b="1" i="1" u="sng" dirty="0" smtClean="0">
                <a:solidFill>
                  <a:srgbClr val="FF0000"/>
                </a:solidFill>
              </a:rPr>
              <a:t>Arguments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731" y="1296567"/>
            <a:ext cx="944664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Many elderly people remain socially active and involved with family and friends.</a:t>
            </a:r>
          </a:p>
          <a:p>
            <a:endParaRPr lang="en-GB" sz="2200" b="1" dirty="0"/>
          </a:p>
          <a:p>
            <a:r>
              <a:rPr lang="en-GB" sz="2200" b="1" i="1" dirty="0" smtClean="0">
                <a:solidFill>
                  <a:srgbClr val="FF0000"/>
                </a:solidFill>
              </a:rPr>
              <a:t>Give examples of how elderly may remain socially active: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Spending more time with children and their grandchildren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Joining new social groups and clubs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Remaining mentally active with hobbies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Internet communications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Phone calls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r>
              <a:rPr lang="en-GB" sz="2200" dirty="0" smtClean="0"/>
              <a:t> </a:t>
            </a:r>
          </a:p>
          <a:p>
            <a:endParaRPr lang="en-GB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212" y="4041673"/>
            <a:ext cx="4727165" cy="2590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51" y="4605059"/>
            <a:ext cx="4073282" cy="20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32" y="123674"/>
            <a:ext cx="9446645" cy="51752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Topic </a:t>
            </a:r>
            <a:r>
              <a:rPr lang="en-GB" sz="2800" b="1" dirty="0" smtClean="0">
                <a:solidFill>
                  <a:srgbClr val="FFFF00"/>
                </a:solidFill>
              </a:rPr>
              <a:t>C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>
                <a:solidFill>
                  <a:srgbClr val="FFFF00"/>
                </a:solidFill>
              </a:rPr>
              <a:t>– Effects of Ageing 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731" y="601953"/>
            <a:ext cx="981662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b="1" i="1" u="sng" dirty="0" smtClean="0">
                <a:solidFill>
                  <a:srgbClr val="7030A0"/>
                </a:solidFill>
              </a:rPr>
              <a:t>Active Theory </a:t>
            </a:r>
            <a:endParaRPr lang="en-GB" sz="3000" b="1" i="1" u="sng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31" y="1296567"/>
            <a:ext cx="9446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Activity theory was proposed as an explanation to ageing by Robert </a:t>
            </a:r>
            <a:r>
              <a:rPr lang="en-GB" sz="2200" dirty="0" err="1"/>
              <a:t>Havighurst</a:t>
            </a:r>
            <a:r>
              <a:rPr lang="en-GB" sz="2200" dirty="0"/>
              <a:t> in the </a:t>
            </a:r>
            <a:r>
              <a:rPr lang="en-GB" sz="2200" dirty="0" smtClean="0"/>
              <a:t>1960s.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0731" y="2294088"/>
            <a:ext cx="46337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200" b="1" i="1" dirty="0">
                <a:solidFill>
                  <a:srgbClr val="FF0000"/>
                </a:solidFill>
              </a:rPr>
              <a:t>His theory recognises that</a:t>
            </a:r>
            <a:r>
              <a:rPr lang="en-GB" sz="2200" b="1" i="1" dirty="0" smtClean="0">
                <a:solidFill>
                  <a:srgbClr val="FF0000"/>
                </a:solidFill>
              </a:rPr>
              <a:t>:</a:t>
            </a:r>
          </a:p>
          <a:p>
            <a:pPr lvl="0"/>
            <a:endParaRPr lang="en-GB" sz="2200" b="1" i="1" dirty="0">
              <a:solidFill>
                <a:srgbClr val="FF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</a:rPr>
              <a:t>Social and psychological needs of older people remain the same </a:t>
            </a:r>
            <a:endParaRPr lang="en-GB" sz="2200" dirty="0" smtClean="0">
              <a:solidFill>
                <a:srgbClr val="0070C0"/>
              </a:solidFill>
            </a:endParaRPr>
          </a:p>
          <a:p>
            <a:pPr lvl="0"/>
            <a:endParaRPr lang="en-GB" sz="2200" dirty="0">
              <a:solidFill>
                <a:srgbClr val="0070C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</a:rPr>
              <a:t>Elderly adjust to their changes in health and mobility </a:t>
            </a:r>
            <a:endParaRPr lang="en-GB" sz="2200" dirty="0" smtClean="0">
              <a:solidFill>
                <a:srgbClr val="0070C0"/>
              </a:solidFill>
            </a:endParaRPr>
          </a:p>
          <a:p>
            <a:pPr lvl="0"/>
            <a:endParaRPr lang="en-GB" sz="2200" dirty="0">
              <a:solidFill>
                <a:srgbClr val="0070C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</a:rPr>
              <a:t>Elderly take on new roles such as charity work, joining social groups or learning new skills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5604387" y="2066008"/>
            <a:ext cx="4222990" cy="4383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2200" b="1" u="sng" dirty="0" smtClean="0">
              <a:solidFill>
                <a:srgbClr val="FF0000"/>
              </a:solidFill>
            </a:endParaRPr>
          </a:p>
          <a:p>
            <a:r>
              <a:rPr lang="en-GB" sz="2200" b="1" u="sng" dirty="0" smtClean="0">
                <a:solidFill>
                  <a:srgbClr val="FF0000"/>
                </a:solidFill>
              </a:rPr>
              <a:t>Independent task:</a:t>
            </a:r>
          </a:p>
          <a:p>
            <a:endParaRPr lang="en-GB" sz="2200" b="1" u="sng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200" dirty="0" smtClean="0">
                <a:solidFill>
                  <a:srgbClr val="FF0000"/>
                </a:solidFill>
              </a:rPr>
              <a:t>Give reasons for why elderly may look forward to retirement</a:t>
            </a:r>
          </a:p>
          <a:p>
            <a:pPr marL="342900" indent="-342900">
              <a:buAutoNum type="arabicPeriod"/>
            </a:pPr>
            <a:endParaRPr lang="en-GB" sz="22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200" dirty="0" smtClean="0">
                <a:solidFill>
                  <a:srgbClr val="FF0000"/>
                </a:solidFill>
              </a:rPr>
              <a:t>Explain why telling stories of past times (reminiscing) can help increase self-esteem and confidence</a:t>
            </a:r>
          </a:p>
          <a:p>
            <a:pPr marL="342900" indent="-342900">
              <a:buAutoNum type="arabicPeriod"/>
            </a:pPr>
            <a:endParaRPr lang="en-GB" sz="22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n-GB" sz="22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GB" sz="2200" dirty="0" smtClean="0">
              <a:solidFill>
                <a:srgbClr val="FF0000"/>
              </a:solidFill>
            </a:endParaRPr>
          </a:p>
          <a:p>
            <a:endParaRPr lang="en-GB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32" y="123674"/>
            <a:ext cx="9446645" cy="51752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Topic </a:t>
            </a:r>
            <a:r>
              <a:rPr lang="en-GB" sz="2800" b="1" dirty="0" smtClean="0">
                <a:solidFill>
                  <a:srgbClr val="FFFF00"/>
                </a:solidFill>
              </a:rPr>
              <a:t>C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>
                <a:solidFill>
                  <a:srgbClr val="FFFF00"/>
                </a:solidFill>
              </a:rPr>
              <a:t>– Effects of Ageing 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731" y="601953"/>
            <a:ext cx="981662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000" b="1" i="1" u="sng" dirty="0" smtClean="0">
                <a:solidFill>
                  <a:srgbClr val="7030A0"/>
                </a:solidFill>
              </a:rPr>
              <a:t>Check your understanding</a:t>
            </a:r>
            <a:endParaRPr lang="en-GB" sz="3000" b="1" i="1" u="sng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496" t="48833" r="18834" b="13107"/>
          <a:stretch/>
        </p:blipFill>
        <p:spPr>
          <a:xfrm>
            <a:off x="89644" y="1923439"/>
            <a:ext cx="10197356" cy="34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615</Words>
  <Application>Microsoft Office PowerPoint</Application>
  <PresentationFormat>35mm Slides</PresentationFormat>
  <Paragraphs>106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Office Theme</vt:lpstr>
      <vt:lpstr>Topic C – Effects of Ageing </vt:lpstr>
      <vt:lpstr>Topic C – Effects of Ageing </vt:lpstr>
      <vt:lpstr>Topic C – Effects of Ageing </vt:lpstr>
      <vt:lpstr>Topic C – Effects of Ageing </vt:lpstr>
      <vt:lpstr>Topic C – Effects of Ageing </vt:lpstr>
      <vt:lpstr>Topic C – Effects of Ageing </vt:lpstr>
      <vt:lpstr>Topic C – Effects of Ageing </vt:lpstr>
      <vt:lpstr>Topic C – Effects of Ageing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2016-07-26T14:06:31Z</dcterms:created>
  <dcterms:modified xsi:type="dcterms:W3CDTF">2017-10-27T12:38:19Z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