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4"/>
  </p:sldMasterIdLst>
  <p:notesMasterIdLst>
    <p:notesMasterId r:id="rId95"/>
  </p:notesMasterIdLst>
  <p:sldIdLst>
    <p:sldId id="256" r:id="rId5"/>
    <p:sldId id="257" r:id="rId6"/>
    <p:sldId id="258" r:id="rId7"/>
    <p:sldId id="259" r:id="rId8"/>
    <p:sldId id="260" r:id="rId9"/>
    <p:sldId id="263" r:id="rId10"/>
    <p:sldId id="265" r:id="rId11"/>
    <p:sldId id="266" r:id="rId12"/>
    <p:sldId id="267" r:id="rId13"/>
    <p:sldId id="268" r:id="rId14"/>
    <p:sldId id="269" r:id="rId15"/>
    <p:sldId id="270" r:id="rId16"/>
    <p:sldId id="271" r:id="rId17"/>
    <p:sldId id="261" r:id="rId18"/>
    <p:sldId id="264" r:id="rId19"/>
    <p:sldId id="272" r:id="rId20"/>
    <p:sldId id="273" r:id="rId21"/>
    <p:sldId id="274" r:id="rId22"/>
    <p:sldId id="276" r:id="rId23"/>
    <p:sldId id="277" r:id="rId24"/>
    <p:sldId id="275" r:id="rId25"/>
    <p:sldId id="278" r:id="rId26"/>
    <p:sldId id="331" r:id="rId27"/>
    <p:sldId id="349" r:id="rId28"/>
    <p:sldId id="348" r:id="rId29"/>
    <p:sldId id="279" r:id="rId30"/>
    <p:sldId id="280" r:id="rId31"/>
    <p:sldId id="282" r:id="rId32"/>
    <p:sldId id="332" r:id="rId33"/>
    <p:sldId id="287" r:id="rId34"/>
    <p:sldId id="284" r:id="rId35"/>
    <p:sldId id="333" r:id="rId36"/>
    <p:sldId id="283" r:id="rId37"/>
    <p:sldId id="285" r:id="rId38"/>
    <p:sldId id="286" r:id="rId39"/>
    <p:sldId id="288" r:id="rId40"/>
    <p:sldId id="289" r:id="rId41"/>
    <p:sldId id="290" r:id="rId42"/>
    <p:sldId id="292" r:id="rId43"/>
    <p:sldId id="293" r:id="rId44"/>
    <p:sldId id="294" r:id="rId45"/>
    <p:sldId id="295" r:id="rId46"/>
    <p:sldId id="296" r:id="rId47"/>
    <p:sldId id="297" r:id="rId48"/>
    <p:sldId id="298" r:id="rId49"/>
    <p:sldId id="334" r:id="rId50"/>
    <p:sldId id="300" r:id="rId51"/>
    <p:sldId id="301" r:id="rId52"/>
    <p:sldId id="303" r:id="rId53"/>
    <p:sldId id="304" r:id="rId54"/>
    <p:sldId id="305" r:id="rId55"/>
    <p:sldId id="312" r:id="rId56"/>
    <p:sldId id="350" r:id="rId57"/>
    <p:sldId id="302" r:id="rId58"/>
    <p:sldId id="306" r:id="rId59"/>
    <p:sldId id="307" r:id="rId60"/>
    <p:sldId id="308" r:id="rId61"/>
    <p:sldId id="309" r:id="rId62"/>
    <p:sldId id="310" r:id="rId63"/>
    <p:sldId id="311" r:id="rId64"/>
    <p:sldId id="335" r:id="rId65"/>
    <p:sldId id="338" r:id="rId66"/>
    <p:sldId id="339" r:id="rId67"/>
    <p:sldId id="313" r:id="rId68"/>
    <p:sldId id="314" r:id="rId69"/>
    <p:sldId id="336" r:id="rId70"/>
    <p:sldId id="315" r:id="rId71"/>
    <p:sldId id="316" r:id="rId72"/>
    <p:sldId id="347" r:id="rId73"/>
    <p:sldId id="317" r:id="rId74"/>
    <p:sldId id="320" r:id="rId75"/>
    <p:sldId id="325" r:id="rId76"/>
    <p:sldId id="319" r:id="rId77"/>
    <p:sldId id="321" r:id="rId78"/>
    <p:sldId id="326" r:id="rId79"/>
    <p:sldId id="327" r:id="rId80"/>
    <p:sldId id="337" r:id="rId81"/>
    <p:sldId id="318" r:id="rId82"/>
    <p:sldId id="322" r:id="rId83"/>
    <p:sldId id="323" r:id="rId84"/>
    <p:sldId id="340" r:id="rId85"/>
    <p:sldId id="341" r:id="rId86"/>
    <p:sldId id="342" r:id="rId87"/>
    <p:sldId id="343" r:id="rId88"/>
    <p:sldId id="344" r:id="rId89"/>
    <p:sldId id="328" r:id="rId90"/>
    <p:sldId id="345" r:id="rId91"/>
    <p:sldId id="329" r:id="rId92"/>
    <p:sldId id="330" r:id="rId93"/>
    <p:sldId id="346" r:id="rId94"/>
  </p:sldIdLst>
  <p:sldSz cx="12192000" cy="6858000"/>
  <p:notesSz cx="6858000" cy="91440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0A211-47B1-485D-B905-A1DF42CA4F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C1F3666-DB05-46C8-9F05-2D8B0078C03E}">
      <dgm:prSet phldrT="[Text]"/>
      <dgm:spPr/>
      <dgm:t>
        <a:bodyPr/>
        <a:lstStyle/>
        <a:p>
          <a:r>
            <a:rPr lang="en-GB" dirty="0"/>
            <a:t>2</a:t>
          </a:r>
        </a:p>
      </dgm:t>
    </dgm:pt>
    <dgm:pt modelId="{09885528-517C-4BE9-9D4D-8958B1C15257}" type="parTrans" cxnId="{408B0837-01A0-4362-85F4-610EEAB38A80}">
      <dgm:prSet/>
      <dgm:spPr/>
      <dgm:t>
        <a:bodyPr/>
        <a:lstStyle/>
        <a:p>
          <a:endParaRPr lang="en-GB"/>
        </a:p>
      </dgm:t>
    </dgm:pt>
    <dgm:pt modelId="{17B52E7A-2490-4A4D-AD91-E59EF7D21EA9}" type="sibTrans" cxnId="{408B0837-01A0-4362-85F4-610EEAB38A80}">
      <dgm:prSet/>
      <dgm:spPr/>
      <dgm:t>
        <a:bodyPr/>
        <a:lstStyle/>
        <a:p>
          <a:endParaRPr lang="en-GB"/>
        </a:p>
      </dgm:t>
    </dgm:pt>
    <dgm:pt modelId="{80D74721-AB52-4075-A55B-AECC0A7313BE}">
      <dgm:prSet phldrT="[Text]"/>
      <dgm:spPr/>
      <dgm:t>
        <a:bodyPr/>
        <a:lstStyle/>
        <a:p>
          <a:r>
            <a:rPr lang="en-GB" dirty="0"/>
            <a:t>3</a:t>
          </a:r>
        </a:p>
      </dgm:t>
    </dgm:pt>
    <dgm:pt modelId="{C5EC433F-8325-4D40-B071-46B0406CCA85}" type="parTrans" cxnId="{7E463D2C-AFBA-4C62-A7F0-0ADC25535B09}">
      <dgm:prSet/>
      <dgm:spPr/>
      <dgm:t>
        <a:bodyPr/>
        <a:lstStyle/>
        <a:p>
          <a:endParaRPr lang="en-GB"/>
        </a:p>
      </dgm:t>
    </dgm:pt>
    <dgm:pt modelId="{9DFA63D7-A236-4EB3-B432-0D589215A532}" type="sibTrans" cxnId="{7E463D2C-AFBA-4C62-A7F0-0ADC25535B09}">
      <dgm:prSet/>
      <dgm:spPr/>
      <dgm:t>
        <a:bodyPr/>
        <a:lstStyle/>
        <a:p>
          <a:endParaRPr lang="en-GB"/>
        </a:p>
      </dgm:t>
    </dgm:pt>
    <dgm:pt modelId="{629DB31C-152B-4427-BF5F-853C9CC8FBA0}">
      <dgm:prSet phldrT="[Text]"/>
      <dgm:spPr/>
      <dgm:t>
        <a:bodyPr/>
        <a:lstStyle/>
        <a:p>
          <a:r>
            <a:rPr lang="en-GB" dirty="0"/>
            <a:t>4</a:t>
          </a:r>
        </a:p>
      </dgm:t>
    </dgm:pt>
    <dgm:pt modelId="{5A5182D0-B73F-4BC6-9BBE-DF2CF738E68D}" type="parTrans" cxnId="{5119F0FF-9B60-4258-AC76-92B6568D0883}">
      <dgm:prSet/>
      <dgm:spPr/>
      <dgm:t>
        <a:bodyPr/>
        <a:lstStyle/>
        <a:p>
          <a:endParaRPr lang="en-GB"/>
        </a:p>
      </dgm:t>
    </dgm:pt>
    <dgm:pt modelId="{6F27F3B7-DFAD-45B2-B703-7CB54764446B}" type="sibTrans" cxnId="{5119F0FF-9B60-4258-AC76-92B6568D0883}">
      <dgm:prSet/>
      <dgm:spPr/>
      <dgm:t>
        <a:bodyPr/>
        <a:lstStyle/>
        <a:p>
          <a:endParaRPr lang="en-GB"/>
        </a:p>
      </dgm:t>
    </dgm:pt>
    <dgm:pt modelId="{D03D2511-CAAA-4CBA-B488-1428940AC963}">
      <dgm:prSet phldrT="[Text]"/>
      <dgm:spPr/>
      <dgm:t>
        <a:bodyPr/>
        <a:lstStyle/>
        <a:p>
          <a:r>
            <a:rPr lang="en-GB" dirty="0"/>
            <a:t>5</a:t>
          </a:r>
        </a:p>
      </dgm:t>
    </dgm:pt>
    <dgm:pt modelId="{4FB3093E-8D4E-46C5-8901-4605CD2CB83C}" type="parTrans" cxnId="{03D9AEBF-CEC0-4311-872B-750E8D54FB19}">
      <dgm:prSet/>
      <dgm:spPr/>
      <dgm:t>
        <a:bodyPr/>
        <a:lstStyle/>
        <a:p>
          <a:endParaRPr lang="en-GB"/>
        </a:p>
      </dgm:t>
    </dgm:pt>
    <dgm:pt modelId="{8A8D35B2-1A83-4B89-8FEC-204103161191}" type="sibTrans" cxnId="{03D9AEBF-CEC0-4311-872B-750E8D54FB19}">
      <dgm:prSet/>
      <dgm:spPr/>
      <dgm:t>
        <a:bodyPr/>
        <a:lstStyle/>
        <a:p>
          <a:endParaRPr lang="en-GB"/>
        </a:p>
      </dgm:t>
    </dgm:pt>
    <dgm:pt modelId="{890501E3-E375-4D93-A1CE-F28B1DFC2596}">
      <dgm:prSet phldrT="[Text]"/>
      <dgm:spPr/>
      <dgm:t>
        <a:bodyPr/>
        <a:lstStyle/>
        <a:p>
          <a:r>
            <a:rPr lang="en-GB" dirty="0"/>
            <a:t>6</a:t>
          </a:r>
        </a:p>
      </dgm:t>
    </dgm:pt>
    <dgm:pt modelId="{F77D1310-89B7-4AFD-86B0-759AFF91FEE6}" type="parTrans" cxnId="{1BBEF480-10DC-40F8-9E84-70C8DBA77F43}">
      <dgm:prSet/>
      <dgm:spPr/>
      <dgm:t>
        <a:bodyPr/>
        <a:lstStyle/>
        <a:p>
          <a:endParaRPr lang="en-GB"/>
        </a:p>
      </dgm:t>
    </dgm:pt>
    <dgm:pt modelId="{1E310E70-0F56-450C-9122-62C79026C844}" type="sibTrans" cxnId="{1BBEF480-10DC-40F8-9E84-70C8DBA77F43}">
      <dgm:prSet/>
      <dgm:spPr/>
      <dgm:t>
        <a:bodyPr/>
        <a:lstStyle/>
        <a:p>
          <a:endParaRPr lang="en-GB"/>
        </a:p>
      </dgm:t>
    </dgm:pt>
    <dgm:pt modelId="{17E1952F-3741-47C5-BFEE-DA4A838BD49A}">
      <dgm:prSet/>
      <dgm:spPr/>
      <dgm:t>
        <a:bodyPr/>
        <a:lstStyle/>
        <a:p>
          <a:r>
            <a:rPr lang="en-GB" dirty="0"/>
            <a:t>1</a:t>
          </a:r>
        </a:p>
      </dgm:t>
    </dgm:pt>
    <dgm:pt modelId="{55DE6D8E-808E-47AC-8ABD-24548F5857DC}" type="parTrans" cxnId="{DCAD1E95-76D5-4E75-A1A3-590C84775E81}">
      <dgm:prSet/>
      <dgm:spPr/>
      <dgm:t>
        <a:bodyPr/>
        <a:lstStyle/>
        <a:p>
          <a:endParaRPr lang="en-GB"/>
        </a:p>
      </dgm:t>
    </dgm:pt>
    <dgm:pt modelId="{709022E8-3732-475B-B77F-41D6479A3200}" type="sibTrans" cxnId="{DCAD1E95-76D5-4E75-A1A3-590C84775E81}">
      <dgm:prSet/>
      <dgm:spPr/>
      <dgm:t>
        <a:bodyPr/>
        <a:lstStyle/>
        <a:p>
          <a:endParaRPr lang="en-GB"/>
        </a:p>
      </dgm:t>
    </dgm:pt>
    <dgm:pt modelId="{08E97C58-DC1B-4B33-A89F-8C3687ADB7FD}" type="pres">
      <dgm:prSet presAssocID="{F650A211-47B1-485D-B905-A1DF42CA4F8B}" presName="cycle" presStyleCnt="0">
        <dgm:presLayoutVars>
          <dgm:dir/>
          <dgm:resizeHandles val="exact"/>
        </dgm:presLayoutVars>
      </dgm:prSet>
      <dgm:spPr/>
    </dgm:pt>
    <dgm:pt modelId="{808406BD-937C-4FBA-AD80-8FB20D820215}" type="pres">
      <dgm:prSet presAssocID="{FC1F3666-DB05-46C8-9F05-2D8B0078C03E}" presName="node" presStyleLbl="node1" presStyleIdx="0" presStyleCnt="6" custRadScaleRad="98443" custRadScaleInc="22266">
        <dgm:presLayoutVars>
          <dgm:bulletEnabled val="1"/>
        </dgm:presLayoutVars>
      </dgm:prSet>
      <dgm:spPr/>
    </dgm:pt>
    <dgm:pt modelId="{0F55A1B1-DCC6-4C6F-8EEE-144E4FE1CB5F}" type="pres">
      <dgm:prSet presAssocID="{17B52E7A-2490-4A4D-AD91-E59EF7D21EA9}" presName="sibTrans" presStyleLbl="sibTrans2D1" presStyleIdx="0" presStyleCnt="6"/>
      <dgm:spPr/>
    </dgm:pt>
    <dgm:pt modelId="{F2F8CB82-CAF1-4125-B6AB-A9F573DCF303}" type="pres">
      <dgm:prSet presAssocID="{17B52E7A-2490-4A4D-AD91-E59EF7D21EA9}" presName="connectorText" presStyleLbl="sibTrans2D1" presStyleIdx="0" presStyleCnt="6"/>
      <dgm:spPr/>
    </dgm:pt>
    <dgm:pt modelId="{095C731A-EFCF-45A2-967A-79FDE4360323}" type="pres">
      <dgm:prSet presAssocID="{80D74721-AB52-4075-A55B-AECC0A7313BE}" presName="node" presStyleLbl="node1" presStyleIdx="1" presStyleCnt="6" custRadScaleRad="120497" custRadScaleInc="28171">
        <dgm:presLayoutVars>
          <dgm:bulletEnabled val="1"/>
        </dgm:presLayoutVars>
      </dgm:prSet>
      <dgm:spPr/>
    </dgm:pt>
    <dgm:pt modelId="{B6696516-298F-45B8-9C1A-3257785A1F42}" type="pres">
      <dgm:prSet presAssocID="{9DFA63D7-A236-4EB3-B432-0D589215A532}" presName="sibTrans" presStyleLbl="sibTrans2D1" presStyleIdx="1" presStyleCnt="6"/>
      <dgm:spPr/>
    </dgm:pt>
    <dgm:pt modelId="{2ED36E67-9926-4442-B8B6-D804C5B8440E}" type="pres">
      <dgm:prSet presAssocID="{9DFA63D7-A236-4EB3-B432-0D589215A532}" presName="connectorText" presStyleLbl="sibTrans2D1" presStyleIdx="1" presStyleCnt="6"/>
      <dgm:spPr/>
    </dgm:pt>
    <dgm:pt modelId="{218D4886-4144-4DCB-A897-F876A7490EC8}" type="pres">
      <dgm:prSet presAssocID="{629DB31C-152B-4427-BF5F-853C9CC8FBA0}" presName="node" presStyleLbl="node1" presStyleIdx="2" presStyleCnt="6" custRadScaleRad="132237" custRadScaleInc="-14553">
        <dgm:presLayoutVars>
          <dgm:bulletEnabled val="1"/>
        </dgm:presLayoutVars>
      </dgm:prSet>
      <dgm:spPr/>
    </dgm:pt>
    <dgm:pt modelId="{E85E5CD6-515B-49C1-BBDF-24CDCF9499EB}" type="pres">
      <dgm:prSet presAssocID="{6F27F3B7-DFAD-45B2-B703-7CB54764446B}" presName="sibTrans" presStyleLbl="sibTrans2D1" presStyleIdx="2" presStyleCnt="6"/>
      <dgm:spPr/>
    </dgm:pt>
    <dgm:pt modelId="{A07BADFB-BBB2-4A61-8DDC-89EF286F2C4B}" type="pres">
      <dgm:prSet presAssocID="{6F27F3B7-DFAD-45B2-B703-7CB54764446B}" presName="connectorText" presStyleLbl="sibTrans2D1" presStyleIdx="2" presStyleCnt="6"/>
      <dgm:spPr/>
    </dgm:pt>
    <dgm:pt modelId="{2CC10EB6-2D1B-413B-B6FD-9F0219D4065E}" type="pres">
      <dgm:prSet presAssocID="{D03D2511-CAAA-4CBA-B488-1428940AC963}" presName="node" presStyleLbl="node1" presStyleIdx="3" presStyleCnt="6" custRadScaleRad="109039" custRadScaleInc="-33328">
        <dgm:presLayoutVars>
          <dgm:bulletEnabled val="1"/>
        </dgm:presLayoutVars>
      </dgm:prSet>
      <dgm:spPr/>
    </dgm:pt>
    <dgm:pt modelId="{D064587C-F8BA-4DFC-BB40-7F6E2264BE0D}" type="pres">
      <dgm:prSet presAssocID="{8A8D35B2-1A83-4B89-8FEC-204103161191}" presName="sibTrans" presStyleLbl="sibTrans2D1" presStyleIdx="3" presStyleCnt="6"/>
      <dgm:spPr/>
    </dgm:pt>
    <dgm:pt modelId="{2D7E690D-36F1-413D-B2E8-C7E1D3510567}" type="pres">
      <dgm:prSet presAssocID="{8A8D35B2-1A83-4B89-8FEC-204103161191}" presName="connectorText" presStyleLbl="sibTrans2D1" presStyleIdx="3" presStyleCnt="6"/>
      <dgm:spPr/>
    </dgm:pt>
    <dgm:pt modelId="{7784FF99-7034-4A23-8F14-256A024BDD2C}" type="pres">
      <dgm:prSet presAssocID="{890501E3-E375-4D93-A1CE-F28B1DFC2596}" presName="node" presStyleLbl="node1" presStyleIdx="4" presStyleCnt="6" custRadScaleRad="116800" custRadScaleInc="3817">
        <dgm:presLayoutVars>
          <dgm:bulletEnabled val="1"/>
        </dgm:presLayoutVars>
      </dgm:prSet>
      <dgm:spPr/>
    </dgm:pt>
    <dgm:pt modelId="{D7EA326A-6E82-4103-9F52-3949F8FE0106}" type="pres">
      <dgm:prSet presAssocID="{1E310E70-0F56-450C-9122-62C79026C844}" presName="sibTrans" presStyleLbl="sibTrans2D1" presStyleIdx="4" presStyleCnt="6"/>
      <dgm:spPr/>
    </dgm:pt>
    <dgm:pt modelId="{EAF69DE4-E390-4D88-B21C-748074635871}" type="pres">
      <dgm:prSet presAssocID="{1E310E70-0F56-450C-9122-62C79026C844}" presName="connectorText" presStyleLbl="sibTrans2D1" presStyleIdx="4" presStyleCnt="6"/>
      <dgm:spPr/>
    </dgm:pt>
    <dgm:pt modelId="{259FE2C4-0DDA-4785-8EE7-9B68CCEBE888}" type="pres">
      <dgm:prSet presAssocID="{17E1952F-3741-47C5-BFEE-DA4A838BD49A}" presName="node" presStyleLbl="node1" presStyleIdx="5" presStyleCnt="6" custRadScaleRad="109335" custRadScaleInc="-11964">
        <dgm:presLayoutVars>
          <dgm:bulletEnabled val="1"/>
        </dgm:presLayoutVars>
      </dgm:prSet>
      <dgm:spPr/>
    </dgm:pt>
    <dgm:pt modelId="{250786DB-CD6D-45AE-AB09-DA107517693F}" type="pres">
      <dgm:prSet presAssocID="{709022E8-3732-475B-B77F-41D6479A3200}" presName="sibTrans" presStyleLbl="sibTrans2D1" presStyleIdx="5" presStyleCnt="6"/>
      <dgm:spPr/>
    </dgm:pt>
    <dgm:pt modelId="{85ABE1BD-42C8-4E68-8121-0A82383AB560}" type="pres">
      <dgm:prSet presAssocID="{709022E8-3732-475B-B77F-41D6479A3200}" presName="connectorText" presStyleLbl="sibTrans2D1" presStyleIdx="5" presStyleCnt="6"/>
      <dgm:spPr/>
    </dgm:pt>
  </dgm:ptLst>
  <dgm:cxnLst>
    <dgm:cxn modelId="{C7C3D315-F1F0-4C31-9E36-1B2DCDDF4B11}" type="presOf" srcId="{D03D2511-CAAA-4CBA-B488-1428940AC963}" destId="{2CC10EB6-2D1B-413B-B6FD-9F0219D4065E}" srcOrd="0" destOrd="0" presId="urn:microsoft.com/office/officeart/2005/8/layout/cycle2"/>
    <dgm:cxn modelId="{6F75BD23-5C76-4659-8F8C-80209B50AF80}" type="presOf" srcId="{709022E8-3732-475B-B77F-41D6479A3200}" destId="{250786DB-CD6D-45AE-AB09-DA107517693F}" srcOrd="0" destOrd="0" presId="urn:microsoft.com/office/officeart/2005/8/layout/cycle2"/>
    <dgm:cxn modelId="{28493627-6F55-4953-A4F4-547E256ED189}" type="presOf" srcId="{9DFA63D7-A236-4EB3-B432-0D589215A532}" destId="{2ED36E67-9926-4442-B8B6-D804C5B8440E}" srcOrd="1" destOrd="0" presId="urn:microsoft.com/office/officeart/2005/8/layout/cycle2"/>
    <dgm:cxn modelId="{BFD5C329-9B28-48B2-BA84-04176FBBD3BD}" type="presOf" srcId="{6F27F3B7-DFAD-45B2-B703-7CB54764446B}" destId="{A07BADFB-BBB2-4A61-8DDC-89EF286F2C4B}" srcOrd="1" destOrd="0" presId="urn:microsoft.com/office/officeart/2005/8/layout/cycle2"/>
    <dgm:cxn modelId="{7E463D2C-AFBA-4C62-A7F0-0ADC25535B09}" srcId="{F650A211-47B1-485D-B905-A1DF42CA4F8B}" destId="{80D74721-AB52-4075-A55B-AECC0A7313BE}" srcOrd="1" destOrd="0" parTransId="{C5EC433F-8325-4D40-B071-46B0406CCA85}" sibTransId="{9DFA63D7-A236-4EB3-B432-0D589215A532}"/>
    <dgm:cxn modelId="{BEB6A133-3740-4277-9F53-3B7139171395}" type="presOf" srcId="{8A8D35B2-1A83-4B89-8FEC-204103161191}" destId="{2D7E690D-36F1-413D-B2E8-C7E1D3510567}" srcOrd="1" destOrd="0" presId="urn:microsoft.com/office/officeart/2005/8/layout/cycle2"/>
    <dgm:cxn modelId="{408B0837-01A0-4362-85F4-610EEAB38A80}" srcId="{F650A211-47B1-485D-B905-A1DF42CA4F8B}" destId="{FC1F3666-DB05-46C8-9F05-2D8B0078C03E}" srcOrd="0" destOrd="0" parTransId="{09885528-517C-4BE9-9D4D-8958B1C15257}" sibTransId="{17B52E7A-2490-4A4D-AD91-E59EF7D21EA9}"/>
    <dgm:cxn modelId="{43AF6D5F-1BCA-4AD3-A05E-D302522A8C84}" type="presOf" srcId="{17B52E7A-2490-4A4D-AD91-E59EF7D21EA9}" destId="{0F55A1B1-DCC6-4C6F-8EEE-144E4FE1CB5F}" srcOrd="0" destOrd="0" presId="urn:microsoft.com/office/officeart/2005/8/layout/cycle2"/>
    <dgm:cxn modelId="{6856494C-8554-42B6-BD64-38A90DF8F7C8}" type="presOf" srcId="{FC1F3666-DB05-46C8-9F05-2D8B0078C03E}" destId="{808406BD-937C-4FBA-AD80-8FB20D820215}" srcOrd="0" destOrd="0" presId="urn:microsoft.com/office/officeart/2005/8/layout/cycle2"/>
    <dgm:cxn modelId="{F3443C52-8EAF-4EC2-93B6-87B65F36CAB9}" type="presOf" srcId="{1E310E70-0F56-450C-9122-62C79026C844}" destId="{EAF69DE4-E390-4D88-B21C-748074635871}" srcOrd="1" destOrd="0" presId="urn:microsoft.com/office/officeart/2005/8/layout/cycle2"/>
    <dgm:cxn modelId="{19229D72-4E96-4A87-9901-41EE3DAACD81}" type="presOf" srcId="{17E1952F-3741-47C5-BFEE-DA4A838BD49A}" destId="{259FE2C4-0DDA-4785-8EE7-9B68CCEBE888}" srcOrd="0" destOrd="0" presId="urn:microsoft.com/office/officeart/2005/8/layout/cycle2"/>
    <dgm:cxn modelId="{D8918376-0BF1-4B21-957D-EF167F0CAF10}" type="presOf" srcId="{9DFA63D7-A236-4EB3-B432-0D589215A532}" destId="{B6696516-298F-45B8-9C1A-3257785A1F42}" srcOrd="0" destOrd="0" presId="urn:microsoft.com/office/officeart/2005/8/layout/cycle2"/>
    <dgm:cxn modelId="{993F307A-6689-42F4-9479-E896A7DC16D3}" type="presOf" srcId="{709022E8-3732-475B-B77F-41D6479A3200}" destId="{85ABE1BD-42C8-4E68-8121-0A82383AB560}" srcOrd="1" destOrd="0" presId="urn:microsoft.com/office/officeart/2005/8/layout/cycle2"/>
    <dgm:cxn modelId="{185CCA5A-54EC-412A-9879-3FFCFE4FDF01}" type="presOf" srcId="{6F27F3B7-DFAD-45B2-B703-7CB54764446B}" destId="{E85E5CD6-515B-49C1-BBDF-24CDCF9499EB}" srcOrd="0" destOrd="0" presId="urn:microsoft.com/office/officeart/2005/8/layout/cycle2"/>
    <dgm:cxn modelId="{1BBEF480-10DC-40F8-9E84-70C8DBA77F43}" srcId="{F650A211-47B1-485D-B905-A1DF42CA4F8B}" destId="{890501E3-E375-4D93-A1CE-F28B1DFC2596}" srcOrd="4" destOrd="0" parTransId="{F77D1310-89B7-4AFD-86B0-759AFF91FEE6}" sibTransId="{1E310E70-0F56-450C-9122-62C79026C844}"/>
    <dgm:cxn modelId="{5C8F3C81-F440-46C9-A7E5-C94C566BAD2D}" type="presOf" srcId="{80D74721-AB52-4075-A55B-AECC0A7313BE}" destId="{095C731A-EFCF-45A2-967A-79FDE4360323}" srcOrd="0" destOrd="0" presId="urn:microsoft.com/office/officeart/2005/8/layout/cycle2"/>
    <dgm:cxn modelId="{E6F5328C-CFD3-40C1-8009-32467ACBB36A}" type="presOf" srcId="{1E310E70-0F56-450C-9122-62C79026C844}" destId="{D7EA326A-6E82-4103-9F52-3949F8FE0106}" srcOrd="0" destOrd="0" presId="urn:microsoft.com/office/officeart/2005/8/layout/cycle2"/>
    <dgm:cxn modelId="{DCAD1E95-76D5-4E75-A1A3-590C84775E81}" srcId="{F650A211-47B1-485D-B905-A1DF42CA4F8B}" destId="{17E1952F-3741-47C5-BFEE-DA4A838BD49A}" srcOrd="5" destOrd="0" parTransId="{55DE6D8E-808E-47AC-8ABD-24548F5857DC}" sibTransId="{709022E8-3732-475B-B77F-41D6479A3200}"/>
    <dgm:cxn modelId="{2DDD76A0-29A4-4FF1-950E-0C5B4F59F904}" type="presOf" srcId="{890501E3-E375-4D93-A1CE-F28B1DFC2596}" destId="{7784FF99-7034-4A23-8F14-256A024BDD2C}" srcOrd="0" destOrd="0" presId="urn:microsoft.com/office/officeart/2005/8/layout/cycle2"/>
    <dgm:cxn modelId="{DC8D51B3-3B82-46B6-82A5-512DD4DB927E}" type="presOf" srcId="{17B52E7A-2490-4A4D-AD91-E59EF7D21EA9}" destId="{F2F8CB82-CAF1-4125-B6AB-A9F573DCF303}" srcOrd="1" destOrd="0" presId="urn:microsoft.com/office/officeart/2005/8/layout/cycle2"/>
    <dgm:cxn modelId="{4800E9B6-F976-4ED0-B028-6DCFA43F05AE}" type="presOf" srcId="{8A8D35B2-1A83-4B89-8FEC-204103161191}" destId="{D064587C-F8BA-4DFC-BB40-7F6E2264BE0D}" srcOrd="0" destOrd="0" presId="urn:microsoft.com/office/officeart/2005/8/layout/cycle2"/>
    <dgm:cxn modelId="{03D9AEBF-CEC0-4311-872B-750E8D54FB19}" srcId="{F650A211-47B1-485D-B905-A1DF42CA4F8B}" destId="{D03D2511-CAAA-4CBA-B488-1428940AC963}" srcOrd="3" destOrd="0" parTransId="{4FB3093E-8D4E-46C5-8901-4605CD2CB83C}" sibTransId="{8A8D35B2-1A83-4B89-8FEC-204103161191}"/>
    <dgm:cxn modelId="{7E4565C3-ED20-4F59-A05F-3FBE6B4BBD09}" type="presOf" srcId="{F650A211-47B1-485D-B905-A1DF42CA4F8B}" destId="{08E97C58-DC1B-4B33-A89F-8C3687ADB7FD}" srcOrd="0" destOrd="0" presId="urn:microsoft.com/office/officeart/2005/8/layout/cycle2"/>
    <dgm:cxn modelId="{6D85E3CB-2B9C-446B-BDA4-4008B0749932}" type="presOf" srcId="{629DB31C-152B-4427-BF5F-853C9CC8FBA0}" destId="{218D4886-4144-4DCB-A897-F876A7490EC8}" srcOrd="0" destOrd="0" presId="urn:microsoft.com/office/officeart/2005/8/layout/cycle2"/>
    <dgm:cxn modelId="{5119F0FF-9B60-4258-AC76-92B6568D0883}" srcId="{F650A211-47B1-485D-B905-A1DF42CA4F8B}" destId="{629DB31C-152B-4427-BF5F-853C9CC8FBA0}" srcOrd="2" destOrd="0" parTransId="{5A5182D0-B73F-4BC6-9BBE-DF2CF738E68D}" sibTransId="{6F27F3B7-DFAD-45B2-B703-7CB54764446B}"/>
    <dgm:cxn modelId="{38201E8E-3E40-4F91-911A-10B3056F6A25}" type="presParOf" srcId="{08E97C58-DC1B-4B33-A89F-8C3687ADB7FD}" destId="{808406BD-937C-4FBA-AD80-8FB20D820215}" srcOrd="0" destOrd="0" presId="urn:microsoft.com/office/officeart/2005/8/layout/cycle2"/>
    <dgm:cxn modelId="{FEC97942-600E-4D60-9E8C-8F32A455325E}" type="presParOf" srcId="{08E97C58-DC1B-4B33-A89F-8C3687ADB7FD}" destId="{0F55A1B1-DCC6-4C6F-8EEE-144E4FE1CB5F}" srcOrd="1" destOrd="0" presId="urn:microsoft.com/office/officeart/2005/8/layout/cycle2"/>
    <dgm:cxn modelId="{D0D7EA2C-7754-4E98-BD54-7C9149E147A0}" type="presParOf" srcId="{0F55A1B1-DCC6-4C6F-8EEE-144E4FE1CB5F}" destId="{F2F8CB82-CAF1-4125-B6AB-A9F573DCF303}" srcOrd="0" destOrd="0" presId="urn:microsoft.com/office/officeart/2005/8/layout/cycle2"/>
    <dgm:cxn modelId="{3B8493F6-98E5-4797-A8C3-25BAFB12FE78}" type="presParOf" srcId="{08E97C58-DC1B-4B33-A89F-8C3687ADB7FD}" destId="{095C731A-EFCF-45A2-967A-79FDE4360323}" srcOrd="2" destOrd="0" presId="urn:microsoft.com/office/officeart/2005/8/layout/cycle2"/>
    <dgm:cxn modelId="{2C3F0E03-CBB9-41DE-8E50-91E412F8D935}" type="presParOf" srcId="{08E97C58-DC1B-4B33-A89F-8C3687ADB7FD}" destId="{B6696516-298F-45B8-9C1A-3257785A1F42}" srcOrd="3" destOrd="0" presId="urn:microsoft.com/office/officeart/2005/8/layout/cycle2"/>
    <dgm:cxn modelId="{9E7BC237-D89B-404D-8FED-CC62CC6C64A1}" type="presParOf" srcId="{B6696516-298F-45B8-9C1A-3257785A1F42}" destId="{2ED36E67-9926-4442-B8B6-D804C5B8440E}" srcOrd="0" destOrd="0" presId="urn:microsoft.com/office/officeart/2005/8/layout/cycle2"/>
    <dgm:cxn modelId="{BF42F470-C7C5-428F-9290-4B8C7A0609EA}" type="presParOf" srcId="{08E97C58-DC1B-4B33-A89F-8C3687ADB7FD}" destId="{218D4886-4144-4DCB-A897-F876A7490EC8}" srcOrd="4" destOrd="0" presId="urn:microsoft.com/office/officeart/2005/8/layout/cycle2"/>
    <dgm:cxn modelId="{398D5BE2-7B9A-49D9-B67E-8C829BA3F2D9}" type="presParOf" srcId="{08E97C58-DC1B-4B33-A89F-8C3687ADB7FD}" destId="{E85E5CD6-515B-49C1-BBDF-24CDCF9499EB}" srcOrd="5" destOrd="0" presId="urn:microsoft.com/office/officeart/2005/8/layout/cycle2"/>
    <dgm:cxn modelId="{10B6E1AC-7AE9-43B9-984D-2118BA1373E5}" type="presParOf" srcId="{E85E5CD6-515B-49C1-BBDF-24CDCF9499EB}" destId="{A07BADFB-BBB2-4A61-8DDC-89EF286F2C4B}" srcOrd="0" destOrd="0" presId="urn:microsoft.com/office/officeart/2005/8/layout/cycle2"/>
    <dgm:cxn modelId="{55DA1DF6-8A8F-47F6-817A-7B2F2DB85317}" type="presParOf" srcId="{08E97C58-DC1B-4B33-A89F-8C3687ADB7FD}" destId="{2CC10EB6-2D1B-413B-B6FD-9F0219D4065E}" srcOrd="6" destOrd="0" presId="urn:microsoft.com/office/officeart/2005/8/layout/cycle2"/>
    <dgm:cxn modelId="{07EAB473-4E7C-45FE-8F8E-AF3607D8950B}" type="presParOf" srcId="{08E97C58-DC1B-4B33-A89F-8C3687ADB7FD}" destId="{D064587C-F8BA-4DFC-BB40-7F6E2264BE0D}" srcOrd="7" destOrd="0" presId="urn:microsoft.com/office/officeart/2005/8/layout/cycle2"/>
    <dgm:cxn modelId="{707268CC-C1A2-4588-8B58-BF3775190B39}" type="presParOf" srcId="{D064587C-F8BA-4DFC-BB40-7F6E2264BE0D}" destId="{2D7E690D-36F1-413D-B2E8-C7E1D3510567}" srcOrd="0" destOrd="0" presId="urn:microsoft.com/office/officeart/2005/8/layout/cycle2"/>
    <dgm:cxn modelId="{719D2E44-EEA0-4AA4-BF58-8122CB53F4C3}" type="presParOf" srcId="{08E97C58-DC1B-4B33-A89F-8C3687ADB7FD}" destId="{7784FF99-7034-4A23-8F14-256A024BDD2C}" srcOrd="8" destOrd="0" presId="urn:microsoft.com/office/officeart/2005/8/layout/cycle2"/>
    <dgm:cxn modelId="{099AF39D-12AC-4CBB-B34A-49FE352FD75E}" type="presParOf" srcId="{08E97C58-DC1B-4B33-A89F-8C3687ADB7FD}" destId="{D7EA326A-6E82-4103-9F52-3949F8FE0106}" srcOrd="9" destOrd="0" presId="urn:microsoft.com/office/officeart/2005/8/layout/cycle2"/>
    <dgm:cxn modelId="{9D77EA11-8D97-46AB-A063-F7E7EA60DDB0}" type="presParOf" srcId="{D7EA326A-6E82-4103-9F52-3949F8FE0106}" destId="{EAF69DE4-E390-4D88-B21C-748074635871}" srcOrd="0" destOrd="0" presId="urn:microsoft.com/office/officeart/2005/8/layout/cycle2"/>
    <dgm:cxn modelId="{52A5A873-497C-43BD-AF67-D3566CE66E9B}" type="presParOf" srcId="{08E97C58-DC1B-4B33-A89F-8C3687ADB7FD}" destId="{259FE2C4-0DDA-4785-8EE7-9B68CCEBE888}" srcOrd="10" destOrd="0" presId="urn:microsoft.com/office/officeart/2005/8/layout/cycle2"/>
    <dgm:cxn modelId="{3C2D6E16-0336-4EE4-B30E-BE37729757A4}" type="presParOf" srcId="{08E97C58-DC1B-4B33-A89F-8C3687ADB7FD}" destId="{250786DB-CD6D-45AE-AB09-DA107517693F}" srcOrd="11" destOrd="0" presId="urn:microsoft.com/office/officeart/2005/8/layout/cycle2"/>
    <dgm:cxn modelId="{3F087E7D-C6EB-4775-8027-5FA27C814739}" type="presParOf" srcId="{250786DB-CD6D-45AE-AB09-DA107517693F}" destId="{85ABE1BD-42C8-4E68-8121-0A82383AB5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0A211-47B1-485D-B905-A1DF42CA4F8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FC1F3666-DB05-46C8-9F05-2D8B0078C03E}">
      <dgm:prSet phldrT="[Text]"/>
      <dgm:spPr/>
      <dgm:t>
        <a:bodyPr/>
        <a:lstStyle/>
        <a:p>
          <a:r>
            <a:rPr lang="en-GB" dirty="0"/>
            <a:t>2</a:t>
          </a:r>
        </a:p>
      </dgm:t>
    </dgm:pt>
    <dgm:pt modelId="{09885528-517C-4BE9-9D4D-8958B1C15257}" type="parTrans" cxnId="{408B0837-01A0-4362-85F4-610EEAB38A80}">
      <dgm:prSet/>
      <dgm:spPr/>
      <dgm:t>
        <a:bodyPr/>
        <a:lstStyle/>
        <a:p>
          <a:endParaRPr lang="en-GB"/>
        </a:p>
      </dgm:t>
    </dgm:pt>
    <dgm:pt modelId="{17B52E7A-2490-4A4D-AD91-E59EF7D21EA9}" type="sibTrans" cxnId="{408B0837-01A0-4362-85F4-610EEAB38A80}">
      <dgm:prSet/>
      <dgm:spPr/>
      <dgm:t>
        <a:bodyPr/>
        <a:lstStyle/>
        <a:p>
          <a:endParaRPr lang="en-GB"/>
        </a:p>
      </dgm:t>
    </dgm:pt>
    <dgm:pt modelId="{80D74721-AB52-4075-A55B-AECC0A7313BE}">
      <dgm:prSet phldrT="[Text]"/>
      <dgm:spPr/>
      <dgm:t>
        <a:bodyPr/>
        <a:lstStyle/>
        <a:p>
          <a:r>
            <a:rPr lang="en-GB" dirty="0"/>
            <a:t>3</a:t>
          </a:r>
        </a:p>
      </dgm:t>
    </dgm:pt>
    <dgm:pt modelId="{C5EC433F-8325-4D40-B071-46B0406CCA85}" type="parTrans" cxnId="{7E463D2C-AFBA-4C62-A7F0-0ADC25535B09}">
      <dgm:prSet/>
      <dgm:spPr/>
      <dgm:t>
        <a:bodyPr/>
        <a:lstStyle/>
        <a:p>
          <a:endParaRPr lang="en-GB"/>
        </a:p>
      </dgm:t>
    </dgm:pt>
    <dgm:pt modelId="{9DFA63D7-A236-4EB3-B432-0D589215A532}" type="sibTrans" cxnId="{7E463D2C-AFBA-4C62-A7F0-0ADC25535B09}">
      <dgm:prSet/>
      <dgm:spPr/>
      <dgm:t>
        <a:bodyPr/>
        <a:lstStyle/>
        <a:p>
          <a:endParaRPr lang="en-GB"/>
        </a:p>
      </dgm:t>
    </dgm:pt>
    <dgm:pt modelId="{629DB31C-152B-4427-BF5F-853C9CC8FBA0}">
      <dgm:prSet phldrT="[Text]"/>
      <dgm:spPr/>
      <dgm:t>
        <a:bodyPr/>
        <a:lstStyle/>
        <a:p>
          <a:r>
            <a:rPr lang="en-GB" dirty="0"/>
            <a:t>4</a:t>
          </a:r>
        </a:p>
      </dgm:t>
    </dgm:pt>
    <dgm:pt modelId="{5A5182D0-B73F-4BC6-9BBE-DF2CF738E68D}" type="parTrans" cxnId="{5119F0FF-9B60-4258-AC76-92B6568D0883}">
      <dgm:prSet/>
      <dgm:spPr/>
      <dgm:t>
        <a:bodyPr/>
        <a:lstStyle/>
        <a:p>
          <a:endParaRPr lang="en-GB"/>
        </a:p>
      </dgm:t>
    </dgm:pt>
    <dgm:pt modelId="{6F27F3B7-DFAD-45B2-B703-7CB54764446B}" type="sibTrans" cxnId="{5119F0FF-9B60-4258-AC76-92B6568D0883}">
      <dgm:prSet/>
      <dgm:spPr/>
      <dgm:t>
        <a:bodyPr/>
        <a:lstStyle/>
        <a:p>
          <a:endParaRPr lang="en-GB"/>
        </a:p>
      </dgm:t>
    </dgm:pt>
    <dgm:pt modelId="{D03D2511-CAAA-4CBA-B488-1428940AC963}">
      <dgm:prSet phldrT="[Text]"/>
      <dgm:spPr/>
      <dgm:t>
        <a:bodyPr/>
        <a:lstStyle/>
        <a:p>
          <a:r>
            <a:rPr lang="en-GB" dirty="0"/>
            <a:t>5</a:t>
          </a:r>
        </a:p>
      </dgm:t>
    </dgm:pt>
    <dgm:pt modelId="{4FB3093E-8D4E-46C5-8901-4605CD2CB83C}" type="parTrans" cxnId="{03D9AEBF-CEC0-4311-872B-750E8D54FB19}">
      <dgm:prSet/>
      <dgm:spPr/>
      <dgm:t>
        <a:bodyPr/>
        <a:lstStyle/>
        <a:p>
          <a:endParaRPr lang="en-GB"/>
        </a:p>
      </dgm:t>
    </dgm:pt>
    <dgm:pt modelId="{8A8D35B2-1A83-4B89-8FEC-204103161191}" type="sibTrans" cxnId="{03D9AEBF-CEC0-4311-872B-750E8D54FB19}">
      <dgm:prSet/>
      <dgm:spPr/>
      <dgm:t>
        <a:bodyPr/>
        <a:lstStyle/>
        <a:p>
          <a:endParaRPr lang="en-GB"/>
        </a:p>
      </dgm:t>
    </dgm:pt>
    <dgm:pt modelId="{890501E3-E375-4D93-A1CE-F28B1DFC2596}">
      <dgm:prSet phldrT="[Text]"/>
      <dgm:spPr/>
      <dgm:t>
        <a:bodyPr/>
        <a:lstStyle/>
        <a:p>
          <a:r>
            <a:rPr lang="en-GB" dirty="0"/>
            <a:t>6</a:t>
          </a:r>
        </a:p>
      </dgm:t>
    </dgm:pt>
    <dgm:pt modelId="{F77D1310-89B7-4AFD-86B0-759AFF91FEE6}" type="parTrans" cxnId="{1BBEF480-10DC-40F8-9E84-70C8DBA77F43}">
      <dgm:prSet/>
      <dgm:spPr/>
      <dgm:t>
        <a:bodyPr/>
        <a:lstStyle/>
        <a:p>
          <a:endParaRPr lang="en-GB"/>
        </a:p>
      </dgm:t>
    </dgm:pt>
    <dgm:pt modelId="{1E310E70-0F56-450C-9122-62C79026C844}" type="sibTrans" cxnId="{1BBEF480-10DC-40F8-9E84-70C8DBA77F43}">
      <dgm:prSet/>
      <dgm:spPr/>
      <dgm:t>
        <a:bodyPr/>
        <a:lstStyle/>
        <a:p>
          <a:endParaRPr lang="en-GB"/>
        </a:p>
      </dgm:t>
    </dgm:pt>
    <dgm:pt modelId="{17E1952F-3741-47C5-BFEE-DA4A838BD49A}">
      <dgm:prSet/>
      <dgm:spPr/>
      <dgm:t>
        <a:bodyPr/>
        <a:lstStyle/>
        <a:p>
          <a:r>
            <a:rPr lang="en-GB" dirty="0"/>
            <a:t>1</a:t>
          </a:r>
        </a:p>
      </dgm:t>
    </dgm:pt>
    <dgm:pt modelId="{55DE6D8E-808E-47AC-8ABD-24548F5857DC}" type="parTrans" cxnId="{DCAD1E95-76D5-4E75-A1A3-590C84775E81}">
      <dgm:prSet/>
      <dgm:spPr/>
      <dgm:t>
        <a:bodyPr/>
        <a:lstStyle/>
        <a:p>
          <a:endParaRPr lang="en-GB"/>
        </a:p>
      </dgm:t>
    </dgm:pt>
    <dgm:pt modelId="{709022E8-3732-475B-B77F-41D6479A3200}" type="sibTrans" cxnId="{DCAD1E95-76D5-4E75-A1A3-590C84775E81}">
      <dgm:prSet/>
      <dgm:spPr/>
      <dgm:t>
        <a:bodyPr/>
        <a:lstStyle/>
        <a:p>
          <a:endParaRPr lang="en-GB"/>
        </a:p>
      </dgm:t>
    </dgm:pt>
    <dgm:pt modelId="{08E97C58-DC1B-4B33-A89F-8C3687ADB7FD}" type="pres">
      <dgm:prSet presAssocID="{F650A211-47B1-485D-B905-A1DF42CA4F8B}" presName="cycle" presStyleCnt="0">
        <dgm:presLayoutVars>
          <dgm:dir/>
          <dgm:resizeHandles val="exact"/>
        </dgm:presLayoutVars>
      </dgm:prSet>
      <dgm:spPr/>
    </dgm:pt>
    <dgm:pt modelId="{808406BD-937C-4FBA-AD80-8FB20D820215}" type="pres">
      <dgm:prSet presAssocID="{FC1F3666-DB05-46C8-9F05-2D8B0078C03E}" presName="node" presStyleLbl="node1" presStyleIdx="0" presStyleCnt="6" custScaleX="67740" custScaleY="60616" custRadScaleRad="101779" custRadScaleInc="21533">
        <dgm:presLayoutVars>
          <dgm:bulletEnabled val="1"/>
        </dgm:presLayoutVars>
      </dgm:prSet>
      <dgm:spPr/>
    </dgm:pt>
    <dgm:pt modelId="{0F55A1B1-DCC6-4C6F-8EEE-144E4FE1CB5F}" type="pres">
      <dgm:prSet presAssocID="{17B52E7A-2490-4A4D-AD91-E59EF7D21EA9}" presName="sibTrans" presStyleLbl="sibTrans2D1" presStyleIdx="0" presStyleCnt="6"/>
      <dgm:spPr/>
    </dgm:pt>
    <dgm:pt modelId="{F2F8CB82-CAF1-4125-B6AB-A9F573DCF303}" type="pres">
      <dgm:prSet presAssocID="{17B52E7A-2490-4A4D-AD91-E59EF7D21EA9}" presName="connectorText" presStyleLbl="sibTrans2D1" presStyleIdx="0" presStyleCnt="6"/>
      <dgm:spPr/>
    </dgm:pt>
    <dgm:pt modelId="{095C731A-EFCF-45A2-967A-79FDE4360323}" type="pres">
      <dgm:prSet presAssocID="{80D74721-AB52-4075-A55B-AECC0A7313BE}" presName="node" presStyleLbl="node1" presStyleIdx="1" presStyleCnt="6" custScaleX="70665" custScaleY="58310" custRadScaleRad="143872" custRadScaleInc="14135">
        <dgm:presLayoutVars>
          <dgm:bulletEnabled val="1"/>
        </dgm:presLayoutVars>
      </dgm:prSet>
      <dgm:spPr/>
    </dgm:pt>
    <dgm:pt modelId="{B6696516-298F-45B8-9C1A-3257785A1F42}" type="pres">
      <dgm:prSet presAssocID="{9DFA63D7-A236-4EB3-B432-0D589215A532}" presName="sibTrans" presStyleLbl="sibTrans2D1" presStyleIdx="1" presStyleCnt="6"/>
      <dgm:spPr/>
    </dgm:pt>
    <dgm:pt modelId="{2ED36E67-9926-4442-B8B6-D804C5B8440E}" type="pres">
      <dgm:prSet presAssocID="{9DFA63D7-A236-4EB3-B432-0D589215A532}" presName="connectorText" presStyleLbl="sibTrans2D1" presStyleIdx="1" presStyleCnt="6"/>
      <dgm:spPr/>
    </dgm:pt>
    <dgm:pt modelId="{218D4886-4144-4DCB-A897-F876A7490EC8}" type="pres">
      <dgm:prSet presAssocID="{629DB31C-152B-4427-BF5F-853C9CC8FBA0}" presName="node" presStyleLbl="node1" presStyleIdx="2" presStyleCnt="6" custScaleX="54610" custScaleY="59091" custRadScaleRad="143686" custRadScaleInc="-29289">
        <dgm:presLayoutVars>
          <dgm:bulletEnabled val="1"/>
        </dgm:presLayoutVars>
      </dgm:prSet>
      <dgm:spPr/>
    </dgm:pt>
    <dgm:pt modelId="{E85E5CD6-515B-49C1-BBDF-24CDCF9499EB}" type="pres">
      <dgm:prSet presAssocID="{6F27F3B7-DFAD-45B2-B703-7CB54764446B}" presName="sibTrans" presStyleLbl="sibTrans2D1" presStyleIdx="2" presStyleCnt="6"/>
      <dgm:spPr/>
    </dgm:pt>
    <dgm:pt modelId="{A07BADFB-BBB2-4A61-8DDC-89EF286F2C4B}" type="pres">
      <dgm:prSet presAssocID="{6F27F3B7-DFAD-45B2-B703-7CB54764446B}" presName="connectorText" presStyleLbl="sibTrans2D1" presStyleIdx="2" presStyleCnt="6"/>
      <dgm:spPr/>
    </dgm:pt>
    <dgm:pt modelId="{2CC10EB6-2D1B-413B-B6FD-9F0219D4065E}" type="pres">
      <dgm:prSet presAssocID="{D03D2511-CAAA-4CBA-B488-1428940AC963}" presName="node" presStyleLbl="node1" presStyleIdx="3" presStyleCnt="6" custScaleX="63931" custScaleY="70108" custRadScaleRad="96905" custRadScaleInc="-37553">
        <dgm:presLayoutVars>
          <dgm:bulletEnabled val="1"/>
        </dgm:presLayoutVars>
      </dgm:prSet>
      <dgm:spPr/>
    </dgm:pt>
    <dgm:pt modelId="{D064587C-F8BA-4DFC-BB40-7F6E2264BE0D}" type="pres">
      <dgm:prSet presAssocID="{8A8D35B2-1A83-4B89-8FEC-204103161191}" presName="sibTrans" presStyleLbl="sibTrans2D1" presStyleIdx="3" presStyleCnt="6"/>
      <dgm:spPr/>
    </dgm:pt>
    <dgm:pt modelId="{2D7E690D-36F1-413D-B2E8-C7E1D3510567}" type="pres">
      <dgm:prSet presAssocID="{8A8D35B2-1A83-4B89-8FEC-204103161191}" presName="connectorText" presStyleLbl="sibTrans2D1" presStyleIdx="3" presStyleCnt="6"/>
      <dgm:spPr/>
    </dgm:pt>
    <dgm:pt modelId="{7784FF99-7034-4A23-8F14-256A024BDD2C}" type="pres">
      <dgm:prSet presAssocID="{890501E3-E375-4D93-A1CE-F28B1DFC2596}" presName="node" presStyleLbl="node1" presStyleIdx="4" presStyleCnt="6" custScaleX="67739" custScaleY="70402" custRadScaleRad="146145" custRadScaleInc="18137">
        <dgm:presLayoutVars>
          <dgm:bulletEnabled val="1"/>
        </dgm:presLayoutVars>
      </dgm:prSet>
      <dgm:spPr/>
    </dgm:pt>
    <dgm:pt modelId="{D7EA326A-6E82-4103-9F52-3949F8FE0106}" type="pres">
      <dgm:prSet presAssocID="{1E310E70-0F56-450C-9122-62C79026C844}" presName="sibTrans" presStyleLbl="sibTrans2D1" presStyleIdx="4" presStyleCnt="6"/>
      <dgm:spPr/>
    </dgm:pt>
    <dgm:pt modelId="{EAF69DE4-E390-4D88-B21C-748074635871}" type="pres">
      <dgm:prSet presAssocID="{1E310E70-0F56-450C-9122-62C79026C844}" presName="connectorText" presStyleLbl="sibTrans2D1" presStyleIdx="4" presStyleCnt="6"/>
      <dgm:spPr/>
    </dgm:pt>
    <dgm:pt modelId="{259FE2C4-0DDA-4785-8EE7-9B68CCEBE888}" type="pres">
      <dgm:prSet presAssocID="{17E1952F-3741-47C5-BFEE-DA4A838BD49A}" presName="node" presStyleLbl="node1" presStyleIdx="5" presStyleCnt="6" custScaleX="63540" custScaleY="75388" custRadScaleRad="145872" custRadScaleInc="-18921">
        <dgm:presLayoutVars>
          <dgm:bulletEnabled val="1"/>
        </dgm:presLayoutVars>
      </dgm:prSet>
      <dgm:spPr/>
    </dgm:pt>
    <dgm:pt modelId="{250786DB-CD6D-45AE-AB09-DA107517693F}" type="pres">
      <dgm:prSet presAssocID="{709022E8-3732-475B-B77F-41D6479A3200}" presName="sibTrans" presStyleLbl="sibTrans2D1" presStyleIdx="5" presStyleCnt="6"/>
      <dgm:spPr/>
    </dgm:pt>
    <dgm:pt modelId="{85ABE1BD-42C8-4E68-8121-0A82383AB560}" type="pres">
      <dgm:prSet presAssocID="{709022E8-3732-475B-B77F-41D6479A3200}" presName="connectorText" presStyleLbl="sibTrans2D1" presStyleIdx="5" presStyleCnt="6"/>
      <dgm:spPr/>
    </dgm:pt>
  </dgm:ptLst>
  <dgm:cxnLst>
    <dgm:cxn modelId="{E7893C07-6F53-4DAF-A520-B0E6CF303C6A}" type="presOf" srcId="{890501E3-E375-4D93-A1CE-F28B1DFC2596}" destId="{7784FF99-7034-4A23-8F14-256A024BDD2C}" srcOrd="0" destOrd="0" presId="urn:microsoft.com/office/officeart/2005/8/layout/cycle2"/>
    <dgm:cxn modelId="{FF818F0B-E4E2-4289-8119-87BF463E813A}" type="presOf" srcId="{9DFA63D7-A236-4EB3-B432-0D589215A532}" destId="{2ED36E67-9926-4442-B8B6-D804C5B8440E}" srcOrd="1" destOrd="0" presId="urn:microsoft.com/office/officeart/2005/8/layout/cycle2"/>
    <dgm:cxn modelId="{4037F80D-3168-4151-B740-DB6CCA6EEE12}" type="presOf" srcId="{629DB31C-152B-4427-BF5F-853C9CC8FBA0}" destId="{218D4886-4144-4DCB-A897-F876A7490EC8}" srcOrd="0" destOrd="0" presId="urn:microsoft.com/office/officeart/2005/8/layout/cycle2"/>
    <dgm:cxn modelId="{6E658C2B-4031-43BB-9508-B049C18A3FAF}" type="presOf" srcId="{1E310E70-0F56-450C-9122-62C79026C844}" destId="{EAF69DE4-E390-4D88-B21C-748074635871}" srcOrd="1" destOrd="0" presId="urn:microsoft.com/office/officeart/2005/8/layout/cycle2"/>
    <dgm:cxn modelId="{7E463D2C-AFBA-4C62-A7F0-0ADC25535B09}" srcId="{F650A211-47B1-485D-B905-A1DF42CA4F8B}" destId="{80D74721-AB52-4075-A55B-AECC0A7313BE}" srcOrd="1" destOrd="0" parTransId="{C5EC433F-8325-4D40-B071-46B0406CCA85}" sibTransId="{9DFA63D7-A236-4EB3-B432-0D589215A532}"/>
    <dgm:cxn modelId="{0B8BA32F-896F-457F-A7A9-1F6D1A614BEC}" type="presOf" srcId="{FC1F3666-DB05-46C8-9F05-2D8B0078C03E}" destId="{808406BD-937C-4FBA-AD80-8FB20D820215}" srcOrd="0" destOrd="0" presId="urn:microsoft.com/office/officeart/2005/8/layout/cycle2"/>
    <dgm:cxn modelId="{408B0837-01A0-4362-85F4-610EEAB38A80}" srcId="{F650A211-47B1-485D-B905-A1DF42CA4F8B}" destId="{FC1F3666-DB05-46C8-9F05-2D8B0078C03E}" srcOrd="0" destOrd="0" parTransId="{09885528-517C-4BE9-9D4D-8958B1C15257}" sibTransId="{17B52E7A-2490-4A4D-AD91-E59EF7D21EA9}"/>
    <dgm:cxn modelId="{704ED041-9087-43DE-A1E9-84BF0E6DA733}" type="presOf" srcId="{6F27F3B7-DFAD-45B2-B703-7CB54764446B}" destId="{A07BADFB-BBB2-4A61-8DDC-89EF286F2C4B}" srcOrd="1" destOrd="0" presId="urn:microsoft.com/office/officeart/2005/8/layout/cycle2"/>
    <dgm:cxn modelId="{E0CBF642-8194-41FD-8618-10F28544E1B6}" type="presOf" srcId="{17B52E7A-2490-4A4D-AD91-E59EF7D21EA9}" destId="{0F55A1B1-DCC6-4C6F-8EEE-144E4FE1CB5F}" srcOrd="0" destOrd="0" presId="urn:microsoft.com/office/officeart/2005/8/layout/cycle2"/>
    <dgm:cxn modelId="{7E9F4B67-D572-4FC3-AC7C-EF9636596D9D}" type="presOf" srcId="{17B52E7A-2490-4A4D-AD91-E59EF7D21EA9}" destId="{F2F8CB82-CAF1-4125-B6AB-A9F573DCF303}" srcOrd="1" destOrd="0" presId="urn:microsoft.com/office/officeart/2005/8/layout/cycle2"/>
    <dgm:cxn modelId="{1EB6C851-9A90-48A1-B77D-7F5709FD9E4B}" type="presOf" srcId="{9DFA63D7-A236-4EB3-B432-0D589215A532}" destId="{B6696516-298F-45B8-9C1A-3257785A1F42}" srcOrd="0" destOrd="0" presId="urn:microsoft.com/office/officeart/2005/8/layout/cycle2"/>
    <dgm:cxn modelId="{EF877880-CFB8-4D95-89C4-6A4C45C3BB32}" type="presOf" srcId="{1E310E70-0F56-450C-9122-62C79026C844}" destId="{D7EA326A-6E82-4103-9F52-3949F8FE0106}" srcOrd="0" destOrd="0" presId="urn:microsoft.com/office/officeart/2005/8/layout/cycle2"/>
    <dgm:cxn modelId="{1BBEF480-10DC-40F8-9E84-70C8DBA77F43}" srcId="{F650A211-47B1-485D-B905-A1DF42CA4F8B}" destId="{890501E3-E375-4D93-A1CE-F28B1DFC2596}" srcOrd="4" destOrd="0" parTransId="{F77D1310-89B7-4AFD-86B0-759AFF91FEE6}" sibTransId="{1E310E70-0F56-450C-9122-62C79026C844}"/>
    <dgm:cxn modelId="{05705D81-8FA9-4B60-81C1-56FB5AFEAEB7}" type="presOf" srcId="{F650A211-47B1-485D-B905-A1DF42CA4F8B}" destId="{08E97C58-DC1B-4B33-A89F-8C3687ADB7FD}" srcOrd="0" destOrd="0" presId="urn:microsoft.com/office/officeart/2005/8/layout/cycle2"/>
    <dgm:cxn modelId="{CB281D87-33E6-470F-8D07-EEDDD0F9A834}" type="presOf" srcId="{8A8D35B2-1A83-4B89-8FEC-204103161191}" destId="{D064587C-F8BA-4DFC-BB40-7F6E2264BE0D}" srcOrd="0" destOrd="0" presId="urn:microsoft.com/office/officeart/2005/8/layout/cycle2"/>
    <dgm:cxn modelId="{DCAD1E95-76D5-4E75-A1A3-590C84775E81}" srcId="{F650A211-47B1-485D-B905-A1DF42CA4F8B}" destId="{17E1952F-3741-47C5-BFEE-DA4A838BD49A}" srcOrd="5" destOrd="0" parTransId="{55DE6D8E-808E-47AC-8ABD-24548F5857DC}" sibTransId="{709022E8-3732-475B-B77F-41D6479A3200}"/>
    <dgm:cxn modelId="{62FD5AA0-C13C-4935-889B-467DE836CBB5}" type="presOf" srcId="{6F27F3B7-DFAD-45B2-B703-7CB54764446B}" destId="{E85E5CD6-515B-49C1-BBDF-24CDCF9499EB}" srcOrd="0" destOrd="0" presId="urn:microsoft.com/office/officeart/2005/8/layout/cycle2"/>
    <dgm:cxn modelId="{E5FD13AA-83B6-47D6-9DAF-241DBB037482}" type="presOf" srcId="{80D74721-AB52-4075-A55B-AECC0A7313BE}" destId="{095C731A-EFCF-45A2-967A-79FDE4360323}" srcOrd="0" destOrd="0" presId="urn:microsoft.com/office/officeart/2005/8/layout/cycle2"/>
    <dgm:cxn modelId="{6E6F1EAA-521C-4399-AA47-55D521571F57}" type="presOf" srcId="{709022E8-3732-475B-B77F-41D6479A3200}" destId="{85ABE1BD-42C8-4E68-8121-0A82383AB560}" srcOrd="1" destOrd="0" presId="urn:microsoft.com/office/officeart/2005/8/layout/cycle2"/>
    <dgm:cxn modelId="{DE87FAAC-7FA1-4094-BABF-F684956D1A7E}" type="presOf" srcId="{17E1952F-3741-47C5-BFEE-DA4A838BD49A}" destId="{259FE2C4-0DDA-4785-8EE7-9B68CCEBE888}" srcOrd="0" destOrd="0" presId="urn:microsoft.com/office/officeart/2005/8/layout/cycle2"/>
    <dgm:cxn modelId="{03D9AEBF-CEC0-4311-872B-750E8D54FB19}" srcId="{F650A211-47B1-485D-B905-A1DF42CA4F8B}" destId="{D03D2511-CAAA-4CBA-B488-1428940AC963}" srcOrd="3" destOrd="0" parTransId="{4FB3093E-8D4E-46C5-8901-4605CD2CB83C}" sibTransId="{8A8D35B2-1A83-4B89-8FEC-204103161191}"/>
    <dgm:cxn modelId="{345BECC2-9F4A-4796-B16D-913CC8E222DD}" type="presOf" srcId="{709022E8-3732-475B-B77F-41D6479A3200}" destId="{250786DB-CD6D-45AE-AB09-DA107517693F}" srcOrd="0" destOrd="0" presId="urn:microsoft.com/office/officeart/2005/8/layout/cycle2"/>
    <dgm:cxn modelId="{99E7CDE1-173C-4D50-8B27-19F3F231A983}" type="presOf" srcId="{D03D2511-CAAA-4CBA-B488-1428940AC963}" destId="{2CC10EB6-2D1B-413B-B6FD-9F0219D4065E}" srcOrd="0" destOrd="0" presId="urn:microsoft.com/office/officeart/2005/8/layout/cycle2"/>
    <dgm:cxn modelId="{CAEB54E3-2DE9-426A-9F8F-D756C873F489}" type="presOf" srcId="{8A8D35B2-1A83-4B89-8FEC-204103161191}" destId="{2D7E690D-36F1-413D-B2E8-C7E1D3510567}" srcOrd="1" destOrd="0" presId="urn:microsoft.com/office/officeart/2005/8/layout/cycle2"/>
    <dgm:cxn modelId="{5119F0FF-9B60-4258-AC76-92B6568D0883}" srcId="{F650A211-47B1-485D-B905-A1DF42CA4F8B}" destId="{629DB31C-152B-4427-BF5F-853C9CC8FBA0}" srcOrd="2" destOrd="0" parTransId="{5A5182D0-B73F-4BC6-9BBE-DF2CF738E68D}" sibTransId="{6F27F3B7-DFAD-45B2-B703-7CB54764446B}"/>
    <dgm:cxn modelId="{4D760942-FC16-4FE5-B444-F196950F6721}" type="presParOf" srcId="{08E97C58-DC1B-4B33-A89F-8C3687ADB7FD}" destId="{808406BD-937C-4FBA-AD80-8FB20D820215}" srcOrd="0" destOrd="0" presId="urn:microsoft.com/office/officeart/2005/8/layout/cycle2"/>
    <dgm:cxn modelId="{DD7E7CB2-4559-4021-B1BE-DDDC8C97614F}" type="presParOf" srcId="{08E97C58-DC1B-4B33-A89F-8C3687ADB7FD}" destId="{0F55A1B1-DCC6-4C6F-8EEE-144E4FE1CB5F}" srcOrd="1" destOrd="0" presId="urn:microsoft.com/office/officeart/2005/8/layout/cycle2"/>
    <dgm:cxn modelId="{0EDC7759-71D6-4009-B3DA-5C39AE598D58}" type="presParOf" srcId="{0F55A1B1-DCC6-4C6F-8EEE-144E4FE1CB5F}" destId="{F2F8CB82-CAF1-4125-B6AB-A9F573DCF303}" srcOrd="0" destOrd="0" presId="urn:microsoft.com/office/officeart/2005/8/layout/cycle2"/>
    <dgm:cxn modelId="{C990C6D8-A256-4410-A8AE-92E049B74502}" type="presParOf" srcId="{08E97C58-DC1B-4B33-A89F-8C3687ADB7FD}" destId="{095C731A-EFCF-45A2-967A-79FDE4360323}" srcOrd="2" destOrd="0" presId="urn:microsoft.com/office/officeart/2005/8/layout/cycle2"/>
    <dgm:cxn modelId="{71E607C8-A5A0-4FE4-952C-D7C677FFBCBB}" type="presParOf" srcId="{08E97C58-DC1B-4B33-A89F-8C3687ADB7FD}" destId="{B6696516-298F-45B8-9C1A-3257785A1F42}" srcOrd="3" destOrd="0" presId="urn:microsoft.com/office/officeart/2005/8/layout/cycle2"/>
    <dgm:cxn modelId="{071EB122-611C-4D24-9329-223DB9A5B47C}" type="presParOf" srcId="{B6696516-298F-45B8-9C1A-3257785A1F42}" destId="{2ED36E67-9926-4442-B8B6-D804C5B8440E}" srcOrd="0" destOrd="0" presId="urn:microsoft.com/office/officeart/2005/8/layout/cycle2"/>
    <dgm:cxn modelId="{882897BD-6418-4C23-8B21-D6E44AC38951}" type="presParOf" srcId="{08E97C58-DC1B-4B33-A89F-8C3687ADB7FD}" destId="{218D4886-4144-4DCB-A897-F876A7490EC8}" srcOrd="4" destOrd="0" presId="urn:microsoft.com/office/officeart/2005/8/layout/cycle2"/>
    <dgm:cxn modelId="{1DBAB170-2AA1-4C6F-891C-EEF4B9AE079E}" type="presParOf" srcId="{08E97C58-DC1B-4B33-A89F-8C3687ADB7FD}" destId="{E85E5CD6-515B-49C1-BBDF-24CDCF9499EB}" srcOrd="5" destOrd="0" presId="urn:microsoft.com/office/officeart/2005/8/layout/cycle2"/>
    <dgm:cxn modelId="{9DEABB0E-D9AE-47AB-A96A-AA7E72F6AEAA}" type="presParOf" srcId="{E85E5CD6-515B-49C1-BBDF-24CDCF9499EB}" destId="{A07BADFB-BBB2-4A61-8DDC-89EF286F2C4B}" srcOrd="0" destOrd="0" presId="urn:microsoft.com/office/officeart/2005/8/layout/cycle2"/>
    <dgm:cxn modelId="{84D7FBF0-35F0-4430-8A4B-FEB45CE63E1C}" type="presParOf" srcId="{08E97C58-DC1B-4B33-A89F-8C3687ADB7FD}" destId="{2CC10EB6-2D1B-413B-B6FD-9F0219D4065E}" srcOrd="6" destOrd="0" presId="urn:microsoft.com/office/officeart/2005/8/layout/cycle2"/>
    <dgm:cxn modelId="{CE3CB192-9DFA-45E7-B73A-A14336BBB6A0}" type="presParOf" srcId="{08E97C58-DC1B-4B33-A89F-8C3687ADB7FD}" destId="{D064587C-F8BA-4DFC-BB40-7F6E2264BE0D}" srcOrd="7" destOrd="0" presId="urn:microsoft.com/office/officeart/2005/8/layout/cycle2"/>
    <dgm:cxn modelId="{B60885A1-8273-4313-9FF0-70ED1D73F326}" type="presParOf" srcId="{D064587C-F8BA-4DFC-BB40-7F6E2264BE0D}" destId="{2D7E690D-36F1-413D-B2E8-C7E1D3510567}" srcOrd="0" destOrd="0" presId="urn:microsoft.com/office/officeart/2005/8/layout/cycle2"/>
    <dgm:cxn modelId="{0BB61486-D12C-401E-A638-722C0A8EB08B}" type="presParOf" srcId="{08E97C58-DC1B-4B33-A89F-8C3687ADB7FD}" destId="{7784FF99-7034-4A23-8F14-256A024BDD2C}" srcOrd="8" destOrd="0" presId="urn:microsoft.com/office/officeart/2005/8/layout/cycle2"/>
    <dgm:cxn modelId="{6365AB0F-BAE0-4311-A708-ECDCCE837553}" type="presParOf" srcId="{08E97C58-DC1B-4B33-A89F-8C3687ADB7FD}" destId="{D7EA326A-6E82-4103-9F52-3949F8FE0106}" srcOrd="9" destOrd="0" presId="urn:microsoft.com/office/officeart/2005/8/layout/cycle2"/>
    <dgm:cxn modelId="{48D7C114-85FB-4D50-8740-507DE30B2250}" type="presParOf" srcId="{D7EA326A-6E82-4103-9F52-3949F8FE0106}" destId="{EAF69DE4-E390-4D88-B21C-748074635871}" srcOrd="0" destOrd="0" presId="urn:microsoft.com/office/officeart/2005/8/layout/cycle2"/>
    <dgm:cxn modelId="{121256E8-EBF3-4929-AF5A-E3005BB5AFD0}" type="presParOf" srcId="{08E97C58-DC1B-4B33-A89F-8C3687ADB7FD}" destId="{259FE2C4-0DDA-4785-8EE7-9B68CCEBE888}" srcOrd="10" destOrd="0" presId="urn:microsoft.com/office/officeart/2005/8/layout/cycle2"/>
    <dgm:cxn modelId="{CD6C484A-9A93-4AE1-AC91-D3D95F87DC4A}" type="presParOf" srcId="{08E97C58-DC1B-4B33-A89F-8C3687ADB7FD}" destId="{250786DB-CD6D-45AE-AB09-DA107517693F}" srcOrd="11" destOrd="0" presId="urn:microsoft.com/office/officeart/2005/8/layout/cycle2"/>
    <dgm:cxn modelId="{011D6A99-F459-4D2C-90DE-8DFE3860844D}" type="presParOf" srcId="{250786DB-CD6D-45AE-AB09-DA107517693F}" destId="{85ABE1BD-42C8-4E68-8121-0A82383AB56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406BD-937C-4FBA-AD80-8FB20D820215}">
      <dsp:nvSpPr>
        <dsp:cNvPr id="0" name=""/>
        <dsp:cNvSpPr/>
      </dsp:nvSpPr>
      <dsp:spPr>
        <a:xfrm>
          <a:off x="1917309" y="34135"/>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2</a:t>
          </a:r>
        </a:p>
      </dsp:txBody>
      <dsp:txXfrm>
        <a:off x="2064869" y="181695"/>
        <a:ext cx="712483" cy="712483"/>
      </dsp:txXfrm>
    </dsp:sp>
    <dsp:sp modelId="{0F55A1B1-DCC6-4C6F-8EEE-144E4FE1CB5F}">
      <dsp:nvSpPr>
        <dsp:cNvPr id="0" name=""/>
        <dsp:cNvSpPr/>
      </dsp:nvSpPr>
      <dsp:spPr>
        <a:xfrm rot="1680384">
          <a:off x="2982828" y="767620"/>
          <a:ext cx="379671"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988802" y="811680"/>
        <a:ext cx="277651" cy="204040"/>
      </dsp:txXfrm>
    </dsp:sp>
    <dsp:sp modelId="{095C731A-EFCF-45A2-967A-79FDE4360323}">
      <dsp:nvSpPr>
        <dsp:cNvPr id="0" name=""/>
        <dsp:cNvSpPr/>
      </dsp:nvSpPr>
      <dsp:spPr>
        <a:xfrm>
          <a:off x="3439389" y="843658"/>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3</a:t>
          </a:r>
        </a:p>
      </dsp:txBody>
      <dsp:txXfrm>
        <a:off x="3586949" y="991218"/>
        <a:ext cx="712483" cy="712483"/>
      </dsp:txXfrm>
    </dsp:sp>
    <dsp:sp modelId="{B6696516-298F-45B8-9C1A-3257785A1F42}">
      <dsp:nvSpPr>
        <dsp:cNvPr id="0" name=""/>
        <dsp:cNvSpPr/>
      </dsp:nvSpPr>
      <dsp:spPr>
        <a:xfrm rot="5290718">
          <a:off x="3827425" y="1936921"/>
          <a:ext cx="279836"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868066" y="1962980"/>
        <a:ext cx="195885" cy="204040"/>
      </dsp:txXfrm>
    </dsp:sp>
    <dsp:sp modelId="{218D4886-4144-4DCB-A897-F876A7490EC8}">
      <dsp:nvSpPr>
        <dsp:cNvPr id="0" name=""/>
        <dsp:cNvSpPr/>
      </dsp:nvSpPr>
      <dsp:spPr>
        <a:xfrm>
          <a:off x="3488196" y="2378478"/>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4</a:t>
          </a:r>
        </a:p>
      </dsp:txBody>
      <dsp:txXfrm>
        <a:off x="3635756" y="2526038"/>
        <a:ext cx="712483" cy="712483"/>
      </dsp:txXfrm>
    </dsp:sp>
    <dsp:sp modelId="{E85E5CD6-515B-49C1-BBDF-24CDCF9499EB}">
      <dsp:nvSpPr>
        <dsp:cNvPr id="0" name=""/>
        <dsp:cNvSpPr/>
      </dsp:nvSpPr>
      <dsp:spPr>
        <a:xfrm rot="9362501">
          <a:off x="3115479" y="3032545"/>
          <a:ext cx="311411"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3204877" y="3081590"/>
        <a:ext cx="217988" cy="204040"/>
      </dsp:txXfrm>
    </dsp:sp>
    <dsp:sp modelId="{2CC10EB6-2D1B-413B-B6FD-9F0219D4065E}">
      <dsp:nvSpPr>
        <dsp:cNvPr id="0" name=""/>
        <dsp:cNvSpPr/>
      </dsp:nvSpPr>
      <dsp:spPr>
        <a:xfrm>
          <a:off x="2030462" y="3026233"/>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5</a:t>
          </a:r>
        </a:p>
      </dsp:txBody>
      <dsp:txXfrm>
        <a:off x="2178022" y="3173793"/>
        <a:ext cx="712483" cy="712483"/>
      </dsp:txXfrm>
    </dsp:sp>
    <dsp:sp modelId="{D064587C-F8BA-4DFC-BB40-7F6E2264BE0D}">
      <dsp:nvSpPr>
        <dsp:cNvPr id="0" name=""/>
        <dsp:cNvSpPr/>
      </dsp:nvSpPr>
      <dsp:spPr>
        <a:xfrm rot="11988478">
          <a:off x="1381167" y="3034543"/>
          <a:ext cx="498991"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10800000">
        <a:off x="1480169" y="3119842"/>
        <a:ext cx="396971" cy="204040"/>
      </dsp:txXfrm>
    </dsp:sp>
    <dsp:sp modelId="{7784FF99-7034-4A23-8F14-256A024BDD2C}">
      <dsp:nvSpPr>
        <dsp:cNvPr id="0" name=""/>
        <dsp:cNvSpPr/>
      </dsp:nvSpPr>
      <dsp:spPr>
        <a:xfrm>
          <a:off x="196686" y="2365745"/>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6</a:t>
          </a:r>
        </a:p>
      </dsp:txBody>
      <dsp:txXfrm>
        <a:off x="344246" y="2513305"/>
        <a:ext cx="712483" cy="712483"/>
      </dsp:txXfrm>
    </dsp:sp>
    <dsp:sp modelId="{D7EA326A-6E82-4103-9F52-3949F8FE0106}">
      <dsp:nvSpPr>
        <dsp:cNvPr id="0" name=""/>
        <dsp:cNvSpPr/>
      </dsp:nvSpPr>
      <dsp:spPr>
        <a:xfrm rot="16343163">
          <a:off x="578974" y="1914103"/>
          <a:ext cx="308481"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23320" y="2028348"/>
        <a:ext cx="215937" cy="204040"/>
      </dsp:txXfrm>
    </dsp:sp>
    <dsp:sp modelId="{259FE2C4-0DDA-4785-8EE7-9B68CCEBE888}">
      <dsp:nvSpPr>
        <dsp:cNvPr id="0" name=""/>
        <dsp:cNvSpPr/>
      </dsp:nvSpPr>
      <dsp:spPr>
        <a:xfrm>
          <a:off x="262867" y="777479"/>
          <a:ext cx="1007603" cy="1007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GB" sz="4300" kern="1200" dirty="0"/>
            <a:t>1</a:t>
          </a:r>
        </a:p>
      </dsp:txBody>
      <dsp:txXfrm>
        <a:off x="410427" y="925039"/>
        <a:ext cx="712483" cy="712483"/>
      </dsp:txXfrm>
    </dsp:sp>
    <dsp:sp modelId="{250786DB-CD6D-45AE-AB09-DA107517693F}">
      <dsp:nvSpPr>
        <dsp:cNvPr id="0" name=""/>
        <dsp:cNvSpPr/>
      </dsp:nvSpPr>
      <dsp:spPr>
        <a:xfrm rot="20148333">
          <a:off x="1369227" y="744532"/>
          <a:ext cx="427264" cy="340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373708" y="833451"/>
        <a:ext cx="325244" cy="204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406BD-937C-4FBA-AD80-8FB20D820215}">
      <dsp:nvSpPr>
        <dsp:cNvPr id="0" name=""/>
        <dsp:cNvSpPr/>
      </dsp:nvSpPr>
      <dsp:spPr>
        <a:xfrm>
          <a:off x="4131802" y="280031"/>
          <a:ext cx="742254" cy="6641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2</a:t>
          </a:r>
        </a:p>
      </dsp:txBody>
      <dsp:txXfrm>
        <a:off x="4240503" y="377300"/>
        <a:ext cx="524852" cy="469656"/>
      </dsp:txXfrm>
    </dsp:sp>
    <dsp:sp modelId="{0F55A1B1-DCC6-4C6F-8EEE-144E4FE1CB5F}">
      <dsp:nvSpPr>
        <dsp:cNvPr id="0" name=""/>
        <dsp:cNvSpPr/>
      </dsp:nvSpPr>
      <dsp:spPr>
        <a:xfrm rot="1085946">
          <a:off x="5106314" y="737012"/>
          <a:ext cx="688940"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5109059" y="793741"/>
        <a:ext cx="577996" cy="221888"/>
      </dsp:txXfrm>
    </dsp:sp>
    <dsp:sp modelId="{095C731A-EFCF-45A2-967A-79FDE4360323}">
      <dsp:nvSpPr>
        <dsp:cNvPr id="0" name=""/>
        <dsp:cNvSpPr/>
      </dsp:nvSpPr>
      <dsp:spPr>
        <a:xfrm>
          <a:off x="6059897" y="928068"/>
          <a:ext cx="774305" cy="6389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3</a:t>
          </a:r>
        </a:p>
      </dsp:txBody>
      <dsp:txXfrm>
        <a:off x="6173291" y="1021637"/>
        <a:ext cx="547517" cy="451788"/>
      </dsp:txXfrm>
    </dsp:sp>
    <dsp:sp modelId="{B6696516-298F-45B8-9C1A-3257785A1F42}">
      <dsp:nvSpPr>
        <dsp:cNvPr id="0" name=""/>
        <dsp:cNvSpPr/>
      </dsp:nvSpPr>
      <dsp:spPr>
        <a:xfrm rot="5268731">
          <a:off x="6152892" y="1984296"/>
          <a:ext cx="658736"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206246" y="2002826"/>
        <a:ext cx="547792" cy="221888"/>
      </dsp:txXfrm>
    </dsp:sp>
    <dsp:sp modelId="{218D4886-4144-4DCB-A897-F876A7490EC8}">
      <dsp:nvSpPr>
        <dsp:cNvPr id="0" name=""/>
        <dsp:cNvSpPr/>
      </dsp:nvSpPr>
      <dsp:spPr>
        <a:xfrm>
          <a:off x="6219861" y="2808552"/>
          <a:ext cx="598384" cy="6474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4</a:t>
          </a:r>
        </a:p>
      </dsp:txBody>
      <dsp:txXfrm>
        <a:off x="6307492" y="2903374"/>
        <a:ext cx="423122" cy="457840"/>
      </dsp:txXfrm>
    </dsp:sp>
    <dsp:sp modelId="{E85E5CD6-515B-49C1-BBDF-24CDCF9499EB}">
      <dsp:nvSpPr>
        <dsp:cNvPr id="0" name=""/>
        <dsp:cNvSpPr/>
      </dsp:nvSpPr>
      <dsp:spPr>
        <a:xfrm rot="9568880">
          <a:off x="5254270" y="3285325"/>
          <a:ext cx="723653"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5361695" y="3339843"/>
        <a:ext cx="612709" cy="221888"/>
      </dsp:txXfrm>
    </dsp:sp>
    <dsp:sp modelId="{2CC10EB6-2D1B-413B-B6FD-9F0219D4065E}">
      <dsp:nvSpPr>
        <dsp:cNvPr id="0" name=""/>
        <dsp:cNvSpPr/>
      </dsp:nvSpPr>
      <dsp:spPr>
        <a:xfrm>
          <a:off x="4275790" y="3456662"/>
          <a:ext cx="700518" cy="7682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5</a:t>
          </a:r>
        </a:p>
      </dsp:txBody>
      <dsp:txXfrm>
        <a:off x="4378378" y="3569163"/>
        <a:ext cx="495342" cy="543200"/>
      </dsp:txXfrm>
    </dsp:sp>
    <dsp:sp modelId="{D064587C-F8BA-4DFC-BB40-7F6E2264BE0D}">
      <dsp:nvSpPr>
        <dsp:cNvPr id="0" name=""/>
        <dsp:cNvSpPr/>
      </dsp:nvSpPr>
      <dsp:spPr>
        <a:xfrm rot="11563586">
          <a:off x="2925844" y="3381921"/>
          <a:ext cx="974531"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3035425" y="3468103"/>
        <a:ext cx="863587" cy="221888"/>
      </dsp:txXfrm>
    </dsp:sp>
    <dsp:sp modelId="{7784FF99-7034-4A23-8F14-256A024BDD2C}">
      <dsp:nvSpPr>
        <dsp:cNvPr id="0" name=""/>
        <dsp:cNvSpPr/>
      </dsp:nvSpPr>
      <dsp:spPr>
        <a:xfrm>
          <a:off x="1755643" y="2890602"/>
          <a:ext cx="742243" cy="7714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6</a:t>
          </a:r>
        </a:p>
      </dsp:txBody>
      <dsp:txXfrm>
        <a:off x="1864342" y="3003574"/>
        <a:ext cx="524845" cy="545479"/>
      </dsp:txXfrm>
    </dsp:sp>
    <dsp:sp modelId="{D7EA326A-6E82-4103-9F52-3949F8FE0106}">
      <dsp:nvSpPr>
        <dsp:cNvPr id="0" name=""/>
        <dsp:cNvSpPr/>
      </dsp:nvSpPr>
      <dsp:spPr>
        <a:xfrm rot="16200015">
          <a:off x="1811461" y="2128622"/>
          <a:ext cx="630615"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866933" y="2258056"/>
        <a:ext cx="519671" cy="221888"/>
      </dsp:txXfrm>
    </dsp:sp>
    <dsp:sp modelId="{259FE2C4-0DDA-4785-8EE7-9B68CCEBE888}">
      <dsp:nvSpPr>
        <dsp:cNvPr id="0" name=""/>
        <dsp:cNvSpPr/>
      </dsp:nvSpPr>
      <dsp:spPr>
        <a:xfrm>
          <a:off x="1778657" y="874703"/>
          <a:ext cx="696233" cy="8260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1</a:t>
          </a:r>
        </a:p>
      </dsp:txBody>
      <dsp:txXfrm>
        <a:off x="1880618" y="995676"/>
        <a:ext cx="492311" cy="584111"/>
      </dsp:txXfrm>
    </dsp:sp>
    <dsp:sp modelId="{250786DB-CD6D-45AE-AB09-DA107517693F}">
      <dsp:nvSpPr>
        <dsp:cNvPr id="0" name=""/>
        <dsp:cNvSpPr/>
      </dsp:nvSpPr>
      <dsp:spPr>
        <a:xfrm rot="20647690">
          <a:off x="2818082" y="774362"/>
          <a:ext cx="927852" cy="3698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2820197" y="863495"/>
        <a:ext cx="816908" cy="2218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AD531-E282-4A2D-A3B3-856E274B9AD1}" type="datetimeFigureOut">
              <a:rPr lang="en-GB" smtClean="0"/>
              <a:t>22/09/2018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738893-478C-40B5-B831-8D9D54DEDCF6}" type="slidenum">
              <a:rPr lang="en-GB" smtClean="0"/>
              <a:t>‹#›</a:t>
            </a:fld>
            <a:endParaRPr lang="en-GB"/>
          </a:p>
        </p:txBody>
      </p:sp>
    </p:spTree>
    <p:extLst>
      <p:ext uri="{BB962C8B-B14F-4D97-AF65-F5344CB8AC3E}">
        <p14:creationId xmlns:p14="http://schemas.microsoft.com/office/powerpoint/2010/main" val="365905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738893-478C-40B5-B831-8D9D54DEDCF6}" type="slidenum">
              <a:rPr lang="en-GB" smtClean="0"/>
              <a:t>4</a:t>
            </a:fld>
            <a:endParaRPr lang="en-GB"/>
          </a:p>
        </p:txBody>
      </p:sp>
    </p:spTree>
    <p:extLst>
      <p:ext uri="{BB962C8B-B14F-4D97-AF65-F5344CB8AC3E}">
        <p14:creationId xmlns:p14="http://schemas.microsoft.com/office/powerpoint/2010/main" val="42007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B3385-DAAE-47DF-A046-93138E00DA4F}" type="slidenum">
              <a:rPr lang="en-GB" smtClean="0"/>
              <a:t>83</a:t>
            </a:fld>
            <a:endParaRPr lang="en-GB" dirty="0"/>
          </a:p>
        </p:txBody>
      </p:sp>
    </p:spTree>
    <p:extLst>
      <p:ext uri="{BB962C8B-B14F-4D97-AF65-F5344CB8AC3E}">
        <p14:creationId xmlns:p14="http://schemas.microsoft.com/office/powerpoint/2010/main" val="424466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E374-3CBF-4A57-ABA9-6766A17352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DF1195-CBF4-4242-AC86-03669F045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F73CDA-78DB-42F9-BD2B-B2F3EC8E8CD6}"/>
              </a:ext>
            </a:extLst>
          </p:cNvPr>
          <p:cNvSpPr>
            <a:spLocks noGrp="1"/>
          </p:cNvSpPr>
          <p:nvPr>
            <p:ph type="dt" sz="half" idx="10"/>
          </p:nvPr>
        </p:nvSpPr>
        <p:spPr/>
        <p:txBody>
          <a:bodyPr/>
          <a:lstStyle/>
          <a:p>
            <a:fld id="{5A069CB8-F204-4D06-B913-C5A26A89888A}" type="datetimeFigureOut">
              <a:rPr lang="en-US" smtClean="0"/>
              <a:t>9/22/2018</a:t>
            </a:fld>
            <a:endParaRPr lang="en-US" dirty="0"/>
          </a:p>
        </p:txBody>
      </p:sp>
      <p:sp>
        <p:nvSpPr>
          <p:cNvPr id="5" name="Footer Placeholder 4">
            <a:extLst>
              <a:ext uri="{FF2B5EF4-FFF2-40B4-BE49-F238E27FC236}">
                <a16:creationId xmlns:a16="http://schemas.microsoft.com/office/drawing/2014/main" id="{50F3D39C-FBEF-4C90-AA5A-96373CB58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EDDF69-DC40-495B-9EC6-5A33A035B56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9805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AC69-85C0-467C-81F9-4753AFE08A2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A915BC-A42D-4BC4-835E-481954306A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EA61ED-DFC4-4713-9202-5190B8AB40AE}"/>
              </a:ext>
            </a:extLst>
          </p:cNvPr>
          <p:cNvSpPr>
            <a:spLocks noGrp="1"/>
          </p:cNvSpPr>
          <p:nvPr>
            <p:ph type="dt" sz="half" idx="10"/>
          </p:nvPr>
        </p:nvSpPr>
        <p:spPr/>
        <p:txBody>
          <a:bodyPr/>
          <a:lstStyle/>
          <a:p>
            <a:fld id="{50B6E300-0A13-4A81-945A-7333C271A069}" type="datetimeFigureOut">
              <a:rPr lang="en-US" smtClean="0"/>
              <a:t>9/22/2018</a:t>
            </a:fld>
            <a:endParaRPr lang="en-US" dirty="0"/>
          </a:p>
        </p:txBody>
      </p:sp>
      <p:sp>
        <p:nvSpPr>
          <p:cNvPr id="5" name="Footer Placeholder 4">
            <a:extLst>
              <a:ext uri="{FF2B5EF4-FFF2-40B4-BE49-F238E27FC236}">
                <a16:creationId xmlns:a16="http://schemas.microsoft.com/office/drawing/2014/main" id="{BB894BF8-6B26-4CA0-8544-BBBDF593A0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081391-746F-45CE-ADC5-5D2935ADA90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143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AF40C-052E-422D-899A-2BF60E37C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C2834-036E-4BEB-8DF0-573A5E289A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D796A-4547-491A-9F73-C312C9040F42}"/>
              </a:ext>
            </a:extLst>
          </p:cNvPr>
          <p:cNvSpPr>
            <a:spLocks noGrp="1"/>
          </p:cNvSpPr>
          <p:nvPr>
            <p:ph type="dt" sz="half" idx="10"/>
          </p:nvPr>
        </p:nvSpPr>
        <p:spPr/>
        <p:txBody>
          <a:bodyPr/>
          <a:lstStyle/>
          <a:p>
            <a:fld id="{34671962-1EA4-46E7-BCB0-F36CE46D1A59}" type="datetimeFigureOut">
              <a:rPr lang="en-US" smtClean="0"/>
              <a:t>9/22/2018</a:t>
            </a:fld>
            <a:endParaRPr lang="en-US" dirty="0"/>
          </a:p>
        </p:txBody>
      </p:sp>
      <p:sp>
        <p:nvSpPr>
          <p:cNvPr id="5" name="Footer Placeholder 4">
            <a:extLst>
              <a:ext uri="{FF2B5EF4-FFF2-40B4-BE49-F238E27FC236}">
                <a16:creationId xmlns:a16="http://schemas.microsoft.com/office/drawing/2014/main" id="{F44765C8-CE19-4F40-ABA1-5B135A355C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8E0707-1919-44EE-8D1C-D7032798081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456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F8C7C-F309-4F68-AA7B-40B2CCC1AB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2D3065-8E2D-42D1-A9DA-E9997B498A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0D5CC-7EF2-48D5-82E0-2F2DCE6D49EF}"/>
              </a:ext>
            </a:extLst>
          </p:cNvPr>
          <p:cNvSpPr>
            <a:spLocks noGrp="1"/>
          </p:cNvSpPr>
          <p:nvPr>
            <p:ph type="dt" sz="half" idx="10"/>
          </p:nvPr>
        </p:nvSpPr>
        <p:spPr/>
        <p:txBody>
          <a:bodyPr/>
          <a:lstStyle/>
          <a:p>
            <a:fld id="{D30BB376-B19C-488D-ABEB-03C7E6E9E3E0}" type="datetimeFigureOut">
              <a:rPr lang="en-US" smtClean="0"/>
              <a:t>9/22/2018</a:t>
            </a:fld>
            <a:endParaRPr lang="en-US" dirty="0"/>
          </a:p>
        </p:txBody>
      </p:sp>
      <p:sp>
        <p:nvSpPr>
          <p:cNvPr id="5" name="Footer Placeholder 4">
            <a:extLst>
              <a:ext uri="{FF2B5EF4-FFF2-40B4-BE49-F238E27FC236}">
                <a16:creationId xmlns:a16="http://schemas.microsoft.com/office/drawing/2014/main" id="{C74ADA50-E5D5-4AF8-8F0D-857D01B51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ACB27A-AE64-40FF-8F51-FBF55AAAE08D}"/>
              </a:ext>
            </a:extLst>
          </p:cNvPr>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117133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5D89-E863-48F6-8AC6-F9594D8FE4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C43AAD-B8D2-41ED-8745-C446213D2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A8617C-0CA8-4FB7-8E6C-B3354E9CE4C1}"/>
              </a:ext>
            </a:extLst>
          </p:cNvPr>
          <p:cNvSpPr>
            <a:spLocks noGrp="1"/>
          </p:cNvSpPr>
          <p:nvPr>
            <p:ph type="dt" sz="half" idx="10"/>
          </p:nvPr>
        </p:nvSpPr>
        <p:spPr/>
        <p:txBody>
          <a:bodyPr/>
          <a:lstStyle/>
          <a:p>
            <a:fld id="{486F077B-A50F-4D64-8574-E2D6A98A5553}" type="datetimeFigureOut">
              <a:rPr lang="en-US" smtClean="0"/>
              <a:t>9/22/2018</a:t>
            </a:fld>
            <a:endParaRPr lang="en-US" dirty="0"/>
          </a:p>
        </p:txBody>
      </p:sp>
      <p:sp>
        <p:nvSpPr>
          <p:cNvPr id="5" name="Footer Placeholder 4">
            <a:extLst>
              <a:ext uri="{FF2B5EF4-FFF2-40B4-BE49-F238E27FC236}">
                <a16:creationId xmlns:a16="http://schemas.microsoft.com/office/drawing/2014/main" id="{8B87EDBE-1C33-4CDC-A472-AAFE037CDC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86135B-DBF8-452C-9C29-42E409D202E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789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7176-8B2F-4689-A016-8CC364D199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2B62B9-C43C-4836-B283-41738F891F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56E465-CE0D-404F-85FE-BC021879D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5C5199-E30A-4685-A7CE-63047A001FD9}"/>
              </a:ext>
            </a:extLst>
          </p:cNvPr>
          <p:cNvSpPr>
            <a:spLocks noGrp="1"/>
          </p:cNvSpPr>
          <p:nvPr>
            <p:ph type="dt" sz="half" idx="10"/>
          </p:nvPr>
        </p:nvSpPr>
        <p:spPr/>
        <p:txBody>
          <a:bodyPr/>
          <a:lstStyle/>
          <a:p>
            <a:fld id="{7D9E2A62-1983-43A1-A163-D8AA46534C80}" type="datetimeFigureOut">
              <a:rPr lang="en-US" smtClean="0"/>
              <a:t>9/22/2018</a:t>
            </a:fld>
            <a:endParaRPr lang="en-US" dirty="0"/>
          </a:p>
        </p:txBody>
      </p:sp>
      <p:sp>
        <p:nvSpPr>
          <p:cNvPr id="6" name="Footer Placeholder 5">
            <a:extLst>
              <a:ext uri="{FF2B5EF4-FFF2-40B4-BE49-F238E27FC236}">
                <a16:creationId xmlns:a16="http://schemas.microsoft.com/office/drawing/2014/main" id="{3212B025-0B05-497E-ADC9-90E5093E4C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8EEF77-D30E-42DE-9D56-DFAA65363EF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888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7172-2D46-438C-B562-0E90097FB0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B29222-FF4D-47D7-8200-4E481BA0A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6BA7A6-B4B4-4AC5-9963-A5083B9B19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126E84-7F65-459C-9505-CAFCFE47A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BB3260-B7A7-4EC8-86FA-491E156CD50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5E517F-CDD4-4E04-A31B-AE07994FD18D}"/>
              </a:ext>
            </a:extLst>
          </p:cNvPr>
          <p:cNvSpPr>
            <a:spLocks noGrp="1"/>
          </p:cNvSpPr>
          <p:nvPr>
            <p:ph type="dt" sz="half" idx="10"/>
          </p:nvPr>
        </p:nvSpPr>
        <p:spPr/>
        <p:txBody>
          <a:bodyPr/>
          <a:lstStyle/>
          <a:p>
            <a:fld id="{898F3E3B-34E3-4345-B2A1-994B83598A9C}" type="datetimeFigureOut">
              <a:rPr lang="en-US" smtClean="0"/>
              <a:t>9/22/2018</a:t>
            </a:fld>
            <a:endParaRPr lang="en-US" dirty="0"/>
          </a:p>
        </p:txBody>
      </p:sp>
      <p:sp>
        <p:nvSpPr>
          <p:cNvPr id="8" name="Footer Placeholder 7">
            <a:extLst>
              <a:ext uri="{FF2B5EF4-FFF2-40B4-BE49-F238E27FC236}">
                <a16:creationId xmlns:a16="http://schemas.microsoft.com/office/drawing/2014/main" id="{3C7EDD94-6F74-4B98-A5E6-D4AE5542B3D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47A501-BD03-432B-9246-B9853A4C574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756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C942-D1BE-4D9A-8D77-6F952BA8B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6A31C4-1D98-4C85-8190-1978CA5CD511}"/>
              </a:ext>
            </a:extLst>
          </p:cNvPr>
          <p:cNvSpPr>
            <a:spLocks noGrp="1"/>
          </p:cNvSpPr>
          <p:nvPr>
            <p:ph type="dt" sz="half" idx="10"/>
          </p:nvPr>
        </p:nvSpPr>
        <p:spPr/>
        <p:txBody>
          <a:bodyPr/>
          <a:lstStyle/>
          <a:p>
            <a:fld id="{FD816C96-82A1-4D77-8ADA-627AC6FE3D65}" type="datetimeFigureOut">
              <a:rPr lang="en-US" smtClean="0"/>
              <a:t>9/22/2018</a:t>
            </a:fld>
            <a:endParaRPr lang="en-US" dirty="0"/>
          </a:p>
        </p:txBody>
      </p:sp>
      <p:sp>
        <p:nvSpPr>
          <p:cNvPr id="4" name="Footer Placeholder 3">
            <a:extLst>
              <a:ext uri="{FF2B5EF4-FFF2-40B4-BE49-F238E27FC236}">
                <a16:creationId xmlns:a16="http://schemas.microsoft.com/office/drawing/2014/main" id="{A39B4B2D-0BD4-4C1C-8B85-E9D40BE6DC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A3FBB9-A7EE-407A-A7B5-144C5FBF2EE9}"/>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309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0028FB-D0B8-42DA-8E10-3BD1AE3C8E77}"/>
              </a:ext>
            </a:extLst>
          </p:cNvPr>
          <p:cNvSpPr>
            <a:spLocks noGrp="1"/>
          </p:cNvSpPr>
          <p:nvPr>
            <p:ph type="dt" sz="half" idx="10"/>
          </p:nvPr>
        </p:nvSpPr>
        <p:spPr/>
        <p:txBody>
          <a:bodyPr/>
          <a:lstStyle/>
          <a:p>
            <a:fld id="{1D102C1E-28F2-47E9-802D-339E64E2F920}" type="datetimeFigureOut">
              <a:rPr lang="en-US" smtClean="0"/>
              <a:t>9/22/2018</a:t>
            </a:fld>
            <a:endParaRPr lang="en-US" dirty="0"/>
          </a:p>
        </p:txBody>
      </p:sp>
      <p:sp>
        <p:nvSpPr>
          <p:cNvPr id="3" name="Footer Placeholder 2">
            <a:extLst>
              <a:ext uri="{FF2B5EF4-FFF2-40B4-BE49-F238E27FC236}">
                <a16:creationId xmlns:a16="http://schemas.microsoft.com/office/drawing/2014/main" id="{89474B8F-DBB5-427F-8E84-CDD42A162CA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283187-4E70-4194-A1D8-5FEF1DDDE1C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344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EBB8-9C24-4B62-A452-2A26D23297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1CDAD4-605F-4872-9B17-2BDC685AD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93882C-0A5B-4150-BEE1-65BB67E11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18C9EC-AE53-47CD-AFFC-0EAAFB522943}"/>
              </a:ext>
            </a:extLst>
          </p:cNvPr>
          <p:cNvSpPr>
            <a:spLocks noGrp="1"/>
          </p:cNvSpPr>
          <p:nvPr>
            <p:ph type="dt" sz="half" idx="10"/>
          </p:nvPr>
        </p:nvSpPr>
        <p:spPr/>
        <p:txBody>
          <a:bodyPr/>
          <a:lstStyle/>
          <a:p>
            <a:fld id="{24271A48-F18A-45B3-BC05-1E27DA3F88AF}" type="datetimeFigureOut">
              <a:rPr lang="en-US" smtClean="0"/>
              <a:t>9/22/2018</a:t>
            </a:fld>
            <a:endParaRPr lang="en-US" dirty="0"/>
          </a:p>
        </p:txBody>
      </p:sp>
      <p:sp>
        <p:nvSpPr>
          <p:cNvPr id="6" name="Footer Placeholder 5">
            <a:extLst>
              <a:ext uri="{FF2B5EF4-FFF2-40B4-BE49-F238E27FC236}">
                <a16:creationId xmlns:a16="http://schemas.microsoft.com/office/drawing/2014/main" id="{F8A6268F-D9A8-4A0C-BBB7-7E84E4E22C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111A59-CF2D-4C5C-A6A3-AEC83E8EC9F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915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9E7D2-C6FB-4C15-9E7D-35E82F57D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72302B-873A-48D5-A481-E703CC72B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1B9B6B-7EE2-4A0F-A9D8-3C5183924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222C5D-BB0A-4B55-8EEF-C7B3B45F17BF}"/>
              </a:ext>
            </a:extLst>
          </p:cNvPr>
          <p:cNvSpPr>
            <a:spLocks noGrp="1"/>
          </p:cNvSpPr>
          <p:nvPr>
            <p:ph type="dt" sz="half" idx="10"/>
          </p:nvPr>
        </p:nvSpPr>
        <p:spPr/>
        <p:txBody>
          <a:bodyPr/>
          <a:lstStyle/>
          <a:p>
            <a:fld id="{65B747F8-9654-4282-85D2-65F41AAE7A75}" type="datetimeFigureOut">
              <a:rPr lang="en-US" smtClean="0"/>
              <a:t>9/22/2018</a:t>
            </a:fld>
            <a:endParaRPr lang="en-US" dirty="0"/>
          </a:p>
        </p:txBody>
      </p:sp>
      <p:sp>
        <p:nvSpPr>
          <p:cNvPr id="6" name="Footer Placeholder 5">
            <a:extLst>
              <a:ext uri="{FF2B5EF4-FFF2-40B4-BE49-F238E27FC236}">
                <a16:creationId xmlns:a16="http://schemas.microsoft.com/office/drawing/2014/main" id="{E8AB3654-603B-431E-A711-47C85EBCFD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6B7A2AF-3C29-4DDE-A1E4-224EB219F23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4388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D057C-B5B5-4182-80BD-C70060F50E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CBE552-35A2-486D-8AB9-942596473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929AE-1A85-4831-98E3-F6D872033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5B261-8843-42D1-AAFC-05E20E2D9B97}" type="datetimeFigureOut">
              <a:rPr lang="en-US" smtClean="0"/>
              <a:t>9/22/2018</a:t>
            </a:fld>
            <a:endParaRPr lang="en-US" dirty="0"/>
          </a:p>
        </p:txBody>
      </p:sp>
      <p:sp>
        <p:nvSpPr>
          <p:cNvPr id="5" name="Footer Placeholder 4">
            <a:extLst>
              <a:ext uri="{FF2B5EF4-FFF2-40B4-BE49-F238E27FC236}">
                <a16:creationId xmlns:a16="http://schemas.microsoft.com/office/drawing/2014/main" id="{733F7F62-F7EB-4898-AD85-2B7DF4FB5B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3A264E-ABC3-4CD0-8267-608FAF5CE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17374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oH-TELcL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yyT2jmVPAk" TargetMode="External"/><Relationship Id="rId2" Type="http://schemas.openxmlformats.org/officeDocument/2006/relationships/hyperlink" Target="https://www.youtube.com/watch?v=U4yeqSgNxiE" TargetMode="External"/><Relationship Id="rId1" Type="http://schemas.openxmlformats.org/officeDocument/2006/relationships/slideLayout" Target="../slideLayouts/slideLayout2.xml"/><Relationship Id="rId4" Type="http://schemas.openxmlformats.org/officeDocument/2006/relationships/hyperlink" Target="https://www.youtube.com/watch?v=wZO1daK1PN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youtube.com/watch?v=ScELaXMCV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EOa92PSKrK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hyperlink" Target="http://www.makaton.org/about/users.ht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39.png"/><Relationship Id="rId5" Type="http://schemas.openxmlformats.org/officeDocument/2006/relationships/diagramColors" Target="../diagrams/colors1.xml"/><Relationship Id="rId10" Type="http://schemas.openxmlformats.org/officeDocument/2006/relationships/image" Target="../media/image38.png"/><Relationship Id="rId4" Type="http://schemas.openxmlformats.org/officeDocument/2006/relationships/diagramQuickStyle" Target="../diagrams/quickStyle1.xml"/><Relationship Id="rId9"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sbSeqGjftHI" TargetMode="External"/><Relationship Id="rId2" Type="http://schemas.openxmlformats.org/officeDocument/2006/relationships/hyperlink" Target="https://www.youtube.com/watch?v=8GlQgJ-RPc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youtube.com/watch?v=X-zft3SAiTY" TargetMode="External"/><Relationship Id="rId2" Type="http://schemas.openxmlformats.org/officeDocument/2006/relationships/hyperlink" Target="http://www.youtube.com/watch?v=VbvB4k7DT6o" TargetMode="External"/><Relationship Id="rId1" Type="http://schemas.openxmlformats.org/officeDocument/2006/relationships/slideLayout" Target="../slideLayouts/slideLayout2.xml"/><Relationship Id="rId4" Type="http://schemas.openxmlformats.org/officeDocument/2006/relationships/hyperlink" Target="http://www.youtube.com/watch?v=TPFtxMH5TCg"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youtube.com/watch?v=nNHNEoWUmm8"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350008"/>
          </a:xfrm>
        </p:spPr>
        <p:txBody>
          <a:bodyPr/>
          <a:lstStyle/>
          <a:p>
            <a:r>
              <a:rPr lang="en-GB" b="1" dirty="0"/>
              <a:t>BTEC  Health and Social Care Level 3</a:t>
            </a:r>
          </a:p>
        </p:txBody>
      </p:sp>
      <p:sp>
        <p:nvSpPr>
          <p:cNvPr id="3" name="Subtitle 2"/>
          <p:cNvSpPr>
            <a:spLocks noGrp="1"/>
          </p:cNvSpPr>
          <p:nvPr>
            <p:ph type="subTitle" idx="1"/>
          </p:nvPr>
        </p:nvSpPr>
        <p:spPr>
          <a:xfrm>
            <a:off x="1100051" y="3918857"/>
            <a:ext cx="10058400" cy="1679764"/>
          </a:xfrm>
        </p:spPr>
        <p:txBody>
          <a:bodyPr>
            <a:normAutofit fontScale="92500" lnSpcReduction="10000"/>
          </a:bodyPr>
          <a:lstStyle/>
          <a:p>
            <a:r>
              <a:rPr lang="en-GB" sz="4000" dirty="0"/>
              <a:t>Unit 1 </a:t>
            </a:r>
          </a:p>
          <a:p>
            <a:r>
              <a:rPr lang="en-GB" sz="4000" dirty="0"/>
              <a:t>Developing Effective Communication in Health and Social Care</a:t>
            </a:r>
          </a:p>
        </p:txBody>
      </p:sp>
    </p:spTree>
    <p:extLst>
      <p:ext uri="{BB962C8B-B14F-4D97-AF65-F5344CB8AC3E}">
        <p14:creationId xmlns:p14="http://schemas.microsoft.com/office/powerpoint/2010/main" val="4125444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457201" y="1115076"/>
            <a:ext cx="8064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t>Think about your own communication experiences…</a:t>
            </a:r>
          </a:p>
        </p:txBody>
      </p:sp>
      <p:sp>
        <p:nvSpPr>
          <p:cNvPr id="11267" name="TextBox 3"/>
          <p:cNvSpPr txBox="1">
            <a:spLocks noChangeArrowheads="1"/>
          </p:cNvSpPr>
          <p:nvPr/>
        </p:nvSpPr>
        <p:spPr bwMode="auto">
          <a:xfrm>
            <a:off x="457201" y="4185505"/>
            <a:ext cx="1046018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t>In groups share your experiences of verbal communication.</a:t>
            </a:r>
          </a:p>
          <a:p>
            <a:pPr eaLnBrk="1" hangingPunct="1">
              <a:spcBef>
                <a:spcPct val="0"/>
              </a:spcBef>
              <a:buFontTx/>
              <a:buNone/>
            </a:pPr>
            <a:r>
              <a:rPr lang="en-GB" altLang="en-US" sz="2800" dirty="0"/>
              <a:t>Think of both positive and negative experiences and brainstorm these on your paper.</a:t>
            </a:r>
          </a:p>
          <a:p>
            <a:pPr eaLnBrk="1" hangingPunct="1">
              <a:spcBef>
                <a:spcPct val="0"/>
              </a:spcBef>
              <a:buFontTx/>
              <a:buNone/>
            </a:pPr>
            <a:r>
              <a:rPr lang="en-GB" altLang="en-US" sz="2800" dirty="0"/>
              <a:t>Then come to a </a:t>
            </a:r>
            <a:r>
              <a:rPr lang="en-GB" altLang="en-US" sz="2800" b="1" u="sng" dirty="0">
                <a:solidFill>
                  <a:srgbClr val="FF0000"/>
                </a:solidFill>
              </a:rPr>
              <a:t>UNANIMOUS DECISION </a:t>
            </a:r>
            <a:r>
              <a:rPr lang="en-GB" altLang="en-US" sz="2800" dirty="0"/>
              <a:t>about what effective </a:t>
            </a:r>
            <a:r>
              <a:rPr lang="en-GB" altLang="en-US" sz="2800" dirty="0">
                <a:solidFill>
                  <a:srgbClr val="FF0000"/>
                </a:solidFill>
              </a:rPr>
              <a:t>VERBAL</a:t>
            </a:r>
            <a:r>
              <a:rPr lang="en-GB" altLang="en-US" sz="2800" dirty="0"/>
              <a:t> communication means to your group </a:t>
            </a:r>
            <a:r>
              <a:rPr lang="en-GB" altLang="en-US" sz="2800" dirty="0">
                <a:sym typeface="Wingdings" panose="05000000000000000000" pitchFamily="2" charset="2"/>
              </a:rPr>
              <a:t></a:t>
            </a:r>
            <a:endParaRPr lang="en-GB" altLang="en-US" sz="2800"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899" y="1638296"/>
            <a:ext cx="53340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1" y="260351"/>
            <a:ext cx="2974976" cy="769441"/>
          </a:xfrm>
          <a:prstGeom prst="rect">
            <a:avLst/>
          </a:prstGeom>
          <a:solidFill>
            <a:schemeClr val="accent2">
              <a:lumMod val="60000"/>
              <a:lumOff val="40000"/>
            </a:schemeClr>
          </a:solidFill>
        </p:spPr>
        <p:txBody>
          <a:bodyPr wrap="square">
            <a:spAutoFit/>
          </a:bodyPr>
          <a:lstStyle/>
          <a:p>
            <a:pPr algn="ctr">
              <a:defRPr/>
            </a:pPr>
            <a:r>
              <a:rPr lang="en-GB" sz="4400" dirty="0"/>
              <a:t>ACTIVITY</a:t>
            </a:r>
          </a:p>
        </p:txBody>
      </p:sp>
    </p:spTree>
    <p:extLst>
      <p:ext uri="{BB962C8B-B14F-4D97-AF65-F5344CB8AC3E}">
        <p14:creationId xmlns:p14="http://schemas.microsoft.com/office/powerpoint/2010/main" val="166937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53961" y="260351"/>
            <a:ext cx="9845727" cy="707886"/>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dirty="0"/>
              <a:t>So what is effective </a:t>
            </a:r>
            <a:r>
              <a:rPr lang="en-GB" altLang="en-US" sz="4000" b="1" u="sng" dirty="0">
                <a:solidFill>
                  <a:srgbClr val="FF0000"/>
                </a:solidFill>
              </a:rPr>
              <a:t>verbal</a:t>
            </a:r>
            <a:r>
              <a:rPr lang="en-GB" altLang="en-US" sz="4000" dirty="0"/>
              <a:t> communication?</a:t>
            </a: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64" y="1574799"/>
            <a:ext cx="372903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a:spLocks noChangeArrowheads="1"/>
          </p:cNvSpPr>
          <p:nvPr/>
        </p:nvSpPr>
        <p:spPr bwMode="auto">
          <a:xfrm>
            <a:off x="486696" y="1323975"/>
            <a:ext cx="6330029"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arenR"/>
            </a:pPr>
            <a:r>
              <a:rPr lang="en-GB" altLang="en-US" sz="2800" dirty="0"/>
              <a:t>Speaking clearly</a:t>
            </a:r>
          </a:p>
          <a:p>
            <a:pPr eaLnBrk="1" hangingPunct="1">
              <a:spcBef>
                <a:spcPct val="0"/>
              </a:spcBef>
              <a:buFontTx/>
              <a:buAutoNum type="arabicParenR"/>
            </a:pPr>
            <a:endParaRPr lang="en-GB" altLang="en-US" sz="2800" dirty="0"/>
          </a:p>
          <a:p>
            <a:pPr eaLnBrk="1" hangingPunct="1">
              <a:spcBef>
                <a:spcPct val="0"/>
              </a:spcBef>
              <a:buFontTx/>
              <a:buAutoNum type="arabicParenR"/>
            </a:pPr>
            <a:r>
              <a:rPr lang="en-GB" altLang="en-US" sz="2800" dirty="0"/>
              <a:t>Knowing your audience</a:t>
            </a:r>
          </a:p>
          <a:p>
            <a:pPr eaLnBrk="1" hangingPunct="1">
              <a:spcBef>
                <a:spcPct val="0"/>
              </a:spcBef>
              <a:buFontTx/>
              <a:buAutoNum type="arabicParenR"/>
            </a:pPr>
            <a:endParaRPr lang="en-GB" altLang="en-US" sz="2800" dirty="0"/>
          </a:p>
          <a:p>
            <a:pPr eaLnBrk="1" hangingPunct="1">
              <a:spcBef>
                <a:spcPct val="0"/>
              </a:spcBef>
              <a:buFontTx/>
              <a:buAutoNum type="arabicParenR"/>
            </a:pPr>
            <a:r>
              <a:rPr lang="en-GB" altLang="en-US" sz="2800" dirty="0"/>
              <a:t>Using appropriate language</a:t>
            </a:r>
          </a:p>
          <a:p>
            <a:pPr eaLnBrk="1" hangingPunct="1">
              <a:spcBef>
                <a:spcPct val="0"/>
              </a:spcBef>
              <a:buFontTx/>
              <a:buAutoNum type="arabicParenR"/>
            </a:pPr>
            <a:endParaRPr lang="en-GB" altLang="en-US" sz="2800" dirty="0"/>
          </a:p>
          <a:p>
            <a:pPr eaLnBrk="1" hangingPunct="1">
              <a:spcBef>
                <a:spcPct val="0"/>
              </a:spcBef>
              <a:buFontTx/>
              <a:buAutoNum type="arabicParenR"/>
            </a:pPr>
            <a:r>
              <a:rPr lang="en-GB" altLang="en-US" sz="2800" dirty="0"/>
              <a:t>Understanding the message you are trying to convey</a:t>
            </a:r>
          </a:p>
          <a:p>
            <a:pPr eaLnBrk="1" hangingPunct="1">
              <a:spcBef>
                <a:spcPct val="0"/>
              </a:spcBef>
              <a:buFontTx/>
              <a:buAutoNum type="arabicParenR"/>
            </a:pPr>
            <a:endParaRPr lang="en-GB" altLang="en-US" sz="2800" dirty="0"/>
          </a:p>
          <a:p>
            <a:pPr eaLnBrk="1" hangingPunct="1">
              <a:spcBef>
                <a:spcPct val="0"/>
              </a:spcBef>
              <a:buFontTx/>
              <a:buAutoNum type="arabicParenR"/>
            </a:pPr>
            <a:r>
              <a:rPr lang="en-GB" altLang="en-US" sz="2800" dirty="0"/>
              <a:t>Speaking at the correct pace</a:t>
            </a:r>
          </a:p>
          <a:p>
            <a:pPr eaLnBrk="1" hangingPunct="1">
              <a:spcBef>
                <a:spcPct val="0"/>
              </a:spcBef>
              <a:buFontTx/>
              <a:buAutoNum type="arabicParenR"/>
            </a:pPr>
            <a:endParaRPr lang="en-GB" altLang="en-US" sz="1800" dirty="0"/>
          </a:p>
        </p:txBody>
      </p:sp>
    </p:spTree>
    <p:extLst>
      <p:ext uri="{BB962C8B-B14F-4D97-AF65-F5344CB8AC3E}">
        <p14:creationId xmlns:p14="http://schemas.microsoft.com/office/powerpoint/2010/main" val="2164140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7587" y="2393233"/>
            <a:ext cx="5265738"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1"/>
          <p:cNvSpPr txBox="1">
            <a:spLocks noChangeArrowheads="1"/>
          </p:cNvSpPr>
          <p:nvPr/>
        </p:nvSpPr>
        <p:spPr bwMode="auto">
          <a:xfrm>
            <a:off x="192089" y="285751"/>
            <a:ext cx="470437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b="1" u="sng" dirty="0"/>
              <a:t>DISCUSSION POINT</a:t>
            </a:r>
          </a:p>
        </p:txBody>
      </p:sp>
      <p:sp>
        <p:nvSpPr>
          <p:cNvPr id="15364" name="TextBox 2"/>
          <p:cNvSpPr txBox="1">
            <a:spLocks noChangeArrowheads="1"/>
          </p:cNvSpPr>
          <p:nvPr/>
        </p:nvSpPr>
        <p:spPr bwMode="auto">
          <a:xfrm>
            <a:off x="375444" y="1236414"/>
            <a:ext cx="11600246" cy="5847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dirty="0"/>
              <a:t>Is non verbal communication as important as verbal communication?</a:t>
            </a:r>
          </a:p>
        </p:txBody>
      </p:sp>
      <p:sp>
        <p:nvSpPr>
          <p:cNvPr id="15365" name="TextBox 3"/>
          <p:cNvSpPr txBox="1">
            <a:spLocks noChangeArrowheads="1"/>
          </p:cNvSpPr>
          <p:nvPr/>
        </p:nvSpPr>
        <p:spPr bwMode="auto">
          <a:xfrm>
            <a:off x="1417127" y="2728587"/>
            <a:ext cx="26638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a:t>5 minutes to discuss within your groups before we share with the class </a:t>
            </a:r>
            <a:r>
              <a:rPr lang="en-GB" altLang="en-US" sz="2400" dirty="0">
                <a:sym typeface="Wingdings" panose="05000000000000000000" pitchFamily="2" charset="2"/>
              </a:rPr>
              <a:t></a:t>
            </a:r>
            <a:endParaRPr lang="en-GB" altLang="en-US" sz="2400" dirty="0"/>
          </a:p>
        </p:txBody>
      </p:sp>
    </p:spTree>
    <p:extLst>
      <p:ext uri="{BB962C8B-B14F-4D97-AF65-F5344CB8AC3E}">
        <p14:creationId xmlns:p14="http://schemas.microsoft.com/office/powerpoint/2010/main" val="298629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solidFill>
            <a:srgbClr val="FFC000"/>
          </a:solidFill>
        </p:spPr>
        <p:txBody>
          <a:bodyPr/>
          <a:lstStyle/>
          <a:p>
            <a:pPr eaLnBrk="1" hangingPunct="1"/>
            <a:r>
              <a:rPr lang="en-GB" altLang="en-US" b="1" dirty="0"/>
              <a:t>What have we achieved today?</a:t>
            </a:r>
          </a:p>
        </p:txBody>
      </p:sp>
      <p:sp>
        <p:nvSpPr>
          <p:cNvPr id="3075" name="Content Placeholder 2"/>
          <p:cNvSpPr>
            <a:spLocks noGrp="1"/>
          </p:cNvSpPr>
          <p:nvPr>
            <p:ph idx="1"/>
          </p:nvPr>
        </p:nvSpPr>
        <p:spPr/>
        <p:txBody>
          <a:bodyPr/>
          <a:lstStyle/>
          <a:p>
            <a:pPr eaLnBrk="1" hangingPunct="1"/>
            <a:r>
              <a:rPr lang="en-GB" altLang="en-US" dirty="0"/>
              <a:t>Can we ALL identify key aspects of our first unit on effective communication?</a:t>
            </a:r>
          </a:p>
          <a:p>
            <a:pPr eaLnBrk="1" hangingPunct="1"/>
            <a:r>
              <a:rPr lang="en-GB" altLang="en-US" dirty="0"/>
              <a:t>Can ALL of us define what the two main types of communication are</a:t>
            </a:r>
          </a:p>
          <a:p>
            <a:pPr eaLnBrk="1" hangingPunct="1"/>
            <a:r>
              <a:rPr lang="en-GB" altLang="en-US" dirty="0"/>
              <a:t>Can MOST of us describe at least three steps to effective verbal communication</a:t>
            </a:r>
          </a:p>
          <a:p>
            <a:pPr eaLnBrk="1" hangingPunct="1"/>
            <a:r>
              <a:rPr lang="en-GB" altLang="en-US" dirty="0"/>
              <a:t>Has SOME of us started investigating the importance of non-verbal communication?</a:t>
            </a:r>
          </a:p>
          <a:p>
            <a:pPr eaLnBrk="1" hangingPunct="1"/>
            <a:endParaRPr lang="en-GB" altLang="en-US"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164" y="5876926"/>
            <a:ext cx="985837"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460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286603"/>
            <a:ext cx="11345979" cy="1117324"/>
          </a:xfrm>
        </p:spPr>
        <p:txBody>
          <a:bodyPr>
            <a:noAutofit/>
          </a:bodyPr>
          <a:lstStyle/>
          <a:p>
            <a:r>
              <a:rPr lang="en-GB" b="1" dirty="0"/>
              <a:t>LO 1 Effective communication and interpersonal interaction in HSC</a:t>
            </a:r>
          </a:p>
        </p:txBody>
      </p:sp>
      <p:sp>
        <p:nvSpPr>
          <p:cNvPr id="3" name="Content Placeholder 2"/>
          <p:cNvSpPr>
            <a:spLocks noGrp="1"/>
          </p:cNvSpPr>
          <p:nvPr>
            <p:ph idx="1"/>
          </p:nvPr>
        </p:nvSpPr>
        <p:spPr>
          <a:xfrm>
            <a:off x="526473" y="1725660"/>
            <a:ext cx="11168998" cy="4845736"/>
          </a:xfrm>
        </p:spPr>
        <p:txBody>
          <a:bodyPr>
            <a:normAutofit fontScale="85000" lnSpcReduction="10000"/>
          </a:bodyPr>
          <a:lstStyle/>
          <a:p>
            <a:r>
              <a:rPr lang="en-GB" sz="3800" dirty="0"/>
              <a:t>Contexts. </a:t>
            </a:r>
          </a:p>
          <a:p>
            <a:r>
              <a:rPr lang="en-GB" sz="3800" dirty="0"/>
              <a:t>One to one communications</a:t>
            </a:r>
          </a:p>
          <a:p>
            <a:endParaRPr lang="en-GB" dirty="0"/>
          </a:p>
          <a:p>
            <a:r>
              <a:rPr lang="en-GB" sz="5100" dirty="0">
                <a:solidFill>
                  <a:srgbClr val="7030A0"/>
                </a:solidFill>
              </a:rPr>
              <a:t>Activity </a:t>
            </a:r>
          </a:p>
          <a:p>
            <a:r>
              <a:rPr lang="en-GB" sz="3800" dirty="0"/>
              <a:t>In pairs discuss how you greet all these people and then share with the rest of the group.</a:t>
            </a:r>
          </a:p>
          <a:p>
            <a:r>
              <a:rPr lang="en-GB" sz="3800" dirty="0"/>
              <a:t>Why are the greetings with some of the individuals different?</a:t>
            </a:r>
          </a:p>
          <a:p>
            <a:r>
              <a:rPr lang="en-GB" sz="3800" dirty="0"/>
              <a:t>Answer the way we individually interact with another person depends on the situation and (Context) you are in at that time. </a:t>
            </a:r>
          </a:p>
        </p:txBody>
      </p:sp>
      <p:graphicFrame>
        <p:nvGraphicFramePr>
          <p:cNvPr id="4" name="Table 3"/>
          <p:cNvGraphicFramePr>
            <a:graphicFrameLocks noGrp="1"/>
          </p:cNvGraphicFramePr>
          <p:nvPr>
            <p:extLst>
              <p:ext uri="{D42A27DB-BD31-4B8C-83A1-F6EECF244321}">
                <p14:modId xmlns:p14="http://schemas.microsoft.com/office/powerpoint/2010/main" val="1770584897"/>
              </p:ext>
            </p:extLst>
          </p:nvPr>
        </p:nvGraphicFramePr>
        <p:xfrm>
          <a:off x="6096000" y="980831"/>
          <a:ext cx="5776452" cy="2667500"/>
        </p:xfrm>
        <a:graphic>
          <a:graphicData uri="http://schemas.openxmlformats.org/drawingml/2006/table">
            <a:tbl>
              <a:tblPr firstRow="1" bandRow="1">
                <a:tableStyleId>{5C22544A-7EE6-4342-B048-85BDC9FD1C3A}</a:tableStyleId>
              </a:tblPr>
              <a:tblGrid>
                <a:gridCol w="1792014">
                  <a:extLst>
                    <a:ext uri="{9D8B030D-6E8A-4147-A177-3AD203B41FA5}">
                      <a16:colId xmlns:a16="http://schemas.microsoft.com/office/drawing/2014/main" val="20000"/>
                    </a:ext>
                  </a:extLst>
                </a:gridCol>
                <a:gridCol w="3984438">
                  <a:extLst>
                    <a:ext uri="{9D8B030D-6E8A-4147-A177-3AD203B41FA5}">
                      <a16:colId xmlns:a16="http://schemas.microsoft.com/office/drawing/2014/main" val="20001"/>
                    </a:ext>
                  </a:extLst>
                </a:gridCol>
              </a:tblGrid>
              <a:tr h="512372">
                <a:tc>
                  <a:txBody>
                    <a:bodyPr/>
                    <a:lstStyle/>
                    <a:p>
                      <a:pPr algn="ctr"/>
                      <a:r>
                        <a:rPr lang="en-GB" sz="2400" b="0" dirty="0">
                          <a:solidFill>
                            <a:schemeClr val="tx1"/>
                          </a:solidFill>
                        </a:rPr>
                        <a:t>Your mum/dad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Teacher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222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Friend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Extended family member (cousin, aunty)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2270">
                <a:tc>
                  <a:txBody>
                    <a:bodyPr/>
                    <a:lstStyle/>
                    <a:p>
                      <a:pPr algn="ctr"/>
                      <a:r>
                        <a:rPr lang="en-GB" sz="2400" b="0" dirty="0">
                          <a:solidFill>
                            <a:schemeClr val="tx1"/>
                          </a:solidFill>
                        </a:rPr>
                        <a:t>Sibling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olidFill>
                            <a:schemeClr val="tx1"/>
                          </a:solidFill>
                        </a:rPr>
                        <a:t>Professional person (Doctor, Police, Soldier)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026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Context </a:t>
            </a:r>
          </a:p>
        </p:txBody>
      </p:sp>
      <p:sp>
        <p:nvSpPr>
          <p:cNvPr id="5" name="Content Placeholder 4"/>
          <p:cNvSpPr>
            <a:spLocks noGrp="1"/>
          </p:cNvSpPr>
          <p:nvPr>
            <p:ph idx="1"/>
          </p:nvPr>
        </p:nvSpPr>
        <p:spPr>
          <a:xfrm>
            <a:off x="533745" y="1492827"/>
            <a:ext cx="11087983" cy="2275609"/>
          </a:xfrm>
        </p:spPr>
        <p:txBody>
          <a:bodyPr>
            <a:normAutofit lnSpcReduction="10000"/>
          </a:bodyPr>
          <a:lstStyle/>
          <a:p>
            <a:pPr marL="0" indent="0">
              <a:buNone/>
            </a:pPr>
            <a:r>
              <a:rPr lang="en-GB" sz="3200" b="1" dirty="0"/>
              <a:t>Activity in pairs :</a:t>
            </a:r>
          </a:p>
          <a:p>
            <a:r>
              <a:rPr lang="en-GB" dirty="0"/>
              <a:t>One person is interviewing the other for a job </a:t>
            </a:r>
          </a:p>
          <a:p>
            <a:r>
              <a:rPr lang="en-GB" dirty="0"/>
              <a:t>But the person being interviewed cannot understand your accent (any regional one will do)</a:t>
            </a:r>
          </a:p>
          <a:p>
            <a:r>
              <a:rPr lang="en-GB" dirty="0"/>
              <a:t>The person being interviewed really wants the job (how do they cope)  </a:t>
            </a:r>
          </a:p>
        </p:txBody>
      </p:sp>
      <p:sp>
        <p:nvSpPr>
          <p:cNvPr id="6" name="TextBox 5"/>
          <p:cNvSpPr txBox="1"/>
          <p:nvPr/>
        </p:nvSpPr>
        <p:spPr>
          <a:xfrm>
            <a:off x="533744" y="4279827"/>
            <a:ext cx="11087983" cy="1815882"/>
          </a:xfrm>
          <a:prstGeom prst="rect">
            <a:avLst/>
          </a:prstGeom>
          <a:noFill/>
        </p:spPr>
        <p:txBody>
          <a:bodyPr wrap="square" rtlCol="0">
            <a:spAutoFit/>
          </a:bodyPr>
          <a:lstStyle/>
          <a:p>
            <a:r>
              <a:rPr lang="en-GB" sz="2800" b="1" dirty="0"/>
              <a:t>Reflection:</a:t>
            </a:r>
          </a:p>
          <a:p>
            <a:r>
              <a:rPr lang="en-GB" sz="2800" dirty="0"/>
              <a:t>How did it feel? What were your emotions? Did you get frustrated? </a:t>
            </a:r>
          </a:p>
          <a:p>
            <a:r>
              <a:rPr lang="en-GB" sz="2800" dirty="0"/>
              <a:t>How many of you have ben on holiday and seen British people trying to get their point across by talking really slowly and raising their voice?</a:t>
            </a:r>
          </a:p>
        </p:txBody>
      </p:sp>
      <p:pic>
        <p:nvPicPr>
          <p:cNvPr id="7" name="Picture 6">
            <a:hlinkClick r:id="rId2"/>
          </p:cNvPr>
          <p:cNvPicPr>
            <a:picLocks noChangeAspect="1"/>
          </p:cNvPicPr>
          <p:nvPr/>
        </p:nvPicPr>
        <p:blipFill>
          <a:blip r:embed="rId3"/>
          <a:stretch>
            <a:fillRect/>
          </a:stretch>
        </p:blipFill>
        <p:spPr>
          <a:xfrm>
            <a:off x="8846715" y="366573"/>
            <a:ext cx="2908977" cy="1629028"/>
          </a:xfrm>
          <a:prstGeom prst="rect">
            <a:avLst/>
          </a:prstGeom>
        </p:spPr>
      </p:pic>
    </p:spTree>
    <p:extLst>
      <p:ext uri="{BB962C8B-B14F-4D97-AF65-F5344CB8AC3E}">
        <p14:creationId xmlns:p14="http://schemas.microsoft.com/office/powerpoint/2010/main" val="2311660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Context </a:t>
            </a:r>
          </a:p>
        </p:txBody>
      </p:sp>
      <p:sp>
        <p:nvSpPr>
          <p:cNvPr id="3" name="Content Placeholder 2"/>
          <p:cNvSpPr>
            <a:spLocks noGrp="1"/>
          </p:cNvSpPr>
          <p:nvPr>
            <p:ph idx="1"/>
          </p:nvPr>
        </p:nvSpPr>
        <p:spPr/>
        <p:txBody>
          <a:bodyPr>
            <a:normAutofit lnSpcReduction="10000"/>
          </a:bodyPr>
          <a:lstStyle/>
          <a:p>
            <a:r>
              <a:rPr lang="en-GB" sz="3200" dirty="0"/>
              <a:t>One-to-one (formal)</a:t>
            </a:r>
          </a:p>
          <a:p>
            <a:r>
              <a:rPr lang="en-GB" sz="3200" dirty="0"/>
              <a:t>What differences do you think occur in a more formal one-to-one setting ?</a:t>
            </a:r>
          </a:p>
          <a:p>
            <a:endParaRPr lang="en-GB" sz="3200" dirty="0"/>
          </a:p>
          <a:p>
            <a:pPr marL="0" indent="0">
              <a:buNone/>
            </a:pPr>
            <a:r>
              <a:rPr lang="en-GB" sz="3200" dirty="0"/>
              <a:t>Three stage model: </a:t>
            </a:r>
          </a:p>
          <a:p>
            <a:r>
              <a:rPr lang="en-GB" sz="3200" dirty="0"/>
              <a:t>Warm up</a:t>
            </a:r>
          </a:p>
          <a:p>
            <a:r>
              <a:rPr lang="en-GB" sz="3200" dirty="0"/>
              <a:t>Exchange</a:t>
            </a:r>
          </a:p>
          <a:p>
            <a:r>
              <a:rPr lang="en-GB" sz="3200" dirty="0"/>
              <a:t>Wind down</a:t>
            </a:r>
          </a:p>
          <a:p>
            <a:endParaRPr lang="en-GB" dirty="0"/>
          </a:p>
          <a:p>
            <a:endParaRPr lang="en-GB" dirty="0"/>
          </a:p>
        </p:txBody>
      </p:sp>
    </p:spTree>
    <p:extLst>
      <p:ext uri="{BB962C8B-B14F-4D97-AF65-F5344CB8AC3E}">
        <p14:creationId xmlns:p14="http://schemas.microsoft.com/office/powerpoint/2010/main" val="979662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8764" y="521263"/>
            <a:ext cx="11231418" cy="6555641"/>
          </a:xfrm>
          <a:prstGeom prst="rect">
            <a:avLst/>
          </a:prstGeom>
        </p:spPr>
        <p:txBody>
          <a:bodyPr wrap="square">
            <a:spAutoFit/>
          </a:bodyPr>
          <a:lstStyle/>
          <a:p>
            <a:r>
              <a:rPr lang="en-GB" sz="2800" dirty="0"/>
              <a:t>This activity is designed to help you identify the different ways in which we communicate. </a:t>
            </a:r>
          </a:p>
          <a:p>
            <a:endParaRPr lang="en-GB" sz="1200" dirty="0"/>
          </a:p>
          <a:p>
            <a:r>
              <a:rPr lang="en-GB" sz="2800" b="1" dirty="0">
                <a:solidFill>
                  <a:srgbClr val="7030A0"/>
                </a:solidFill>
              </a:rPr>
              <a:t>Activity:  </a:t>
            </a:r>
            <a:r>
              <a:rPr lang="en-GB" sz="2800" dirty="0"/>
              <a:t>Get into pairs. For each of the scenarios below you need to point out what ways the people would communicate to each other. Think of things like the use of slang or not, is it formal, what we wear, how we say things and what environment they would be in</a:t>
            </a:r>
          </a:p>
          <a:p>
            <a:endParaRPr lang="en-GB" sz="2800" dirty="0"/>
          </a:p>
          <a:p>
            <a:r>
              <a:rPr lang="en-GB" sz="2800" dirty="0"/>
              <a:t>1)	John is having a meeting with three members of management.</a:t>
            </a:r>
          </a:p>
          <a:p>
            <a:endParaRPr lang="en-GB" sz="2800" dirty="0"/>
          </a:p>
          <a:p>
            <a:r>
              <a:rPr lang="en-GB" sz="2800" dirty="0"/>
              <a:t>2)	Gemma is hanging out with her friend</a:t>
            </a:r>
          </a:p>
          <a:p>
            <a:endParaRPr lang="en-GB" sz="2800" dirty="0"/>
          </a:p>
          <a:p>
            <a:r>
              <a:rPr lang="en-GB" sz="2800" dirty="0"/>
              <a:t>3)	Ash is at work at a nursing home.</a:t>
            </a:r>
          </a:p>
          <a:p>
            <a:endParaRPr lang="en-GB" sz="2800" dirty="0"/>
          </a:p>
          <a:p>
            <a:r>
              <a:rPr lang="en-GB" sz="2800" dirty="0"/>
              <a:t>4)	Karen and her friends are doing a summer job painting houses. </a:t>
            </a:r>
            <a:endParaRPr lang="en-GB" sz="2000" dirty="0"/>
          </a:p>
        </p:txBody>
      </p:sp>
    </p:spTree>
    <p:extLst>
      <p:ext uri="{BB962C8B-B14F-4D97-AF65-F5344CB8AC3E}">
        <p14:creationId xmlns:p14="http://schemas.microsoft.com/office/powerpoint/2010/main" val="4025023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194240"/>
            <a:ext cx="9679709" cy="794051"/>
          </a:xfrm>
        </p:spPr>
        <p:txBody>
          <a:bodyPr/>
          <a:lstStyle/>
          <a:p>
            <a:r>
              <a:rPr lang="en-GB" b="1" dirty="0"/>
              <a:t>Context 	</a:t>
            </a:r>
          </a:p>
        </p:txBody>
      </p:sp>
      <p:sp>
        <p:nvSpPr>
          <p:cNvPr id="3" name="Content Placeholder 2"/>
          <p:cNvSpPr>
            <a:spLocks noGrp="1"/>
          </p:cNvSpPr>
          <p:nvPr>
            <p:ph idx="1"/>
          </p:nvPr>
        </p:nvSpPr>
        <p:spPr>
          <a:xfrm>
            <a:off x="443346" y="988291"/>
            <a:ext cx="11060395" cy="4913746"/>
          </a:xfrm>
        </p:spPr>
        <p:txBody>
          <a:bodyPr>
            <a:normAutofit fontScale="92500" lnSpcReduction="10000"/>
          </a:bodyPr>
          <a:lstStyle/>
          <a:p>
            <a:pPr marL="0" indent="0">
              <a:buNone/>
            </a:pPr>
            <a:r>
              <a:rPr lang="en-GB" sz="3500" b="1" dirty="0">
                <a:solidFill>
                  <a:srgbClr val="7030A0"/>
                </a:solidFill>
              </a:rPr>
              <a:t>Group communication Activity </a:t>
            </a:r>
          </a:p>
          <a:p>
            <a:r>
              <a:rPr lang="en-GB" sz="3000" dirty="0"/>
              <a:t>In a large group you will discuss “What college is like in 6</a:t>
            </a:r>
            <a:r>
              <a:rPr lang="en-GB" sz="3000" baseline="30000" dirty="0"/>
              <a:t>th</a:t>
            </a:r>
            <a:r>
              <a:rPr lang="en-GB" sz="3000" dirty="0"/>
              <a:t> form compared to Year 11”.</a:t>
            </a:r>
          </a:p>
          <a:p>
            <a:r>
              <a:rPr lang="en-GB" sz="3000" dirty="0"/>
              <a:t>Whilst you conduct this group discussion TWO people will monitor the others:</a:t>
            </a:r>
          </a:p>
          <a:p>
            <a:r>
              <a:rPr lang="en-GB" sz="3000" dirty="0"/>
              <a:t>Number of contributions to the discussion.</a:t>
            </a:r>
          </a:p>
          <a:p>
            <a:r>
              <a:rPr lang="en-GB" sz="3000" dirty="0"/>
              <a:t>Eye contact towards others  1 whilst speaking themselves</a:t>
            </a:r>
          </a:p>
          <a:p>
            <a:pPr marL="0" indent="0">
              <a:buNone/>
            </a:pPr>
            <a:r>
              <a:rPr lang="en-GB" sz="3000" dirty="0"/>
              <a:t>                                                     2 when listening to others speaking</a:t>
            </a:r>
          </a:p>
          <a:p>
            <a:r>
              <a:rPr lang="en-GB" sz="3000" dirty="0"/>
              <a:t>Taking turns - is this well executed or clumsy?</a:t>
            </a:r>
          </a:p>
          <a:p>
            <a:r>
              <a:rPr lang="en-GB" sz="3000" dirty="0"/>
              <a:t>Looking at others reactions.</a:t>
            </a:r>
          </a:p>
          <a:p>
            <a:r>
              <a:rPr lang="en-GB" sz="3000" dirty="0"/>
              <a:t>Does the group have a good atmosphere?</a:t>
            </a:r>
          </a:p>
          <a:p>
            <a:endParaRPr lang="en-GB" dirty="0"/>
          </a:p>
        </p:txBody>
      </p:sp>
      <p:sp>
        <p:nvSpPr>
          <p:cNvPr id="4" name="TextBox 3"/>
          <p:cNvSpPr txBox="1"/>
          <p:nvPr/>
        </p:nvSpPr>
        <p:spPr>
          <a:xfrm>
            <a:off x="6096000" y="4247834"/>
            <a:ext cx="5911273" cy="2246769"/>
          </a:xfrm>
          <a:prstGeom prst="rect">
            <a:avLst/>
          </a:prstGeom>
          <a:noFill/>
          <a:ln>
            <a:solidFill>
              <a:schemeClr val="tx1"/>
            </a:solidFill>
          </a:ln>
        </p:spPr>
        <p:txBody>
          <a:bodyPr wrap="square" rtlCol="0">
            <a:spAutoFit/>
          </a:bodyPr>
          <a:lstStyle/>
          <a:p>
            <a:r>
              <a:rPr lang="en-GB" sz="2000" dirty="0"/>
              <a:t>FINDINGS </a:t>
            </a:r>
          </a:p>
          <a:p>
            <a:r>
              <a:rPr lang="en-GB" sz="2000" dirty="0"/>
              <a:t>Is there a group leader?</a:t>
            </a:r>
          </a:p>
          <a:p>
            <a:r>
              <a:rPr lang="en-GB" sz="2000" dirty="0"/>
              <a:t>Is everyone good at taking turns?</a:t>
            </a:r>
          </a:p>
          <a:p>
            <a:r>
              <a:rPr lang="en-GB" sz="2000" dirty="0"/>
              <a:t>Can everybody see each other clearly in the group?</a:t>
            </a:r>
          </a:p>
          <a:p>
            <a:r>
              <a:rPr lang="en-GB" sz="2000" dirty="0"/>
              <a:t>How does it feel to be part of the group?</a:t>
            </a:r>
          </a:p>
          <a:p>
            <a:r>
              <a:rPr lang="en-GB" sz="2000" dirty="0"/>
              <a:t>Honestly did you think of what to say before you said it (conversation in your head)?</a:t>
            </a:r>
          </a:p>
        </p:txBody>
      </p:sp>
    </p:spTree>
    <p:extLst>
      <p:ext uri="{BB962C8B-B14F-4D97-AF65-F5344CB8AC3E}">
        <p14:creationId xmlns:p14="http://schemas.microsoft.com/office/powerpoint/2010/main" val="34041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7338"/>
            <a:ext cx="11636375" cy="358775"/>
          </a:xfrm>
        </p:spPr>
        <p:txBody>
          <a:bodyPr>
            <a:noAutofit/>
          </a:bodyPr>
          <a:lstStyle/>
          <a:p>
            <a:r>
              <a:rPr lang="en-GB" b="1" dirty="0"/>
              <a:t>Activity Group discussion        Communication score</a:t>
            </a:r>
          </a:p>
        </p:txBody>
      </p:sp>
      <p:sp>
        <p:nvSpPr>
          <p:cNvPr id="7" name="TextBox 6"/>
          <p:cNvSpPr txBox="1"/>
          <p:nvPr/>
        </p:nvSpPr>
        <p:spPr>
          <a:xfrm>
            <a:off x="415636" y="646545"/>
            <a:ext cx="10945091" cy="738664"/>
          </a:xfrm>
          <a:prstGeom prst="rect">
            <a:avLst/>
          </a:prstGeom>
          <a:noFill/>
        </p:spPr>
        <p:txBody>
          <a:bodyPr wrap="square" rtlCol="0">
            <a:spAutoFit/>
          </a:bodyPr>
          <a:lstStyle/>
          <a:p>
            <a:pPr lvl="0"/>
            <a:r>
              <a:rPr lang="en-GB" sz="1400" dirty="0"/>
              <a:t>Use the table below to score yourself on a scale of 1 to 10 for each items below. </a:t>
            </a:r>
            <a:r>
              <a:rPr lang="en-GB" sz="1400" b="1" dirty="0"/>
              <a:t>1-10, 1 being appropriate, 10 being not at all appropriate.</a:t>
            </a:r>
            <a:endParaRPr lang="en-GB" sz="1400" dirty="0"/>
          </a:p>
          <a:p>
            <a:pPr lvl="0"/>
            <a:r>
              <a:rPr lang="en-GB" sz="1400" dirty="0"/>
              <a:t>Now use the second sheet to score the other person on the same items, again 1-10.</a:t>
            </a:r>
          </a:p>
          <a:p>
            <a:pPr lvl="0"/>
            <a:r>
              <a:rPr lang="en-GB" sz="1400" dirty="0"/>
              <a:t>Swop over and compare what you scored yourself and what they scored you as</a:t>
            </a:r>
          </a:p>
        </p:txBody>
      </p:sp>
      <p:pic>
        <p:nvPicPr>
          <p:cNvPr id="14" name="Picture 13"/>
          <p:cNvPicPr>
            <a:picLocks noChangeAspect="1"/>
          </p:cNvPicPr>
          <p:nvPr/>
        </p:nvPicPr>
        <p:blipFill rotWithShape="1">
          <a:blip r:embed="rId2"/>
          <a:srcRect l="1184" t="7463" b="4627"/>
          <a:stretch/>
        </p:blipFill>
        <p:spPr>
          <a:xfrm>
            <a:off x="3623859" y="1348018"/>
            <a:ext cx="5308773" cy="4904754"/>
          </a:xfrm>
          <a:prstGeom prst="rect">
            <a:avLst/>
          </a:prstGeom>
        </p:spPr>
      </p:pic>
    </p:spTree>
    <p:extLst>
      <p:ext uri="{BB962C8B-B14F-4D97-AF65-F5344CB8AC3E}">
        <p14:creationId xmlns:p14="http://schemas.microsoft.com/office/powerpoint/2010/main" val="270906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1 Developing Effective Communication  </a:t>
            </a:r>
          </a:p>
        </p:txBody>
      </p:sp>
      <p:sp>
        <p:nvSpPr>
          <p:cNvPr id="3" name="Content Placeholder 2"/>
          <p:cNvSpPr>
            <a:spLocks noGrp="1"/>
          </p:cNvSpPr>
          <p:nvPr>
            <p:ph idx="1"/>
          </p:nvPr>
        </p:nvSpPr>
        <p:spPr>
          <a:xfrm>
            <a:off x="471055" y="1825625"/>
            <a:ext cx="11430000" cy="4667250"/>
          </a:xfrm>
        </p:spPr>
        <p:txBody>
          <a:bodyPr>
            <a:noAutofit/>
          </a:bodyPr>
          <a:lstStyle/>
          <a:p>
            <a:r>
              <a:rPr lang="en-GB" dirty="0"/>
              <a:t>Broken down into 4 sections:</a:t>
            </a:r>
          </a:p>
          <a:p>
            <a:endParaRPr lang="en-GB" dirty="0"/>
          </a:p>
          <a:p>
            <a:r>
              <a:rPr lang="en-GB" altLang="en-US" dirty="0">
                <a:solidFill>
                  <a:schemeClr val="tx1"/>
                </a:solidFill>
              </a:rPr>
              <a:t>LO1 </a:t>
            </a:r>
            <a:r>
              <a:rPr lang="en-GB" altLang="en-US" dirty="0"/>
              <a:t>U</a:t>
            </a:r>
            <a:r>
              <a:rPr lang="en-GB" altLang="en-US" dirty="0">
                <a:solidFill>
                  <a:schemeClr val="tx1"/>
                </a:solidFill>
              </a:rPr>
              <a:t>nderstand effective communication and interpersonal interaction in health &amp; social care</a:t>
            </a:r>
          </a:p>
          <a:p>
            <a:r>
              <a:rPr lang="en-GB" altLang="en-US" dirty="0">
                <a:solidFill>
                  <a:schemeClr val="tx1"/>
                </a:solidFill>
              </a:rPr>
              <a:t>LO2 </a:t>
            </a:r>
            <a:r>
              <a:rPr lang="en-GB" altLang="en-US" dirty="0"/>
              <a:t>U</a:t>
            </a:r>
            <a:r>
              <a:rPr lang="en-GB" altLang="en-US" dirty="0">
                <a:solidFill>
                  <a:schemeClr val="tx1"/>
                </a:solidFill>
              </a:rPr>
              <a:t>nderstand factors that influence communication and interpersonal interaction in health &amp; social care environment</a:t>
            </a:r>
          </a:p>
          <a:p>
            <a:r>
              <a:rPr lang="en-GB" altLang="en-US" dirty="0">
                <a:solidFill>
                  <a:schemeClr val="tx1"/>
                </a:solidFill>
              </a:rPr>
              <a:t>LO3 </a:t>
            </a:r>
            <a:r>
              <a:rPr lang="en-GB" altLang="en-US" dirty="0"/>
              <a:t>Un</a:t>
            </a:r>
            <a:r>
              <a:rPr lang="en-GB" altLang="en-US" dirty="0">
                <a:solidFill>
                  <a:schemeClr val="tx1"/>
                </a:solidFill>
              </a:rPr>
              <a:t>derstand ways to overcome barriers in a health &amp; social care environment</a:t>
            </a:r>
          </a:p>
          <a:p>
            <a:r>
              <a:rPr lang="en-GB" altLang="en-US" dirty="0">
                <a:solidFill>
                  <a:schemeClr val="tx1"/>
                </a:solidFill>
              </a:rPr>
              <a:t>LO4 Be able to communicate and interact effectively in a health &amp; social care environment </a:t>
            </a:r>
          </a:p>
        </p:txBody>
      </p:sp>
    </p:spTree>
    <p:extLst>
      <p:ext uri="{BB962C8B-B14F-4D97-AF65-F5344CB8AC3E}">
        <p14:creationId xmlns:p14="http://schemas.microsoft.com/office/powerpoint/2010/main" val="2141700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Types of communication in HSC</a:t>
            </a:r>
          </a:p>
        </p:txBody>
      </p:sp>
      <p:sp>
        <p:nvSpPr>
          <p:cNvPr id="3" name="Content Placeholder 2"/>
          <p:cNvSpPr>
            <a:spLocks noGrp="1"/>
          </p:cNvSpPr>
          <p:nvPr>
            <p:ph idx="1"/>
          </p:nvPr>
        </p:nvSpPr>
        <p:spPr/>
        <p:txBody>
          <a:bodyPr/>
          <a:lstStyle/>
          <a:p>
            <a:r>
              <a:rPr lang="en-GB" b="1" u="sng" dirty="0"/>
              <a:t>Activity:</a:t>
            </a:r>
            <a:r>
              <a:rPr lang="en-GB" dirty="0"/>
              <a:t>  In groups with a large piece of paper and pens. Your task is to identify as many types of communication that you can think of. Write your suggestions paper, we will discuss in class. </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860206061"/>
              </p:ext>
            </p:extLst>
          </p:nvPr>
        </p:nvGraphicFramePr>
        <p:xfrm>
          <a:off x="2161310" y="3115734"/>
          <a:ext cx="8127999" cy="2499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pPr algn="ctr"/>
                      <a:r>
                        <a:rPr lang="en-GB" sz="2800" dirty="0"/>
                        <a:t>Types of communication</a:t>
                      </a:r>
                    </a:p>
                  </a:txBody>
                  <a:tcPr/>
                </a:tc>
                <a:tc>
                  <a:txBody>
                    <a:bodyPr/>
                    <a:lstStyle/>
                    <a:p>
                      <a:pPr algn="ctr"/>
                      <a:r>
                        <a:rPr lang="en-GB" sz="2800" dirty="0"/>
                        <a:t>Description </a:t>
                      </a:r>
                    </a:p>
                  </a:txBody>
                  <a:tcPr/>
                </a:tc>
                <a:tc>
                  <a:txBody>
                    <a:bodyPr/>
                    <a:lstStyle/>
                    <a:p>
                      <a:pPr algn="ctr"/>
                      <a:r>
                        <a:rPr lang="en-GB" sz="2800" dirty="0"/>
                        <a:t>Example </a:t>
                      </a:r>
                    </a:p>
                  </a:txBody>
                  <a:tcPr/>
                </a:tc>
                <a:extLst>
                  <a:ext uri="{0D108BD9-81ED-4DB2-BD59-A6C34878D82A}">
                    <a16:rowId xmlns:a16="http://schemas.microsoft.com/office/drawing/2014/main" val="10000"/>
                  </a:ext>
                </a:extLst>
              </a:tr>
              <a:tr h="370840">
                <a:tc>
                  <a:txBody>
                    <a:bodyPr/>
                    <a:lstStyle/>
                    <a:p>
                      <a:endParaRPr lang="en-GB" sz="2800" dirty="0"/>
                    </a:p>
                  </a:txBody>
                  <a:tcPr/>
                </a:tc>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0001"/>
                  </a:ext>
                </a:extLst>
              </a:tr>
              <a:tr h="370840">
                <a:tc>
                  <a:txBody>
                    <a:bodyPr/>
                    <a:lstStyle/>
                    <a:p>
                      <a:endParaRPr lang="en-GB" sz="2800"/>
                    </a:p>
                  </a:txBody>
                  <a:tcPr/>
                </a:tc>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0002"/>
                  </a:ext>
                </a:extLst>
              </a:tr>
              <a:tr h="370840">
                <a:tc>
                  <a:txBody>
                    <a:bodyPr/>
                    <a:lstStyle/>
                    <a:p>
                      <a:endParaRPr lang="en-GB" sz="2800"/>
                    </a:p>
                  </a:txBody>
                  <a:tcPr/>
                </a:tc>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527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24961"/>
          </a:xfrm>
        </p:spPr>
        <p:txBody>
          <a:bodyPr/>
          <a:lstStyle/>
          <a:p>
            <a:r>
              <a:rPr lang="en-GB" b="1" dirty="0"/>
              <a:t>Context</a:t>
            </a:r>
          </a:p>
        </p:txBody>
      </p:sp>
      <p:sp>
        <p:nvSpPr>
          <p:cNvPr id="3" name="Content Placeholder 2"/>
          <p:cNvSpPr>
            <a:spLocks noGrp="1"/>
          </p:cNvSpPr>
          <p:nvPr>
            <p:ph idx="1"/>
          </p:nvPr>
        </p:nvSpPr>
        <p:spPr>
          <a:xfrm>
            <a:off x="249381" y="1136073"/>
            <a:ext cx="11585431" cy="5435324"/>
          </a:xfrm>
        </p:spPr>
        <p:txBody>
          <a:bodyPr>
            <a:normAutofit/>
          </a:bodyPr>
          <a:lstStyle/>
          <a:p>
            <a:pPr marL="0" indent="0">
              <a:buNone/>
            </a:pPr>
            <a:r>
              <a:rPr lang="en-GB" b="1" dirty="0"/>
              <a:t>Informal communication </a:t>
            </a:r>
          </a:p>
          <a:p>
            <a:pPr marL="0" indent="0">
              <a:buNone/>
            </a:pPr>
            <a:r>
              <a:rPr lang="en-GB" dirty="0"/>
              <a:t>Group discussion on the 6</a:t>
            </a:r>
            <a:r>
              <a:rPr lang="en-GB" baseline="30000" dirty="0"/>
              <a:t>th</a:t>
            </a:r>
            <a:r>
              <a:rPr lang="en-GB" dirty="0"/>
              <a:t> form/college was an informal discussion. With each person having an equal part in the discussion/communication. Therefore the definition of this is informal.</a:t>
            </a:r>
          </a:p>
          <a:p>
            <a:pPr marL="0" indent="0">
              <a:buNone/>
            </a:pPr>
            <a:endParaRPr lang="en-GB" dirty="0"/>
          </a:p>
          <a:p>
            <a:pPr marL="0" indent="0">
              <a:buNone/>
            </a:pPr>
            <a:endParaRPr lang="en-GB" dirty="0"/>
          </a:p>
          <a:p>
            <a:pPr marL="0" indent="0">
              <a:buNone/>
            </a:pPr>
            <a:r>
              <a:rPr lang="en-GB" b="1" dirty="0"/>
              <a:t>Formal communication </a:t>
            </a:r>
          </a:p>
          <a:p>
            <a:pPr marL="0" indent="0">
              <a:buNone/>
            </a:pPr>
            <a:r>
              <a:rPr lang="en-GB" dirty="0"/>
              <a:t>The group discussion on the 6</a:t>
            </a:r>
            <a:r>
              <a:rPr lang="en-GB" baseline="30000" dirty="0"/>
              <a:t>th</a:t>
            </a:r>
            <a:r>
              <a:rPr lang="en-GB" dirty="0"/>
              <a:t> form/college could have the same content but would be structured around an agenda follow a set purpose and suggested outcome for the meeting. Often not everyone who takes part in formal communications will have an equal part in the discussion, due in part to status, the formality and the agenda set for the group communication. </a:t>
            </a:r>
          </a:p>
        </p:txBody>
      </p:sp>
      <p:pic>
        <p:nvPicPr>
          <p:cNvPr id="4" name="Picture 3"/>
          <p:cNvPicPr>
            <a:picLocks noChangeAspect="1"/>
          </p:cNvPicPr>
          <p:nvPr/>
        </p:nvPicPr>
        <p:blipFill>
          <a:blip r:embed="rId2"/>
          <a:stretch>
            <a:fillRect/>
          </a:stretch>
        </p:blipFill>
        <p:spPr>
          <a:xfrm>
            <a:off x="9625012" y="164496"/>
            <a:ext cx="2209800" cy="1476375"/>
          </a:xfrm>
          <a:prstGeom prst="rect">
            <a:avLst/>
          </a:prstGeom>
        </p:spPr>
      </p:pic>
      <p:pic>
        <p:nvPicPr>
          <p:cNvPr id="5" name="Picture 4"/>
          <p:cNvPicPr>
            <a:picLocks noChangeAspect="1"/>
          </p:cNvPicPr>
          <p:nvPr/>
        </p:nvPicPr>
        <p:blipFill>
          <a:blip r:embed="rId3"/>
          <a:stretch>
            <a:fillRect/>
          </a:stretch>
        </p:blipFill>
        <p:spPr>
          <a:xfrm>
            <a:off x="8891587" y="2614612"/>
            <a:ext cx="2943225" cy="1552575"/>
          </a:xfrm>
          <a:prstGeom prst="rect">
            <a:avLst/>
          </a:prstGeom>
        </p:spPr>
      </p:pic>
    </p:spTree>
    <p:extLst>
      <p:ext uri="{BB962C8B-B14F-4D97-AF65-F5344CB8AC3E}">
        <p14:creationId xmlns:p14="http://schemas.microsoft.com/office/powerpoint/2010/main" val="131171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86603"/>
            <a:ext cx="10726189" cy="849469"/>
          </a:xfrm>
        </p:spPr>
        <p:txBody>
          <a:bodyPr>
            <a:normAutofit/>
          </a:bodyPr>
          <a:lstStyle/>
          <a:p>
            <a:r>
              <a:rPr lang="en-GB" b="1" dirty="0"/>
              <a:t>Context</a:t>
            </a:r>
            <a:r>
              <a:rPr lang="en-GB" dirty="0"/>
              <a:t> </a:t>
            </a:r>
          </a:p>
        </p:txBody>
      </p:sp>
      <p:sp>
        <p:nvSpPr>
          <p:cNvPr id="3" name="Content Placeholder 2"/>
          <p:cNvSpPr>
            <a:spLocks noGrp="1"/>
          </p:cNvSpPr>
          <p:nvPr>
            <p:ph idx="1"/>
          </p:nvPr>
        </p:nvSpPr>
        <p:spPr>
          <a:xfrm>
            <a:off x="298334" y="1330037"/>
            <a:ext cx="11656291" cy="4932218"/>
          </a:xfrm>
        </p:spPr>
        <p:txBody>
          <a:bodyPr>
            <a:normAutofit fontScale="92500" lnSpcReduction="10000"/>
          </a:bodyPr>
          <a:lstStyle/>
          <a:p>
            <a:r>
              <a:rPr lang="en-GB" sz="3200" dirty="0"/>
              <a:t>Communication between professionals and people using the services</a:t>
            </a:r>
          </a:p>
          <a:p>
            <a:r>
              <a:rPr lang="en-GB" sz="3200" dirty="0"/>
              <a:t>Health and Social Care has its (own) unique language. Terms and acronyms are used to explain parts of the body or procedures</a:t>
            </a:r>
          </a:p>
          <a:p>
            <a:r>
              <a:rPr lang="en-GB" sz="3200" dirty="0">
                <a:solidFill>
                  <a:srgbClr val="7030A0"/>
                </a:solidFill>
              </a:rPr>
              <a:t>Can you think of any examples or have you had experience of this yourself?</a:t>
            </a:r>
          </a:p>
          <a:p>
            <a:r>
              <a:rPr lang="en-GB" sz="3200" dirty="0"/>
              <a:t>Everywhere we go we are surrounded by a massive variety of different languages. Instantly we think of people from different countries, English, Polish, German, but what about people from different areas of one country? </a:t>
            </a:r>
          </a:p>
          <a:p>
            <a:r>
              <a:rPr lang="en-GB" sz="3200" dirty="0"/>
              <a:t>Also there is a language difference between a person of 80 and person of 16. This is called </a:t>
            </a:r>
            <a:r>
              <a:rPr lang="en-GB" sz="3200" dirty="0">
                <a:hlinkClick r:id="rId2"/>
              </a:rPr>
              <a:t>accent and dialect. </a:t>
            </a:r>
            <a:endParaRPr lang="en-GB" sz="3200" dirty="0"/>
          </a:p>
          <a:p>
            <a:endParaRPr lang="en-GB" dirty="0"/>
          </a:p>
        </p:txBody>
      </p:sp>
      <p:sp>
        <p:nvSpPr>
          <p:cNvPr id="4" name="Rectangle 3">
            <a:extLst>
              <a:ext uri="{FF2B5EF4-FFF2-40B4-BE49-F238E27FC236}">
                <a16:creationId xmlns:a16="http://schemas.microsoft.com/office/drawing/2014/main" id="{8055F567-8286-45B5-ACEA-71A10549C9F7}"/>
              </a:ext>
            </a:extLst>
          </p:cNvPr>
          <p:cNvSpPr/>
          <p:nvPr/>
        </p:nvSpPr>
        <p:spPr>
          <a:xfrm>
            <a:off x="6096000" y="6202065"/>
            <a:ext cx="5813899" cy="369332"/>
          </a:xfrm>
          <a:prstGeom prst="rect">
            <a:avLst/>
          </a:prstGeom>
        </p:spPr>
        <p:txBody>
          <a:bodyPr wrap="none">
            <a:spAutoFit/>
          </a:bodyPr>
          <a:lstStyle/>
          <a:p>
            <a:r>
              <a:rPr lang="en-GB" dirty="0"/>
              <a:t>Accents: </a:t>
            </a:r>
            <a:r>
              <a:rPr lang="en-GB" dirty="0">
                <a:hlinkClick r:id="rId3"/>
              </a:rPr>
              <a:t>https://www.youtube.com/watch?v=FyyT2jmVPAk</a:t>
            </a:r>
            <a:r>
              <a:rPr lang="en-GB" dirty="0"/>
              <a:t> </a:t>
            </a:r>
          </a:p>
        </p:txBody>
      </p:sp>
      <p:sp>
        <p:nvSpPr>
          <p:cNvPr id="5" name="Rectangle 4">
            <a:extLst>
              <a:ext uri="{FF2B5EF4-FFF2-40B4-BE49-F238E27FC236}">
                <a16:creationId xmlns:a16="http://schemas.microsoft.com/office/drawing/2014/main" id="{B650C3F7-6D37-46E9-9AEF-0E6ECB41D46A}"/>
              </a:ext>
            </a:extLst>
          </p:cNvPr>
          <p:cNvSpPr/>
          <p:nvPr/>
        </p:nvSpPr>
        <p:spPr>
          <a:xfrm>
            <a:off x="387899" y="6202065"/>
            <a:ext cx="5107809" cy="369332"/>
          </a:xfrm>
          <a:prstGeom prst="rect">
            <a:avLst/>
          </a:prstGeom>
        </p:spPr>
        <p:txBody>
          <a:bodyPr wrap="none">
            <a:spAutoFit/>
          </a:bodyPr>
          <a:lstStyle/>
          <a:p>
            <a:r>
              <a:rPr lang="en-GB" dirty="0">
                <a:hlinkClick r:id="rId4"/>
              </a:rPr>
              <a:t>https://www.youtube.com/watch?v=wZO1daK1PN0</a:t>
            </a:r>
            <a:r>
              <a:rPr lang="en-GB" dirty="0"/>
              <a:t> </a:t>
            </a:r>
          </a:p>
        </p:txBody>
      </p:sp>
    </p:spTree>
    <p:extLst>
      <p:ext uri="{BB962C8B-B14F-4D97-AF65-F5344CB8AC3E}">
        <p14:creationId xmlns:p14="http://schemas.microsoft.com/office/powerpoint/2010/main" val="55090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491" y="286603"/>
            <a:ext cx="10726189" cy="849469"/>
          </a:xfrm>
        </p:spPr>
        <p:txBody>
          <a:bodyPr>
            <a:normAutofit/>
          </a:bodyPr>
          <a:lstStyle/>
          <a:p>
            <a:r>
              <a:rPr lang="en-GB" b="1" dirty="0"/>
              <a:t>Context</a:t>
            </a:r>
            <a:r>
              <a:rPr lang="en-GB" dirty="0"/>
              <a:t> </a:t>
            </a:r>
          </a:p>
        </p:txBody>
      </p:sp>
      <p:sp>
        <p:nvSpPr>
          <p:cNvPr id="3" name="Content Placeholder 2"/>
          <p:cNvSpPr>
            <a:spLocks noGrp="1"/>
          </p:cNvSpPr>
          <p:nvPr>
            <p:ph idx="1"/>
          </p:nvPr>
        </p:nvSpPr>
        <p:spPr>
          <a:xfrm>
            <a:off x="298334" y="1330037"/>
            <a:ext cx="11656291" cy="4932218"/>
          </a:xfrm>
        </p:spPr>
        <p:txBody>
          <a:bodyPr>
            <a:normAutofit/>
          </a:bodyPr>
          <a:lstStyle/>
          <a:p>
            <a:r>
              <a:rPr lang="en-GB" b="1" dirty="0"/>
              <a:t>Activity:</a:t>
            </a:r>
            <a:r>
              <a:rPr lang="en-GB" dirty="0"/>
              <a:t> Read the example of language differences below and use the box below it to describe what these are two very different languages? Make NOTES!</a:t>
            </a:r>
          </a:p>
          <a:p>
            <a:r>
              <a:rPr lang="en-GB" b="1" i="1" dirty="0">
                <a:solidFill>
                  <a:srgbClr val="7030A0"/>
                </a:solidFill>
              </a:rPr>
              <a:t>Service User:</a:t>
            </a:r>
            <a:r>
              <a:rPr lang="en-GB" i="1" dirty="0">
                <a:solidFill>
                  <a:srgbClr val="7030A0"/>
                </a:solidFill>
              </a:rPr>
              <a:t> “I ‘</a:t>
            </a:r>
            <a:r>
              <a:rPr lang="en-GB" i="1" dirty="0" err="1">
                <a:solidFill>
                  <a:srgbClr val="7030A0"/>
                </a:solidFill>
              </a:rPr>
              <a:t>ave</a:t>
            </a:r>
            <a:r>
              <a:rPr lang="en-GB" i="1" dirty="0">
                <a:solidFill>
                  <a:srgbClr val="7030A0"/>
                </a:solidFill>
              </a:rPr>
              <a:t> to look after me mum like an’ she’s playing up, an’ I can’t do it with more help like.</a:t>
            </a:r>
            <a:endParaRPr lang="en-GB" dirty="0">
              <a:solidFill>
                <a:srgbClr val="7030A0"/>
              </a:solidFill>
            </a:endParaRPr>
          </a:p>
          <a:p>
            <a:r>
              <a:rPr lang="en-GB" b="1" i="1" dirty="0">
                <a:solidFill>
                  <a:srgbClr val="7030A0"/>
                </a:solidFill>
              </a:rPr>
              <a:t>Professional: </a:t>
            </a:r>
            <a:r>
              <a:rPr lang="en-GB" i="1" dirty="0">
                <a:solidFill>
                  <a:srgbClr val="7030A0"/>
                </a:solidFill>
              </a:rPr>
              <a:t>“You would be entitled to an assessment under the section 1 of the carers Recognition and Services Act 1995. Normally a personal is assessed under section 47 of the NHSCCA 1990. Has your mother had a section 47 assessment?”</a:t>
            </a:r>
            <a:endParaRPr lang="en-GB" dirty="0">
              <a:solidFill>
                <a:srgbClr val="7030A0"/>
              </a:solidFill>
            </a:endParaRPr>
          </a:p>
          <a:p>
            <a:r>
              <a:rPr lang="en-GB" i="1" dirty="0">
                <a:solidFill>
                  <a:srgbClr val="7030A0"/>
                </a:solidFill>
              </a:rPr>
              <a:t> </a:t>
            </a:r>
            <a:r>
              <a:rPr lang="en-GB" b="1" i="1" dirty="0">
                <a:solidFill>
                  <a:srgbClr val="7030A0"/>
                </a:solidFill>
              </a:rPr>
              <a:t>Service User:</a:t>
            </a:r>
            <a:r>
              <a:rPr lang="en-GB" i="1" dirty="0">
                <a:solidFill>
                  <a:srgbClr val="7030A0"/>
                </a:solidFill>
              </a:rPr>
              <a:t> “So can you help me or not?”</a:t>
            </a:r>
            <a:endParaRPr lang="en-GB" dirty="0">
              <a:solidFill>
                <a:srgbClr val="7030A0"/>
              </a:solidFill>
            </a:endParaRPr>
          </a:p>
          <a:p>
            <a:r>
              <a:rPr lang="en-GB" dirty="0"/>
              <a:t> Question: Why are these two different languages?</a:t>
            </a:r>
          </a:p>
          <a:p>
            <a:endParaRPr lang="en-GB" dirty="0"/>
          </a:p>
        </p:txBody>
      </p:sp>
    </p:spTree>
    <p:extLst>
      <p:ext uri="{BB962C8B-B14F-4D97-AF65-F5344CB8AC3E}">
        <p14:creationId xmlns:p14="http://schemas.microsoft.com/office/powerpoint/2010/main" val="142096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22564" y="337416"/>
            <a:ext cx="10515600" cy="1325563"/>
          </a:xfrm>
        </p:spPr>
        <p:txBody>
          <a:bodyPr>
            <a:normAutofit/>
          </a:bodyPr>
          <a:lstStyle/>
          <a:p>
            <a:r>
              <a:rPr lang="en-GB" altLang="en-US" b="1" dirty="0">
                <a:latin typeface="Calibri" panose="020F0502020204030204" pitchFamily="34" charset="0"/>
                <a:cs typeface="Calibri" panose="020F0502020204030204" pitchFamily="34" charset="0"/>
              </a:rPr>
              <a:t>Dialect</a:t>
            </a:r>
          </a:p>
        </p:txBody>
      </p:sp>
      <p:sp>
        <p:nvSpPr>
          <p:cNvPr id="21507" name="Content Placeholder 2"/>
          <p:cNvSpPr>
            <a:spLocks noGrp="1"/>
          </p:cNvSpPr>
          <p:nvPr>
            <p:ph idx="1"/>
          </p:nvPr>
        </p:nvSpPr>
        <p:spPr/>
        <p:txBody>
          <a:bodyPr/>
          <a:lstStyle/>
          <a:p>
            <a:pPr marL="0" indent="0" algn="ctr">
              <a:buNone/>
            </a:pPr>
            <a:r>
              <a:rPr lang="en-GB" altLang="en-US" dirty="0">
                <a:solidFill>
                  <a:srgbClr val="FF0066"/>
                </a:solidFill>
                <a:effectLst/>
                <a:latin typeface="Calibri" panose="020F0502020204030204" pitchFamily="34" charset="0"/>
                <a:cs typeface="Calibri" panose="020F0502020204030204" pitchFamily="34" charset="0"/>
              </a:rPr>
              <a:t>Do you think you have an accent?</a:t>
            </a:r>
          </a:p>
          <a:p>
            <a:pPr marL="0" indent="0" algn="ctr">
              <a:buNone/>
            </a:pPr>
            <a:endParaRPr lang="en-GB" altLang="en-US" dirty="0">
              <a:solidFill>
                <a:srgbClr val="FF0066"/>
              </a:solidFill>
              <a:effectLst/>
              <a:latin typeface="Calibri" panose="020F0502020204030204" pitchFamily="34" charset="0"/>
              <a:cs typeface="Calibri" panose="020F0502020204030204" pitchFamily="34" charset="0"/>
            </a:endParaRPr>
          </a:p>
          <a:p>
            <a:pPr marL="0" indent="0" algn="ctr">
              <a:buNone/>
            </a:pPr>
            <a:r>
              <a:rPr lang="en-GB" altLang="en-US" dirty="0">
                <a:solidFill>
                  <a:srgbClr val="FF0066"/>
                </a:solidFill>
                <a:effectLst/>
                <a:latin typeface="Calibri" panose="020F0502020204030204" pitchFamily="34" charset="0"/>
                <a:cs typeface="Calibri" panose="020F0502020204030204" pitchFamily="34" charset="0"/>
                <a:hlinkClick r:id="rId2"/>
              </a:rPr>
              <a:t>http://www.youtube.com/watch?v=ScELaXMCVis</a:t>
            </a:r>
            <a:endParaRPr lang="en-GB" altLang="en-US" dirty="0">
              <a:solidFill>
                <a:srgbClr val="FF0066"/>
              </a:solidFill>
              <a:effectLst/>
              <a:latin typeface="Calibri" panose="020F0502020204030204" pitchFamily="34" charset="0"/>
              <a:cs typeface="Calibri" panose="020F0502020204030204" pitchFamily="34" charset="0"/>
            </a:endParaRPr>
          </a:p>
          <a:p>
            <a:pPr marL="0" indent="0" algn="ctr">
              <a:buNone/>
            </a:pPr>
            <a:endParaRPr lang="en-GB" altLang="en-US" dirty="0">
              <a:solidFill>
                <a:srgbClr val="FF0066"/>
              </a:solidFill>
              <a:effectLst/>
              <a:latin typeface="Calibri" panose="020F0502020204030204" pitchFamily="34" charset="0"/>
              <a:cs typeface="Calibri" panose="020F0502020204030204" pitchFamily="34" charset="0"/>
            </a:endParaRPr>
          </a:p>
          <a:p>
            <a:pPr marL="0" indent="0" algn="ctr">
              <a:buNone/>
            </a:pPr>
            <a:r>
              <a:rPr lang="en-GB" altLang="en-US" dirty="0">
                <a:solidFill>
                  <a:srgbClr val="FF0066"/>
                </a:solidFill>
                <a:effectLst/>
                <a:latin typeface="Calibri" panose="020F0502020204030204" pitchFamily="34" charset="0"/>
                <a:cs typeface="Calibri" panose="020F0502020204030204" pitchFamily="34" charset="0"/>
              </a:rPr>
              <a:t>Even when we are all speaking English some people may have trouble understanding us!</a:t>
            </a:r>
          </a:p>
        </p:txBody>
      </p:sp>
    </p:spTree>
    <p:extLst>
      <p:ext uri="{BB962C8B-B14F-4D97-AF65-F5344CB8AC3E}">
        <p14:creationId xmlns:p14="http://schemas.microsoft.com/office/powerpoint/2010/main" val="254848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18655" y="332657"/>
            <a:ext cx="10349345" cy="1080507"/>
          </a:xfrm>
        </p:spPr>
        <p:txBody>
          <a:bodyPr>
            <a:noAutofit/>
          </a:bodyPr>
          <a:lstStyle/>
          <a:p>
            <a:r>
              <a:rPr lang="en-GB" altLang="en-US" sz="3600" b="1" dirty="0">
                <a:latin typeface="Calibri" panose="020F0502020204030204" pitchFamily="34" charset="0"/>
                <a:cs typeface="Calibri" panose="020F0502020204030204" pitchFamily="34" charset="0"/>
              </a:rPr>
              <a:t>Acronyms</a:t>
            </a:r>
            <a:r>
              <a:rPr lang="en-GB" altLang="en-US" sz="3600" dirty="0">
                <a:latin typeface="Calibri" panose="020F0502020204030204" pitchFamily="34" charset="0"/>
                <a:cs typeface="Calibri" panose="020F0502020204030204" pitchFamily="34" charset="0"/>
              </a:rPr>
              <a:t>- Text speak</a:t>
            </a:r>
            <a:br>
              <a:rPr lang="en-GB" altLang="en-US" sz="3600" dirty="0">
                <a:latin typeface="Calibri" panose="020F0502020204030204" pitchFamily="34" charset="0"/>
                <a:cs typeface="Calibri" panose="020F0502020204030204" pitchFamily="34" charset="0"/>
              </a:rPr>
            </a:br>
            <a:r>
              <a:rPr lang="en-GB" altLang="en-US" sz="3600" dirty="0">
                <a:latin typeface="Calibri" panose="020F0502020204030204" pitchFamily="34" charset="0"/>
                <a:cs typeface="Calibri" panose="020F0502020204030204" pitchFamily="34" charset="0"/>
              </a:rPr>
              <a:t>Is this suitable in a health and social care setting?</a:t>
            </a:r>
          </a:p>
        </p:txBody>
      </p:sp>
      <p:sp>
        <p:nvSpPr>
          <p:cNvPr id="3" name="Content Placeholder 2"/>
          <p:cNvSpPr>
            <a:spLocks noGrp="1"/>
          </p:cNvSpPr>
          <p:nvPr>
            <p:ph idx="1"/>
          </p:nvPr>
        </p:nvSpPr>
        <p:spPr>
          <a:xfrm>
            <a:off x="318655" y="1916832"/>
            <a:ext cx="11388436" cy="4193023"/>
          </a:xfrm>
        </p:spPr>
        <p:txBody>
          <a:bodyPr>
            <a:normAutofit/>
          </a:bodyPr>
          <a:lstStyle/>
          <a:p>
            <a:pPr marL="0" indent="0">
              <a:buNone/>
              <a:defRPr/>
            </a:pPr>
            <a:r>
              <a:rPr lang="en-GB" dirty="0">
                <a:solidFill>
                  <a:srgbClr val="FF0066"/>
                </a:solidFill>
                <a:latin typeface="Comic Sans MS" pitchFamily="66" charset="0"/>
              </a:rPr>
              <a:t>WL I JST GT BK FRM CRTE. ND WZ XLNT. GT UP2 SO MCH FRU OT D 2WKS. 1ST WK WNT FST. . WNT 2 RSTRN LKN OVA D HRBR, D SCNRY WHR WE STAYD WZ MAZIN I RLXD FRU OT D 2WS. DA WEVR WZ LUVLY AD NA RAIN! WNT 2D BEACH KPL TMZ ND SPNT MST OFD HOL SUNIN MSLF. ONLI WNT RD NM LOL :$ GT BK 2DYS GO ND AV ALRDY BN SHPIN ND GN 2 WRK ND WNT 2GR8 PRT WZ SAL. &lt;0-). IZA OGNIZIN BBQ 4 AL MI M8S NXTWKD ND WIL B OFF NOTHR HOL IN 2WKS WCH WIL B GD FC, HP 2CUSN.</a:t>
            </a:r>
          </a:p>
          <a:p>
            <a:pPr marL="0" indent="0">
              <a:buNone/>
              <a:defRPr/>
            </a:pPr>
            <a:r>
              <a:rPr lang="en-GB" dirty="0">
                <a:solidFill>
                  <a:srgbClr val="FF0066"/>
                </a:solidFill>
                <a:latin typeface="Comic Sans MS" pitchFamily="66" charset="0"/>
              </a:rPr>
              <a:t>ATB, BFN XOXOXOXOX</a:t>
            </a:r>
          </a:p>
          <a:p>
            <a:pPr>
              <a:defRPr/>
            </a:pPr>
            <a:endParaRPr lang="en-GB" dirty="0">
              <a:solidFill>
                <a:srgbClr val="FF0066"/>
              </a:solidFill>
              <a:effectLst/>
              <a:latin typeface="Comic Sans MS" pitchFamily="66" charset="0"/>
            </a:endParaRPr>
          </a:p>
        </p:txBody>
      </p:sp>
    </p:spTree>
    <p:extLst>
      <p:ext uri="{BB962C8B-B14F-4D97-AF65-F5344CB8AC3E}">
        <p14:creationId xmlns:p14="http://schemas.microsoft.com/office/powerpoint/2010/main" val="2182526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Context </a:t>
            </a:r>
          </a:p>
        </p:txBody>
      </p:sp>
      <p:sp>
        <p:nvSpPr>
          <p:cNvPr id="3" name="Content Placeholder 2"/>
          <p:cNvSpPr>
            <a:spLocks noGrp="1"/>
          </p:cNvSpPr>
          <p:nvPr>
            <p:ph idx="1"/>
          </p:nvPr>
        </p:nvSpPr>
        <p:spPr>
          <a:xfrm>
            <a:off x="457200" y="1551709"/>
            <a:ext cx="11333018" cy="4625254"/>
          </a:xfrm>
        </p:spPr>
        <p:txBody>
          <a:bodyPr/>
          <a:lstStyle/>
          <a:p>
            <a:r>
              <a:rPr lang="en-GB" sz="3200" b="1" dirty="0"/>
              <a:t>Multi-agency / Multi-professional working </a:t>
            </a:r>
          </a:p>
          <a:p>
            <a:endParaRPr lang="en-GB" dirty="0"/>
          </a:p>
          <a:p>
            <a:r>
              <a:rPr lang="en-GB" dirty="0"/>
              <a:t>As well as communicating with individuals who use the services provided by health care &amp; social care professionals. Multi agency working is now common place. What is this ?</a:t>
            </a:r>
          </a:p>
          <a:p>
            <a:r>
              <a:rPr lang="en-GB" dirty="0"/>
              <a:t>Combination of different services working together for a client. E.g. GP, community nurse, care worker, hospital services, occupational health, physiotherapy, transport, voluntary services, day centres.</a:t>
            </a:r>
          </a:p>
          <a:p>
            <a:r>
              <a:rPr lang="en-GB" dirty="0">
                <a:hlinkClick r:id="rId2"/>
              </a:rPr>
              <a:t>EXAMPLE BLAKE</a:t>
            </a:r>
            <a:endParaRPr lang="en-GB" dirty="0"/>
          </a:p>
          <a:p>
            <a:endParaRPr lang="en-GB" dirty="0"/>
          </a:p>
          <a:p>
            <a:endParaRPr lang="en-GB" dirty="0"/>
          </a:p>
        </p:txBody>
      </p:sp>
    </p:spTree>
    <p:extLst>
      <p:ext uri="{BB962C8B-B14F-4D97-AF65-F5344CB8AC3E}">
        <p14:creationId xmlns:p14="http://schemas.microsoft.com/office/powerpoint/2010/main" val="42649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166482"/>
              </p:ext>
            </p:extLst>
          </p:nvPr>
        </p:nvGraphicFramePr>
        <p:xfrm>
          <a:off x="609600" y="1274617"/>
          <a:ext cx="10520220" cy="4804768"/>
        </p:xfrm>
        <a:graphic>
          <a:graphicData uri="http://schemas.openxmlformats.org/drawingml/2006/table">
            <a:tbl>
              <a:tblPr firstRow="1" bandRow="1">
                <a:tableStyleId>{5C22544A-7EE6-4342-B048-85BDC9FD1C3A}</a:tableStyleId>
              </a:tblPr>
              <a:tblGrid>
                <a:gridCol w="3506740">
                  <a:extLst>
                    <a:ext uri="{9D8B030D-6E8A-4147-A177-3AD203B41FA5}">
                      <a16:colId xmlns:a16="http://schemas.microsoft.com/office/drawing/2014/main" val="20000"/>
                    </a:ext>
                  </a:extLst>
                </a:gridCol>
                <a:gridCol w="3506740">
                  <a:extLst>
                    <a:ext uri="{9D8B030D-6E8A-4147-A177-3AD203B41FA5}">
                      <a16:colId xmlns:a16="http://schemas.microsoft.com/office/drawing/2014/main" val="20001"/>
                    </a:ext>
                  </a:extLst>
                </a:gridCol>
                <a:gridCol w="3506740">
                  <a:extLst>
                    <a:ext uri="{9D8B030D-6E8A-4147-A177-3AD203B41FA5}">
                      <a16:colId xmlns:a16="http://schemas.microsoft.com/office/drawing/2014/main" val="20002"/>
                    </a:ext>
                  </a:extLst>
                </a:gridCol>
              </a:tblGrid>
              <a:tr h="622072">
                <a:tc>
                  <a:txBody>
                    <a:bodyPr/>
                    <a:lstStyle/>
                    <a:p>
                      <a:pPr algn="ctr"/>
                      <a:r>
                        <a:rPr lang="en-GB" sz="2800" dirty="0"/>
                        <a:t>Context </a:t>
                      </a:r>
                    </a:p>
                  </a:txBody>
                  <a:tcPr/>
                </a:tc>
                <a:tc>
                  <a:txBody>
                    <a:bodyPr/>
                    <a:lstStyle/>
                    <a:p>
                      <a:pPr algn="ctr"/>
                      <a:r>
                        <a:rPr lang="en-GB" sz="2800" dirty="0"/>
                        <a:t>Degree of formality</a:t>
                      </a:r>
                    </a:p>
                  </a:txBody>
                  <a:tcPr/>
                </a:tc>
                <a:tc>
                  <a:txBody>
                    <a:bodyPr/>
                    <a:lstStyle/>
                    <a:p>
                      <a:pPr algn="ctr"/>
                      <a:r>
                        <a:rPr lang="en-GB" sz="2800" dirty="0"/>
                        <a:t>Key issues </a:t>
                      </a:r>
                    </a:p>
                  </a:txBody>
                  <a:tcPr/>
                </a:tc>
                <a:extLst>
                  <a:ext uri="{0D108BD9-81ED-4DB2-BD59-A6C34878D82A}">
                    <a16:rowId xmlns:a16="http://schemas.microsoft.com/office/drawing/2014/main" val="10000"/>
                  </a:ext>
                </a:extLst>
              </a:tr>
              <a:tr h="622072">
                <a:tc>
                  <a:txBody>
                    <a:bodyPr/>
                    <a:lstStyle/>
                    <a:p>
                      <a:r>
                        <a:rPr lang="en-GB" sz="2800" dirty="0"/>
                        <a:t>Between colleagues</a:t>
                      </a:r>
                    </a:p>
                  </a:txBody>
                  <a:tcPr/>
                </a:tc>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10001"/>
                  </a:ext>
                </a:extLst>
              </a:tr>
              <a:tr h="1073713">
                <a:tc>
                  <a:txBody>
                    <a:bodyPr/>
                    <a:lstStyle/>
                    <a:p>
                      <a:r>
                        <a:rPr lang="en-GB" sz="2800" dirty="0"/>
                        <a:t>Between professionals and people using</a:t>
                      </a:r>
                      <a:r>
                        <a:rPr lang="en-GB" sz="2800" baseline="0" dirty="0"/>
                        <a:t> services</a:t>
                      </a:r>
                      <a:endParaRPr lang="en-GB" sz="2800" dirty="0"/>
                    </a:p>
                  </a:txBody>
                  <a:tcPr/>
                </a:tc>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10002"/>
                  </a:ext>
                </a:extLst>
              </a:tr>
              <a:tr h="622072">
                <a:tc>
                  <a:txBody>
                    <a:bodyPr/>
                    <a:lstStyle/>
                    <a:p>
                      <a:r>
                        <a:rPr lang="en-GB" sz="2800" dirty="0"/>
                        <a:t>With professionals</a:t>
                      </a:r>
                    </a:p>
                  </a:txBody>
                  <a:tcPr/>
                </a:tc>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0003"/>
                  </a:ext>
                </a:extLst>
              </a:tr>
              <a:tr h="622072">
                <a:tc>
                  <a:txBody>
                    <a:bodyPr/>
                    <a:lstStyle/>
                    <a:p>
                      <a:r>
                        <a:rPr lang="en-GB" sz="2800" dirty="0"/>
                        <a:t>Multi agency working</a:t>
                      </a:r>
                    </a:p>
                  </a:txBody>
                  <a:tcPr/>
                </a:tc>
                <a:tc>
                  <a:txBody>
                    <a:bodyPr/>
                    <a:lstStyle/>
                    <a:p>
                      <a:endParaRPr lang="en-GB" sz="2800"/>
                    </a:p>
                  </a:txBody>
                  <a:tcPr/>
                </a:tc>
                <a:tc>
                  <a:txBody>
                    <a:bodyPr/>
                    <a:lstStyle/>
                    <a:p>
                      <a:endParaRPr lang="en-GB" sz="2800" dirty="0"/>
                    </a:p>
                  </a:txBody>
                  <a:tcPr/>
                </a:tc>
                <a:extLst>
                  <a:ext uri="{0D108BD9-81ED-4DB2-BD59-A6C34878D82A}">
                    <a16:rowId xmlns:a16="http://schemas.microsoft.com/office/drawing/2014/main" val="10004"/>
                  </a:ext>
                </a:extLst>
              </a:tr>
              <a:tr h="622072">
                <a:tc>
                  <a:txBody>
                    <a:bodyPr/>
                    <a:lstStyle/>
                    <a:p>
                      <a:r>
                        <a:rPr lang="en-GB" sz="2800" dirty="0"/>
                        <a:t>Multi professional</a:t>
                      </a:r>
                      <a:r>
                        <a:rPr lang="en-GB" sz="2800" baseline="0" dirty="0"/>
                        <a:t> working </a:t>
                      </a:r>
                      <a:endParaRPr lang="en-GB" sz="2800" dirty="0"/>
                    </a:p>
                  </a:txBody>
                  <a:tcPr/>
                </a:tc>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498764" y="320510"/>
            <a:ext cx="9351818" cy="646331"/>
          </a:xfrm>
          <a:prstGeom prst="rect">
            <a:avLst/>
          </a:prstGeom>
          <a:noFill/>
        </p:spPr>
        <p:txBody>
          <a:bodyPr wrap="square" rtlCol="0">
            <a:spAutoFit/>
          </a:bodyPr>
          <a:lstStyle/>
          <a:p>
            <a:r>
              <a:rPr lang="en-GB" sz="3600" b="1" dirty="0">
                <a:solidFill>
                  <a:srgbClr val="7030A0"/>
                </a:solidFill>
              </a:rPr>
              <a:t>Activity: Complete the table below: </a:t>
            </a:r>
          </a:p>
        </p:txBody>
      </p:sp>
    </p:spTree>
    <p:extLst>
      <p:ext uri="{BB962C8B-B14F-4D97-AF65-F5344CB8AC3E}">
        <p14:creationId xmlns:p14="http://schemas.microsoft.com/office/powerpoint/2010/main" val="3749028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8637" y="542925"/>
            <a:ext cx="4205288" cy="765175"/>
          </a:xfrm>
        </p:spPr>
        <p:txBody>
          <a:bodyPr/>
          <a:lstStyle/>
          <a:p>
            <a:r>
              <a:rPr lang="en-GB" b="1" dirty="0"/>
              <a:t>Communication </a:t>
            </a:r>
          </a:p>
        </p:txBody>
      </p:sp>
      <p:sp>
        <p:nvSpPr>
          <p:cNvPr id="3" name="Content Placeholder 2"/>
          <p:cNvSpPr>
            <a:spLocks noGrp="1"/>
          </p:cNvSpPr>
          <p:nvPr>
            <p:ph idx="4294967295"/>
          </p:nvPr>
        </p:nvSpPr>
        <p:spPr>
          <a:xfrm>
            <a:off x="528637" y="1673225"/>
            <a:ext cx="11377613" cy="3998913"/>
          </a:xfrm>
        </p:spPr>
        <p:txBody>
          <a:bodyPr>
            <a:normAutofit/>
          </a:bodyPr>
          <a:lstStyle/>
          <a:p>
            <a:r>
              <a:rPr lang="en-GB" sz="3200" dirty="0">
                <a:solidFill>
                  <a:srgbClr val="7030A0"/>
                </a:solidFill>
              </a:rPr>
              <a:t>Activity </a:t>
            </a:r>
          </a:p>
          <a:p>
            <a:pPr marL="72000">
              <a:lnSpc>
                <a:spcPct val="110000"/>
              </a:lnSpc>
              <a:spcBef>
                <a:spcPts val="0"/>
              </a:spcBef>
            </a:pPr>
            <a:r>
              <a:rPr lang="en-GB" dirty="0"/>
              <a:t>In pairs make a spider gram of all the different types of communication methods you can think of </a:t>
            </a:r>
          </a:p>
          <a:p>
            <a:pPr marL="72000">
              <a:lnSpc>
                <a:spcPct val="110000"/>
              </a:lnSpc>
              <a:spcBef>
                <a:spcPts val="0"/>
              </a:spcBef>
            </a:pPr>
            <a:endParaRPr lang="en-GB" dirty="0"/>
          </a:p>
          <a:p>
            <a:pPr marL="72000">
              <a:lnSpc>
                <a:spcPct val="110000"/>
              </a:lnSpc>
              <a:spcBef>
                <a:spcPts val="0"/>
              </a:spcBef>
            </a:pPr>
            <a:r>
              <a:rPr lang="en-GB" dirty="0"/>
              <a:t>Extension: Include how these can be effective in getting a point or perspective across to the recipient </a:t>
            </a:r>
          </a:p>
        </p:txBody>
      </p:sp>
    </p:spTree>
    <p:extLst>
      <p:ext uri="{BB962C8B-B14F-4D97-AF65-F5344CB8AC3E}">
        <p14:creationId xmlns:p14="http://schemas.microsoft.com/office/powerpoint/2010/main" val="303230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7661" t="18261" r="12575" b="38537"/>
          <a:stretch/>
        </p:blipFill>
        <p:spPr>
          <a:xfrm>
            <a:off x="249719" y="600076"/>
            <a:ext cx="11692561" cy="5243512"/>
          </a:xfrm>
          <a:prstGeom prst="rect">
            <a:avLst/>
          </a:prstGeom>
        </p:spPr>
      </p:pic>
    </p:spTree>
    <p:extLst>
      <p:ext uri="{BB962C8B-B14F-4D97-AF65-F5344CB8AC3E}">
        <p14:creationId xmlns:p14="http://schemas.microsoft.com/office/powerpoint/2010/main" val="8015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1 BTEC Level 3 Learning Objective 1 </a:t>
            </a:r>
          </a:p>
        </p:txBody>
      </p:sp>
      <p:sp>
        <p:nvSpPr>
          <p:cNvPr id="4" name="Oval 3"/>
          <p:cNvSpPr/>
          <p:nvPr/>
        </p:nvSpPr>
        <p:spPr>
          <a:xfrm>
            <a:off x="4734231" y="1690688"/>
            <a:ext cx="3524865" cy="40926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Effective communication and interpersonal interaction in health &amp; social care</a:t>
            </a:r>
          </a:p>
        </p:txBody>
      </p:sp>
      <p:sp>
        <p:nvSpPr>
          <p:cNvPr id="5" name="Rectangle 4"/>
          <p:cNvSpPr/>
          <p:nvPr/>
        </p:nvSpPr>
        <p:spPr>
          <a:xfrm>
            <a:off x="935791" y="1358011"/>
            <a:ext cx="2152073" cy="926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Contexts</a:t>
            </a:r>
          </a:p>
          <a:p>
            <a:pPr algn="ctr"/>
            <a:endParaRPr lang="en-GB" dirty="0"/>
          </a:p>
        </p:txBody>
      </p:sp>
      <p:sp>
        <p:nvSpPr>
          <p:cNvPr id="6" name="Rectangle 5"/>
          <p:cNvSpPr/>
          <p:nvPr/>
        </p:nvSpPr>
        <p:spPr>
          <a:xfrm>
            <a:off x="682637" y="4146318"/>
            <a:ext cx="2848897" cy="784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Communication</a:t>
            </a:r>
          </a:p>
        </p:txBody>
      </p:sp>
      <p:sp>
        <p:nvSpPr>
          <p:cNvPr id="7" name="Rectangle 6"/>
          <p:cNvSpPr/>
          <p:nvPr/>
        </p:nvSpPr>
        <p:spPr>
          <a:xfrm>
            <a:off x="9465225" y="1314398"/>
            <a:ext cx="2290618" cy="1112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Interpersonal interaction </a:t>
            </a:r>
          </a:p>
        </p:txBody>
      </p:sp>
      <p:sp>
        <p:nvSpPr>
          <p:cNvPr id="8" name="Rectangle 7"/>
          <p:cNvSpPr/>
          <p:nvPr/>
        </p:nvSpPr>
        <p:spPr>
          <a:xfrm>
            <a:off x="9108732" y="3846945"/>
            <a:ext cx="2647111" cy="1209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Communication &amp; Language </a:t>
            </a:r>
          </a:p>
        </p:txBody>
      </p:sp>
      <p:sp>
        <p:nvSpPr>
          <p:cNvPr id="10" name="TextBox 9"/>
          <p:cNvSpPr txBox="1"/>
          <p:nvPr/>
        </p:nvSpPr>
        <p:spPr>
          <a:xfrm>
            <a:off x="200818" y="2497805"/>
            <a:ext cx="3812536" cy="1477328"/>
          </a:xfrm>
          <a:prstGeom prst="rect">
            <a:avLst/>
          </a:prstGeom>
          <a:noFill/>
          <a:ln>
            <a:solidFill>
              <a:schemeClr val="accent1"/>
            </a:solidFill>
          </a:ln>
        </p:spPr>
        <p:txBody>
          <a:bodyPr wrap="square" rtlCol="0">
            <a:spAutoFit/>
          </a:bodyPr>
          <a:lstStyle/>
          <a:p>
            <a:pPr algn="ctr"/>
            <a:r>
              <a:rPr lang="en-GB" dirty="0"/>
              <a:t>One to one</a:t>
            </a:r>
          </a:p>
          <a:p>
            <a:pPr algn="ctr"/>
            <a:r>
              <a:rPr lang="en-GB" dirty="0"/>
              <a:t>Groups (formal &amp; informal)</a:t>
            </a:r>
          </a:p>
          <a:p>
            <a:pPr algn="ctr"/>
            <a:r>
              <a:rPr lang="en-GB" dirty="0"/>
              <a:t>Communication with professionals </a:t>
            </a:r>
          </a:p>
          <a:p>
            <a:pPr algn="ctr"/>
            <a:r>
              <a:rPr lang="en-GB" dirty="0"/>
              <a:t>Multi agency working</a:t>
            </a:r>
          </a:p>
          <a:p>
            <a:pPr algn="ctr"/>
            <a:r>
              <a:rPr lang="en-GB" dirty="0"/>
              <a:t>Multi professional working </a:t>
            </a:r>
          </a:p>
        </p:txBody>
      </p:sp>
      <p:sp>
        <p:nvSpPr>
          <p:cNvPr id="11" name="TextBox 10"/>
          <p:cNvSpPr txBox="1"/>
          <p:nvPr/>
        </p:nvSpPr>
        <p:spPr>
          <a:xfrm>
            <a:off x="200818" y="5113140"/>
            <a:ext cx="4853709" cy="1477328"/>
          </a:xfrm>
          <a:prstGeom prst="rect">
            <a:avLst/>
          </a:prstGeom>
          <a:noFill/>
          <a:ln>
            <a:solidFill>
              <a:schemeClr val="accent1"/>
            </a:solidFill>
          </a:ln>
        </p:spPr>
        <p:txBody>
          <a:bodyPr wrap="square" rtlCol="0">
            <a:spAutoFit/>
          </a:bodyPr>
          <a:lstStyle/>
          <a:p>
            <a:pPr algn="ctr"/>
            <a:r>
              <a:rPr lang="en-GB" dirty="0"/>
              <a:t>Forms of (text, written, oral, signing, symbols, touch, music &amp; drama</a:t>
            </a:r>
          </a:p>
          <a:p>
            <a:pPr algn="ctr"/>
            <a:r>
              <a:rPr lang="en-GB" dirty="0"/>
              <a:t>Objects of reference</a:t>
            </a:r>
          </a:p>
          <a:p>
            <a:pPr algn="ctr"/>
            <a:r>
              <a:rPr lang="en-GB" dirty="0"/>
              <a:t>Arts &amp; crafts </a:t>
            </a:r>
          </a:p>
          <a:p>
            <a:pPr algn="ctr"/>
            <a:r>
              <a:rPr lang="en-GB" dirty="0"/>
              <a:t>Technology )</a:t>
            </a:r>
          </a:p>
        </p:txBody>
      </p:sp>
      <p:sp>
        <p:nvSpPr>
          <p:cNvPr id="12" name="TextBox 11"/>
          <p:cNvSpPr txBox="1"/>
          <p:nvPr/>
        </p:nvSpPr>
        <p:spPr>
          <a:xfrm>
            <a:off x="9756170" y="2536690"/>
            <a:ext cx="1708727" cy="1200329"/>
          </a:xfrm>
          <a:prstGeom prst="rect">
            <a:avLst/>
          </a:prstGeom>
          <a:noFill/>
          <a:ln>
            <a:solidFill>
              <a:schemeClr val="accent1"/>
            </a:solidFill>
          </a:ln>
        </p:spPr>
        <p:txBody>
          <a:bodyPr wrap="square" rtlCol="0">
            <a:spAutoFit/>
          </a:bodyPr>
          <a:lstStyle/>
          <a:p>
            <a:pPr algn="ctr"/>
            <a:r>
              <a:rPr lang="en-GB" dirty="0"/>
              <a:t>Types of. (speech, language, non-verbal)</a:t>
            </a:r>
          </a:p>
        </p:txBody>
      </p:sp>
      <p:sp>
        <p:nvSpPr>
          <p:cNvPr id="13" name="TextBox 12"/>
          <p:cNvSpPr txBox="1"/>
          <p:nvPr/>
        </p:nvSpPr>
        <p:spPr>
          <a:xfrm>
            <a:off x="8631603" y="5154612"/>
            <a:ext cx="3227809" cy="1477328"/>
          </a:xfrm>
          <a:prstGeom prst="rect">
            <a:avLst/>
          </a:prstGeom>
          <a:noFill/>
          <a:ln>
            <a:solidFill>
              <a:schemeClr val="accent1"/>
            </a:solidFill>
          </a:ln>
        </p:spPr>
        <p:txBody>
          <a:bodyPr wrap="square" rtlCol="0">
            <a:spAutoFit/>
          </a:bodyPr>
          <a:lstStyle/>
          <a:p>
            <a:pPr algn="ctr"/>
            <a:r>
              <a:rPr lang="en-GB" dirty="0"/>
              <a:t>Preferred method of communication (BSL, Braille, Makaton, signs or symbols and writing. Variation between cultures)</a:t>
            </a:r>
          </a:p>
        </p:txBody>
      </p:sp>
      <p:cxnSp>
        <p:nvCxnSpPr>
          <p:cNvPr id="9" name="Straight Connector 8">
            <a:extLst>
              <a:ext uri="{FF2B5EF4-FFF2-40B4-BE49-F238E27FC236}">
                <a16:creationId xmlns:a16="http://schemas.microsoft.com/office/drawing/2014/main" id="{DB80C1D7-A265-4459-9083-64280049089A}"/>
              </a:ext>
            </a:extLst>
          </p:cNvPr>
          <p:cNvCxnSpPr>
            <a:endCxn id="7" idx="1"/>
          </p:cNvCxnSpPr>
          <p:nvPr/>
        </p:nvCxnSpPr>
        <p:spPr>
          <a:xfrm flipV="1">
            <a:off x="7897091" y="1870581"/>
            <a:ext cx="1568134" cy="556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0AE0C4-EE20-4F33-AEC9-B550A5EC0164}"/>
              </a:ext>
            </a:extLst>
          </p:cNvPr>
          <p:cNvCxnSpPr>
            <a:endCxn id="8" idx="1"/>
          </p:cNvCxnSpPr>
          <p:nvPr/>
        </p:nvCxnSpPr>
        <p:spPr>
          <a:xfrm>
            <a:off x="8259096" y="4281055"/>
            <a:ext cx="849636" cy="170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261A024-E760-4D3F-83D8-C97F86C41442}"/>
              </a:ext>
            </a:extLst>
          </p:cNvPr>
          <p:cNvCxnSpPr/>
          <p:nvPr/>
        </p:nvCxnSpPr>
        <p:spPr>
          <a:xfrm flipH="1" flipV="1">
            <a:off x="3083269" y="1690688"/>
            <a:ext cx="1971258" cy="736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522E68-F956-4C09-BB26-1E93580CA30A}"/>
              </a:ext>
            </a:extLst>
          </p:cNvPr>
          <p:cNvCxnSpPr/>
          <p:nvPr/>
        </p:nvCxnSpPr>
        <p:spPr>
          <a:xfrm flipH="1">
            <a:off x="3311236" y="4281055"/>
            <a:ext cx="1422995" cy="1708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49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29609"/>
            <a:ext cx="8829675" cy="769441"/>
          </a:xfrm>
          <a:prstGeom prst="rect">
            <a:avLst/>
          </a:prstGeom>
          <a:noFill/>
        </p:spPr>
        <p:txBody>
          <a:bodyPr wrap="square" rtlCol="0">
            <a:spAutoFit/>
          </a:bodyPr>
          <a:lstStyle/>
          <a:p>
            <a:r>
              <a:rPr lang="en-GB" sz="4400" b="1" dirty="0">
                <a:latin typeface="+mj-lt"/>
              </a:rPr>
              <a:t>Types of interpersonal interaction </a:t>
            </a:r>
          </a:p>
        </p:txBody>
      </p:sp>
      <p:sp>
        <p:nvSpPr>
          <p:cNvPr id="3" name="TextBox 2"/>
          <p:cNvSpPr txBox="1"/>
          <p:nvPr/>
        </p:nvSpPr>
        <p:spPr>
          <a:xfrm>
            <a:off x="595423" y="1339702"/>
            <a:ext cx="10653824" cy="4739759"/>
          </a:xfrm>
          <a:prstGeom prst="rect">
            <a:avLst/>
          </a:prstGeom>
          <a:noFill/>
        </p:spPr>
        <p:txBody>
          <a:bodyPr wrap="square" rtlCol="0">
            <a:spAutoFit/>
          </a:bodyPr>
          <a:lstStyle/>
          <a:p>
            <a:r>
              <a:rPr lang="en-GB" sz="3200" b="1" dirty="0"/>
              <a:t>Speech</a:t>
            </a:r>
            <a:r>
              <a:rPr lang="en-GB" sz="2800" dirty="0"/>
              <a:t> - What do you think of when you read the word “speech” ?</a:t>
            </a:r>
          </a:p>
          <a:p>
            <a:endParaRPr lang="en-GB" sz="2800" dirty="0"/>
          </a:p>
          <a:p>
            <a:endParaRPr lang="en-GB" sz="2800" dirty="0"/>
          </a:p>
          <a:p>
            <a:r>
              <a:rPr lang="en-GB" sz="2800" dirty="0"/>
              <a:t>Do you consider:-</a:t>
            </a:r>
          </a:p>
          <a:p>
            <a:pPr marL="457200" indent="-457200">
              <a:buFont typeface="Arial" panose="020B0604020202020204" pitchFamily="34" charset="0"/>
              <a:buChar char="•"/>
            </a:pPr>
            <a:r>
              <a:rPr lang="en-GB" sz="2800" dirty="0"/>
              <a:t>dialect, </a:t>
            </a:r>
          </a:p>
          <a:p>
            <a:pPr marL="457200" indent="-457200">
              <a:buFont typeface="Arial" panose="020B0604020202020204" pitchFamily="34" charset="0"/>
              <a:buChar char="•"/>
            </a:pPr>
            <a:r>
              <a:rPr lang="en-GB" sz="2800" dirty="0"/>
              <a:t>accent, </a:t>
            </a:r>
          </a:p>
          <a:p>
            <a:pPr marL="457200" indent="-457200">
              <a:buFont typeface="Arial" panose="020B0604020202020204" pitchFamily="34" charset="0"/>
              <a:buChar char="•"/>
            </a:pPr>
            <a:r>
              <a:rPr lang="en-GB" sz="2800" dirty="0"/>
              <a:t>colloquialisms (slang), </a:t>
            </a:r>
          </a:p>
          <a:p>
            <a:pPr marL="457200" indent="-457200">
              <a:buFont typeface="Arial" panose="020B0604020202020204" pitchFamily="34" charset="0"/>
              <a:buChar char="•"/>
            </a:pPr>
            <a:r>
              <a:rPr lang="en-GB" sz="2800" dirty="0"/>
              <a:t>technical terminology (jargon), </a:t>
            </a:r>
          </a:p>
          <a:p>
            <a:pPr marL="457200" indent="-457200">
              <a:buFont typeface="Arial" panose="020B0604020202020204" pitchFamily="34" charset="0"/>
              <a:buChar char="•"/>
            </a:pPr>
            <a:r>
              <a:rPr lang="en-GB" sz="2800" dirty="0"/>
              <a:t>(first language) English as a second language.</a:t>
            </a:r>
          </a:p>
          <a:p>
            <a:endParaRPr lang="en-GB" sz="2800" dirty="0"/>
          </a:p>
          <a:p>
            <a:endParaRPr lang="en-GB" dirty="0"/>
          </a:p>
        </p:txBody>
      </p:sp>
      <p:sp>
        <p:nvSpPr>
          <p:cNvPr id="4" name="TextBox 3"/>
          <p:cNvSpPr txBox="1"/>
          <p:nvPr/>
        </p:nvSpPr>
        <p:spPr>
          <a:xfrm>
            <a:off x="352536" y="5605061"/>
            <a:ext cx="11577527" cy="1200329"/>
          </a:xfrm>
          <a:prstGeom prst="rect">
            <a:avLst/>
          </a:prstGeom>
          <a:noFill/>
          <a:ln w="38100">
            <a:solidFill>
              <a:srgbClr val="7030A0"/>
            </a:solidFill>
          </a:ln>
        </p:spPr>
        <p:txBody>
          <a:bodyPr wrap="square" rtlCol="0">
            <a:spAutoFit/>
          </a:bodyPr>
          <a:lstStyle/>
          <a:p>
            <a:r>
              <a:rPr lang="en-GB" sz="2400" dirty="0">
                <a:solidFill>
                  <a:srgbClr val="7030A0"/>
                </a:solidFill>
              </a:rPr>
              <a:t>Activity:</a:t>
            </a:r>
          </a:p>
          <a:p>
            <a:r>
              <a:rPr lang="en-GB" sz="2400" dirty="0"/>
              <a:t>For each of the above give a suitable example of when communication is positive and an example of when it is negative </a:t>
            </a:r>
          </a:p>
        </p:txBody>
      </p:sp>
    </p:spTree>
    <p:extLst>
      <p:ext uri="{BB962C8B-B14F-4D97-AF65-F5344CB8AC3E}">
        <p14:creationId xmlns:p14="http://schemas.microsoft.com/office/powerpoint/2010/main" val="4205042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1504" y="370191"/>
            <a:ext cx="4020437" cy="769441"/>
          </a:xfrm>
          <a:prstGeom prst="rect">
            <a:avLst/>
          </a:prstGeom>
          <a:noFill/>
        </p:spPr>
        <p:txBody>
          <a:bodyPr wrap="square" rtlCol="0">
            <a:spAutoFit/>
          </a:bodyPr>
          <a:lstStyle/>
          <a:p>
            <a:r>
              <a:rPr lang="en-GB" sz="4400" b="1" dirty="0">
                <a:latin typeface="+mj-lt"/>
              </a:rPr>
              <a:t>Non verbal </a:t>
            </a:r>
          </a:p>
        </p:txBody>
      </p:sp>
      <p:sp>
        <p:nvSpPr>
          <p:cNvPr id="5" name="TextBox 4"/>
          <p:cNvSpPr txBox="1"/>
          <p:nvPr/>
        </p:nvSpPr>
        <p:spPr>
          <a:xfrm>
            <a:off x="431504" y="2159184"/>
            <a:ext cx="11157984" cy="3046988"/>
          </a:xfrm>
          <a:prstGeom prst="rect">
            <a:avLst/>
          </a:prstGeom>
          <a:noFill/>
          <a:ln w="28575">
            <a:solidFill>
              <a:srgbClr val="7030A0"/>
            </a:solidFill>
          </a:ln>
        </p:spPr>
        <p:txBody>
          <a:bodyPr wrap="square" rtlCol="0">
            <a:spAutoFit/>
          </a:bodyPr>
          <a:lstStyle/>
          <a:p>
            <a:r>
              <a:rPr lang="en-GB" sz="3200" dirty="0">
                <a:solidFill>
                  <a:srgbClr val="7030A0"/>
                </a:solidFill>
              </a:rPr>
              <a:t>Activity</a:t>
            </a:r>
            <a:r>
              <a:rPr lang="en-GB" sz="3200" dirty="0"/>
              <a:t>   In threes</a:t>
            </a:r>
          </a:p>
          <a:p>
            <a:endParaRPr lang="en-GB" sz="3200" dirty="0">
              <a:latin typeface="Calibri Light" panose="020F0302020204030204" pitchFamily="34" charset="0"/>
            </a:endParaRPr>
          </a:p>
          <a:p>
            <a:r>
              <a:rPr lang="en-GB" sz="3200" dirty="0">
                <a:latin typeface="Calibri Light" panose="020F0302020204030204" pitchFamily="34" charset="0"/>
              </a:rPr>
              <a:t>Plan a short conversation and 2 people will deliver it. </a:t>
            </a:r>
          </a:p>
          <a:p>
            <a:r>
              <a:rPr lang="en-GB" sz="3200" dirty="0">
                <a:latin typeface="Calibri Light" panose="020F0302020204030204" pitchFamily="34" charset="0"/>
              </a:rPr>
              <a:t>Whilst they are talking the observer will check their non-verbal communication by using the table. </a:t>
            </a:r>
          </a:p>
          <a:p>
            <a:r>
              <a:rPr lang="en-GB" sz="3200" dirty="0">
                <a:latin typeface="Calibri Light" panose="020F0302020204030204" pitchFamily="34" charset="0"/>
              </a:rPr>
              <a:t>Then complete the same activity in a larger group.</a:t>
            </a:r>
          </a:p>
        </p:txBody>
      </p:sp>
      <p:sp>
        <p:nvSpPr>
          <p:cNvPr id="8" name="Rectangle 1"/>
          <p:cNvSpPr>
            <a:spLocks noChangeArrowheads="1"/>
          </p:cNvSpPr>
          <p:nvPr/>
        </p:nvSpPr>
        <p:spPr bwMode="auto">
          <a:xfrm>
            <a:off x="431504" y="345536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56617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99A3D05-C205-441B-98A5-65F03159F781}"/>
              </a:ext>
            </a:extLst>
          </p:cNvPr>
          <p:cNvGraphicFramePr>
            <a:graphicFrameLocks noGrp="1"/>
          </p:cNvGraphicFramePr>
          <p:nvPr>
            <p:extLst>
              <p:ext uri="{D42A27DB-BD31-4B8C-83A1-F6EECF244321}">
                <p14:modId xmlns:p14="http://schemas.microsoft.com/office/powerpoint/2010/main" val="404216549"/>
              </p:ext>
            </p:extLst>
          </p:nvPr>
        </p:nvGraphicFramePr>
        <p:xfrm>
          <a:off x="331808" y="128588"/>
          <a:ext cx="11398229" cy="6215061"/>
        </p:xfrm>
        <a:graphic>
          <a:graphicData uri="http://schemas.openxmlformats.org/drawingml/2006/table">
            <a:tbl>
              <a:tblPr firstRow="1" firstCol="1" bandRow="1"/>
              <a:tblGrid>
                <a:gridCol w="1834061">
                  <a:extLst>
                    <a:ext uri="{9D8B030D-6E8A-4147-A177-3AD203B41FA5}">
                      <a16:colId xmlns:a16="http://schemas.microsoft.com/office/drawing/2014/main" val="20000"/>
                    </a:ext>
                  </a:extLst>
                </a:gridCol>
                <a:gridCol w="9564168">
                  <a:extLst>
                    <a:ext uri="{9D8B030D-6E8A-4147-A177-3AD203B41FA5}">
                      <a16:colId xmlns:a16="http://schemas.microsoft.com/office/drawing/2014/main" val="20001"/>
                    </a:ext>
                  </a:extLst>
                </a:gridCol>
              </a:tblGrid>
              <a:tr h="1146289">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Eye contact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How often do you make eye contact with the person you are talking to? Do you stare at them or do you avoid looking into their eyes? How do you feel when the person looks at you?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9843">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Facial expression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Does your face reflect what you are saying? Are you too inexpressive, showing little emotion? Are you over-exaggerating or feigning your interest?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3150">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Posture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Does your body look too relaxed? Are you too still and rigid? Are your arms or legs crossed? What are you doing with your hands? Are you facing the person you are talking 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7954">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Touch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Do you touch the person you are talking to? Why do you touch them? Could this be interpreted differently by the other person?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9140">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Silence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Are you talking non-stop? Are you allowing enough time for the other person to respond? Are you waiting too long before giving your own response?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8685">
                <a:tc>
                  <a:txBody>
                    <a:bodyPr/>
                    <a:lstStyle/>
                    <a:p>
                      <a:pPr>
                        <a:lnSpc>
                          <a:spcPct val="100000"/>
                        </a:lnSpc>
                        <a:spcBef>
                          <a:spcPts val="300"/>
                        </a:spcBef>
                        <a:spcAft>
                          <a:spcPts val="300"/>
                        </a:spcAft>
                      </a:pPr>
                      <a:r>
                        <a:rPr lang="en-GB" sz="2800" b="1" dirty="0">
                          <a:effectLst/>
                          <a:latin typeface="+mn-lt"/>
                          <a:ea typeface="Calibri" panose="020F0502020204030204" pitchFamily="34" charset="0"/>
                          <a:cs typeface="Times New Roman" panose="02020603050405020304" pitchFamily="18" charset="0"/>
                        </a:rPr>
                        <a:t>Proximity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0000"/>
                        </a:lnSpc>
                        <a:spcBef>
                          <a:spcPts val="150"/>
                        </a:spcBef>
                        <a:spcAft>
                          <a:spcPts val="150"/>
                        </a:spcAft>
                      </a:pPr>
                      <a:r>
                        <a:rPr lang="en-GB" sz="2400" dirty="0">
                          <a:effectLst/>
                          <a:latin typeface="+mn-lt"/>
                          <a:ea typeface="Calibri" panose="020F0502020204030204" pitchFamily="34" charset="0"/>
                          <a:cs typeface="Times New Roman" panose="02020603050405020304" pitchFamily="18" charset="0"/>
                        </a:rPr>
                        <a:t>Are you standing/sitting too close or too far away?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2992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48" y="446460"/>
            <a:ext cx="5803250" cy="601483"/>
          </a:xfrm>
        </p:spPr>
        <p:txBody>
          <a:bodyPr>
            <a:noAutofit/>
          </a:bodyPr>
          <a:lstStyle/>
          <a:p>
            <a:r>
              <a:rPr lang="en-GB" b="1" dirty="0"/>
              <a:t>Interpersonal interaction sheet</a:t>
            </a:r>
          </a:p>
        </p:txBody>
      </p:sp>
      <p:sp>
        <p:nvSpPr>
          <p:cNvPr id="3" name="Content Placeholder 2"/>
          <p:cNvSpPr>
            <a:spLocks noGrp="1"/>
          </p:cNvSpPr>
          <p:nvPr>
            <p:ph idx="1"/>
          </p:nvPr>
        </p:nvSpPr>
        <p:spPr>
          <a:xfrm>
            <a:off x="0" y="2982432"/>
            <a:ext cx="2360428" cy="2384351"/>
          </a:xfrm>
        </p:spPr>
        <p:txBody>
          <a:bodyPr>
            <a:normAutofit/>
          </a:bodyPr>
          <a:lstStyle/>
          <a:p>
            <a:r>
              <a:rPr lang="en-GB" sz="1600" b="1" dirty="0"/>
              <a:t>Personal space</a:t>
            </a:r>
          </a:p>
          <a:p>
            <a:r>
              <a:rPr lang="en-GB" sz="1600" b="1" dirty="0"/>
              <a:t>Close relationships</a:t>
            </a:r>
          </a:p>
          <a:p>
            <a:r>
              <a:rPr lang="en-GB" sz="1400" b="1" dirty="0"/>
              <a:t>Personal space with friends</a:t>
            </a:r>
          </a:p>
          <a:p>
            <a:r>
              <a:rPr lang="en-GB" sz="1600" b="1" dirty="0"/>
              <a:t>Public space</a:t>
            </a:r>
          </a:p>
        </p:txBody>
      </p:sp>
      <p:sp>
        <p:nvSpPr>
          <p:cNvPr id="5" name="Oval 4"/>
          <p:cNvSpPr/>
          <p:nvPr/>
        </p:nvSpPr>
        <p:spPr>
          <a:xfrm>
            <a:off x="2158410" y="2711302"/>
            <a:ext cx="1041990" cy="930349"/>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158410" y="2825601"/>
            <a:ext cx="829339" cy="712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58410" y="2583711"/>
            <a:ext cx="1382232" cy="1212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58410" y="2331188"/>
            <a:ext cx="1913860" cy="17171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1180214" y="4025751"/>
            <a:ext cx="1786270" cy="267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5" idx="2"/>
          </p:cNvCxnSpPr>
          <p:nvPr/>
        </p:nvCxnSpPr>
        <p:spPr>
          <a:xfrm>
            <a:off x="1329070" y="3176476"/>
            <a:ext cx="82934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3"/>
          </p:cNvCxnSpPr>
          <p:nvPr/>
        </p:nvCxnSpPr>
        <p:spPr>
          <a:xfrm flipV="1">
            <a:off x="1648047" y="3505405"/>
            <a:ext cx="662959" cy="32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 idx="3"/>
          </p:cNvCxnSpPr>
          <p:nvPr/>
        </p:nvCxnSpPr>
        <p:spPr>
          <a:xfrm flipV="1">
            <a:off x="2073349" y="3796874"/>
            <a:ext cx="365339" cy="99153"/>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289883" y="1376871"/>
            <a:ext cx="7682377" cy="5078313"/>
          </a:xfrm>
          <a:prstGeom prst="rect">
            <a:avLst/>
          </a:prstGeom>
          <a:noFill/>
        </p:spPr>
        <p:txBody>
          <a:bodyPr wrap="square" rtlCol="0">
            <a:spAutoFit/>
          </a:bodyPr>
          <a:lstStyle/>
          <a:p>
            <a:r>
              <a:rPr lang="en-GB" dirty="0">
                <a:solidFill>
                  <a:srgbClr val="7030A0"/>
                </a:solidFill>
              </a:rPr>
              <a:t>Activity</a:t>
            </a:r>
            <a:r>
              <a:rPr lang="en-GB" dirty="0"/>
              <a:t>            In pairs</a:t>
            </a:r>
          </a:p>
          <a:p>
            <a:endParaRPr lang="en-GB" dirty="0"/>
          </a:p>
          <a:p>
            <a:r>
              <a:rPr lang="en-GB" dirty="0"/>
              <a:t>1.	If an elderly client was feeling upset, would you give them a hug? </a:t>
            </a:r>
          </a:p>
          <a:p>
            <a:r>
              <a:rPr lang="en-GB" dirty="0"/>
              <a:t>2.	You are in a meeting with your team leader and a client you support. Where would you sit in relation to each other?</a:t>
            </a:r>
          </a:p>
          <a:p>
            <a:r>
              <a:rPr lang="en-GB" dirty="0"/>
              <a:t>3.	A young child you are looking after falls over and scrapes their knee. How would you respond?</a:t>
            </a:r>
          </a:p>
          <a:p>
            <a:r>
              <a:rPr lang="en-GB" dirty="0"/>
              <a:t>4.	An adult with learning difficulties slaps your hand away as you try to help them fasten their coat. How would you respond?</a:t>
            </a:r>
          </a:p>
          <a:p>
            <a:r>
              <a:rPr lang="en-GB" dirty="0"/>
              <a:t>5.	An elderly client has soiled himself but is refusing your help to clean him up. What would you do?</a:t>
            </a:r>
          </a:p>
          <a:p>
            <a:r>
              <a:rPr lang="en-GB" dirty="0"/>
              <a:t> </a:t>
            </a:r>
          </a:p>
          <a:p>
            <a:endParaRPr lang="en-GB" dirty="0"/>
          </a:p>
          <a:p>
            <a:r>
              <a:rPr lang="en-GB" b="1" dirty="0"/>
              <a:t>Extension</a:t>
            </a:r>
            <a:r>
              <a:rPr lang="en-GB" dirty="0"/>
              <a:t> </a:t>
            </a:r>
          </a:p>
          <a:p>
            <a:r>
              <a:rPr lang="en-GB" dirty="0"/>
              <a:t>Research the work of Edward Hall (1966) into personal space. </a:t>
            </a:r>
          </a:p>
          <a:p>
            <a:r>
              <a:rPr lang="en-GB" dirty="0"/>
              <a:t>You may also want to look at research into gender differences (e.g. Fisher and Byrne, 1975) and cultural differences (e.g. Smith, 1979).</a:t>
            </a:r>
          </a:p>
          <a:p>
            <a:endParaRPr lang="en-GB" dirty="0"/>
          </a:p>
        </p:txBody>
      </p:sp>
    </p:spTree>
    <p:extLst>
      <p:ext uri="{BB962C8B-B14F-4D97-AF65-F5344CB8AC3E}">
        <p14:creationId xmlns:p14="http://schemas.microsoft.com/office/powerpoint/2010/main" val="1439618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809" y="261466"/>
            <a:ext cx="10536865" cy="6396623"/>
          </a:xfrm>
          <a:prstGeom prst="rect">
            <a:avLst/>
          </a:prstGeom>
        </p:spPr>
        <p:txBody>
          <a:bodyPr wrap="square">
            <a:spAutoFit/>
          </a:bodyPr>
          <a:lstStyle/>
          <a:p>
            <a:pPr>
              <a:lnSpc>
                <a:spcPts val="1400"/>
              </a:lnSpc>
              <a:spcBef>
                <a:spcPts val="800"/>
              </a:spcBef>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Gestures and body language </a:t>
            </a: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Bef>
                <a:spcPts val="800"/>
              </a:spcBef>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The following are mixed up. Draw a line from each non-verbal cue to its correct explanation.</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Hands on hips	Open and relaxed</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Sitting with legs crossed	Authoritative </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Sitting with legs apart	Lack of self-confidence</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Arms crossed on chest	Defensive</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Hand on cheek	Openness, sincerity</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Touch or rubbing the nose	Boredom or defensive</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Rubbing the eye/s	Disbelief, doubtful</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Open palm/s	Lying, doubtful</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Touching hair	Thinking, evaluating</a:t>
            </a:r>
          </a:p>
          <a:p>
            <a:pPr>
              <a:lnSpc>
                <a:spcPts val="1400"/>
              </a:lnSpc>
              <a:spcBef>
                <a:spcPts val="800"/>
              </a:spcBef>
              <a:spcAft>
                <a:spcPts val="800"/>
              </a:spcAft>
              <a:tabLst>
                <a:tab pos="6624320" algn="r"/>
              </a:tabLst>
            </a:pPr>
            <a:r>
              <a:rPr lang="en-GB" dirty="0">
                <a:latin typeface="Arial" panose="020B0604020202020204" pitchFamily="34" charset="0"/>
                <a:ea typeface="Calibri" panose="020F0502020204030204" pitchFamily="34" charset="0"/>
                <a:cs typeface="Times New Roman" panose="02020603050405020304" pitchFamily="18" charset="0"/>
              </a:rPr>
              <a:t>Steepled fingers	Aggression or readiness</a:t>
            </a:r>
          </a:p>
          <a:p>
            <a:pPr>
              <a:lnSpc>
                <a:spcPts val="1400"/>
              </a:lnSpc>
              <a:spcBef>
                <a:spcPts val="800"/>
              </a:spcBef>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p>
          <a:p>
            <a:pPr>
              <a:spcBef>
                <a:spcPts val="600"/>
              </a:spcBef>
              <a:spcAft>
                <a:spcPts val="600"/>
              </a:spcAft>
            </a:pPr>
            <a:r>
              <a:rPr lang="en-GB" sz="2400" b="1" dirty="0">
                <a:latin typeface="Arial" panose="020B0604020202020204" pitchFamily="34" charset="0"/>
                <a:ea typeface="Calibri" panose="020F0502020204030204" pitchFamily="34" charset="0"/>
                <a:cs typeface="Times New Roman" panose="02020603050405020304" pitchFamily="18" charset="0"/>
              </a:rPr>
              <a:t>Stretch</a:t>
            </a:r>
          </a:p>
          <a:p>
            <a:pPr>
              <a:lnSpc>
                <a:spcPct val="150000"/>
              </a:lnSpc>
              <a:spcBef>
                <a:spcPts val="800"/>
              </a:spcBef>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Next time you watch a TV programme practise identifying what people are really saying through their body language.</a:t>
            </a:r>
            <a:endParaRPr lang="en-GB"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28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670" y="265814"/>
            <a:ext cx="4912242" cy="769441"/>
          </a:xfrm>
          <a:prstGeom prst="rect">
            <a:avLst/>
          </a:prstGeom>
          <a:noFill/>
        </p:spPr>
        <p:txBody>
          <a:bodyPr wrap="square" rtlCol="0">
            <a:spAutoFit/>
          </a:bodyPr>
          <a:lstStyle/>
          <a:p>
            <a:r>
              <a:rPr lang="en-GB" sz="4400" b="1" dirty="0">
                <a:latin typeface="+mj-lt"/>
              </a:rPr>
              <a:t>Reflective listening </a:t>
            </a:r>
          </a:p>
        </p:txBody>
      </p:sp>
      <p:sp>
        <p:nvSpPr>
          <p:cNvPr id="3" name="TextBox 2"/>
          <p:cNvSpPr txBox="1"/>
          <p:nvPr/>
        </p:nvSpPr>
        <p:spPr>
          <a:xfrm>
            <a:off x="223282" y="1372743"/>
            <a:ext cx="4795283" cy="3754874"/>
          </a:xfrm>
          <a:prstGeom prst="rect">
            <a:avLst/>
          </a:prstGeom>
          <a:noFill/>
        </p:spPr>
        <p:txBody>
          <a:bodyPr wrap="square" rtlCol="0">
            <a:spAutoFit/>
          </a:bodyPr>
          <a:lstStyle/>
          <a:p>
            <a:r>
              <a:rPr lang="en-GB" sz="2000" b="1" dirty="0"/>
              <a:t>Reflecting is the process of paraphrasing and restating both the feelings and words of the speaker.  The purposes of reflecting are:</a:t>
            </a:r>
          </a:p>
          <a:p>
            <a:r>
              <a:rPr lang="en-GB" sz="2000" dirty="0"/>
              <a:t>To allow the speaker to 'hear' their own thoughts and to focus on what they say and feel.</a:t>
            </a:r>
          </a:p>
          <a:p>
            <a:r>
              <a:rPr lang="en-GB" sz="2000" dirty="0"/>
              <a:t>To show the speaker that you are trying to perceive the world as they see it and that you are doing your best to understand their messages.</a:t>
            </a:r>
            <a:br>
              <a:rPr lang="en-GB" dirty="0"/>
            </a:br>
            <a:endParaRPr lang="en-GB" dirty="0"/>
          </a:p>
        </p:txBody>
      </p:sp>
      <p:sp>
        <p:nvSpPr>
          <p:cNvPr id="4" name="TextBox 3"/>
          <p:cNvSpPr txBox="1"/>
          <p:nvPr/>
        </p:nvSpPr>
        <p:spPr>
          <a:xfrm>
            <a:off x="5018565" y="650534"/>
            <a:ext cx="6889899" cy="5940088"/>
          </a:xfrm>
          <a:prstGeom prst="rect">
            <a:avLst/>
          </a:prstGeom>
          <a:noFill/>
        </p:spPr>
        <p:txBody>
          <a:bodyPr wrap="square" rtlCol="0">
            <a:spAutoFit/>
          </a:bodyPr>
          <a:lstStyle/>
          <a:p>
            <a:r>
              <a:rPr lang="en-GB" sz="2000" b="1" dirty="0"/>
              <a:t>Mirroring </a:t>
            </a:r>
          </a:p>
          <a:p>
            <a:r>
              <a:rPr lang="en-GB" sz="2000" b="1" dirty="0"/>
              <a:t>Mirroring is a simple form of reflecting and involves repeating almost exactly what the speaker says. </a:t>
            </a:r>
          </a:p>
          <a:p>
            <a:r>
              <a:rPr lang="en-GB" sz="2000" dirty="0"/>
              <a:t>Mirroring should be short and simple.  It is usually enough to just repeat key words or the last few words spoken.  This shows you are trying to understand the speakers terms of reference and acts as a prompt for him or her to continue</a:t>
            </a:r>
          </a:p>
          <a:p>
            <a:br>
              <a:rPr lang="en-GB" sz="2000" dirty="0"/>
            </a:br>
            <a:r>
              <a:rPr lang="en-GB" sz="2000" b="1" dirty="0"/>
              <a:t>Paraphrasing</a:t>
            </a:r>
          </a:p>
          <a:p>
            <a:r>
              <a:rPr lang="en-GB" sz="2000" b="1" dirty="0"/>
              <a:t>Paraphrasing involves using other words to reflect what the speaker has said.  Paraphrasing shows not only that you are listening, but that you are attempting to understand what the speaker is saying. </a:t>
            </a:r>
          </a:p>
          <a:p>
            <a:r>
              <a:rPr lang="en-GB" sz="2000" dirty="0"/>
              <a:t>It is often the case that people 'hear what they expect to hear' due to assumptions, stereotyping or prejudices.  When paraphrasing, it is of utmost importance that you do not introduce your own ideas or question the speakers thoughts, feelings or actions.  Your responses should be non-directive and non-judgemental.</a:t>
            </a:r>
            <a:endParaRPr lang="en-GB" dirty="0"/>
          </a:p>
        </p:txBody>
      </p:sp>
      <p:sp>
        <p:nvSpPr>
          <p:cNvPr id="5" name="TextBox 4"/>
          <p:cNvSpPr txBox="1"/>
          <p:nvPr/>
        </p:nvSpPr>
        <p:spPr>
          <a:xfrm>
            <a:off x="223282" y="5127617"/>
            <a:ext cx="4256565" cy="1323439"/>
          </a:xfrm>
          <a:prstGeom prst="rect">
            <a:avLst/>
          </a:prstGeom>
          <a:noFill/>
          <a:ln w="38100">
            <a:solidFill>
              <a:srgbClr val="7030A0"/>
            </a:solidFill>
          </a:ln>
        </p:spPr>
        <p:txBody>
          <a:bodyPr wrap="square" rtlCol="0">
            <a:spAutoFit/>
          </a:bodyPr>
          <a:lstStyle/>
          <a:p>
            <a:r>
              <a:rPr lang="en-GB" sz="2000" dirty="0">
                <a:solidFill>
                  <a:srgbClr val="7030A0"/>
                </a:solidFill>
              </a:rPr>
              <a:t>Activity: </a:t>
            </a:r>
          </a:p>
          <a:p>
            <a:r>
              <a:rPr lang="en-GB" sz="2000" dirty="0"/>
              <a:t>In pairs </a:t>
            </a:r>
          </a:p>
          <a:p>
            <a:r>
              <a:rPr lang="en-GB" sz="2000" dirty="0"/>
              <a:t>Have a go at reflective listening:</a:t>
            </a:r>
          </a:p>
          <a:p>
            <a:r>
              <a:rPr lang="en-GB" sz="2000" dirty="0"/>
              <a:t>Take turns using the two techniques. </a:t>
            </a:r>
          </a:p>
        </p:txBody>
      </p:sp>
    </p:spTree>
    <p:extLst>
      <p:ext uri="{BB962C8B-B14F-4D97-AF65-F5344CB8AC3E}">
        <p14:creationId xmlns:p14="http://schemas.microsoft.com/office/powerpoint/2010/main" val="232570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0904" y="1711841"/>
            <a:ext cx="5168660" cy="4159545"/>
          </a:xfrm>
          <a:prstGeom prst="rect">
            <a:avLst/>
          </a:prstGeom>
        </p:spPr>
      </p:pic>
      <p:sp>
        <p:nvSpPr>
          <p:cNvPr id="3" name="TextBox 2"/>
          <p:cNvSpPr txBox="1"/>
          <p:nvPr/>
        </p:nvSpPr>
        <p:spPr>
          <a:xfrm>
            <a:off x="233915" y="308343"/>
            <a:ext cx="5305649" cy="769441"/>
          </a:xfrm>
          <a:prstGeom prst="rect">
            <a:avLst/>
          </a:prstGeom>
          <a:noFill/>
        </p:spPr>
        <p:txBody>
          <a:bodyPr wrap="square" rtlCol="0">
            <a:spAutoFit/>
          </a:bodyPr>
          <a:lstStyle/>
          <a:p>
            <a:r>
              <a:rPr lang="en-GB" sz="4400" b="1" dirty="0"/>
              <a:t>Communication cycle</a:t>
            </a:r>
          </a:p>
        </p:txBody>
      </p:sp>
      <p:pic>
        <p:nvPicPr>
          <p:cNvPr id="5" name="Picture 4"/>
          <p:cNvPicPr>
            <a:picLocks noChangeAspect="1"/>
          </p:cNvPicPr>
          <p:nvPr/>
        </p:nvPicPr>
        <p:blipFill>
          <a:blip r:embed="rId3"/>
          <a:stretch>
            <a:fillRect/>
          </a:stretch>
        </p:blipFill>
        <p:spPr>
          <a:xfrm>
            <a:off x="6017585" y="1711841"/>
            <a:ext cx="5646332" cy="3646968"/>
          </a:xfrm>
          <a:prstGeom prst="rect">
            <a:avLst/>
          </a:prstGeom>
        </p:spPr>
      </p:pic>
    </p:spTree>
    <p:extLst>
      <p:ext uri="{BB962C8B-B14F-4D97-AF65-F5344CB8AC3E}">
        <p14:creationId xmlns:p14="http://schemas.microsoft.com/office/powerpoint/2010/main" val="3210358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Communication and language needs and preferences </a:t>
            </a:r>
          </a:p>
        </p:txBody>
      </p:sp>
      <p:sp>
        <p:nvSpPr>
          <p:cNvPr id="3" name="Content Placeholder 2"/>
          <p:cNvSpPr>
            <a:spLocks noGrp="1"/>
          </p:cNvSpPr>
          <p:nvPr>
            <p:ph idx="1"/>
          </p:nvPr>
        </p:nvSpPr>
        <p:spPr>
          <a:xfrm>
            <a:off x="540326" y="1690688"/>
            <a:ext cx="11097491" cy="3834630"/>
          </a:xfrm>
        </p:spPr>
        <p:txBody>
          <a:bodyPr>
            <a:normAutofit fontScale="85000" lnSpcReduction="20000"/>
          </a:bodyPr>
          <a:lstStyle/>
          <a:p>
            <a:pPr marL="0" indent="0">
              <a:lnSpc>
                <a:spcPct val="120000"/>
              </a:lnSpc>
              <a:buNone/>
            </a:pPr>
            <a:r>
              <a:rPr lang="en-GB" sz="4000" dirty="0"/>
              <a:t>There are a variety of different ways to communicate; can you think of any?</a:t>
            </a:r>
          </a:p>
          <a:p>
            <a:pPr lvl="1">
              <a:lnSpc>
                <a:spcPct val="120000"/>
              </a:lnSpc>
            </a:pPr>
            <a:r>
              <a:rPr lang="en-GB" sz="3600" dirty="0"/>
              <a:t>BSL.</a:t>
            </a:r>
          </a:p>
          <a:p>
            <a:pPr lvl="1">
              <a:lnSpc>
                <a:spcPct val="120000"/>
              </a:lnSpc>
            </a:pPr>
            <a:r>
              <a:rPr lang="en-GB" sz="3600" dirty="0"/>
              <a:t>Makaton</a:t>
            </a:r>
          </a:p>
          <a:p>
            <a:pPr lvl="1">
              <a:lnSpc>
                <a:spcPct val="120000"/>
              </a:lnSpc>
            </a:pPr>
            <a:r>
              <a:rPr lang="en-GB" sz="3600" dirty="0"/>
              <a:t>Braille</a:t>
            </a:r>
          </a:p>
          <a:p>
            <a:pPr lvl="1">
              <a:lnSpc>
                <a:spcPct val="120000"/>
              </a:lnSpc>
            </a:pPr>
            <a:r>
              <a:rPr lang="en-GB" sz="3600" dirty="0"/>
              <a:t>Signs and symbols</a:t>
            </a:r>
          </a:p>
          <a:p>
            <a:pPr lvl="1">
              <a:lnSpc>
                <a:spcPct val="120000"/>
              </a:lnSpc>
            </a:pPr>
            <a:r>
              <a:rPr lang="en-GB" sz="3600" dirty="0"/>
              <a:t>Written communication</a:t>
            </a:r>
          </a:p>
          <a:p>
            <a:endParaRPr lang="en-GB" dirty="0"/>
          </a:p>
        </p:txBody>
      </p:sp>
      <p:sp>
        <p:nvSpPr>
          <p:cNvPr id="4" name="TextBox 3"/>
          <p:cNvSpPr txBox="1"/>
          <p:nvPr/>
        </p:nvSpPr>
        <p:spPr>
          <a:xfrm>
            <a:off x="180109" y="5484026"/>
            <a:ext cx="11762509" cy="1200329"/>
          </a:xfrm>
          <a:prstGeom prst="rect">
            <a:avLst/>
          </a:prstGeom>
          <a:noFill/>
          <a:ln w="38100">
            <a:solidFill>
              <a:srgbClr val="7030A0"/>
            </a:solidFill>
          </a:ln>
        </p:spPr>
        <p:txBody>
          <a:bodyPr wrap="square" rtlCol="0">
            <a:spAutoFit/>
          </a:bodyPr>
          <a:lstStyle/>
          <a:p>
            <a:r>
              <a:rPr lang="en-GB" sz="2400" dirty="0">
                <a:solidFill>
                  <a:srgbClr val="7030A0"/>
                </a:solidFill>
              </a:rPr>
              <a:t>Activity</a:t>
            </a:r>
          </a:p>
          <a:p>
            <a:r>
              <a:rPr lang="en-GB" sz="2400" dirty="0"/>
              <a:t>In pairs research one of these communication pathways . Then present your findings to the class in a poster format.</a:t>
            </a:r>
            <a:endParaRPr lang="en-GB" sz="2000" dirty="0"/>
          </a:p>
        </p:txBody>
      </p:sp>
    </p:spTree>
    <p:extLst>
      <p:ext uri="{BB962C8B-B14F-4D97-AF65-F5344CB8AC3E}">
        <p14:creationId xmlns:p14="http://schemas.microsoft.com/office/powerpoint/2010/main" val="4424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61" y="226702"/>
            <a:ext cx="10515600" cy="1325563"/>
          </a:xfrm>
        </p:spPr>
        <p:txBody>
          <a:bodyPr/>
          <a:lstStyle/>
          <a:p>
            <a:r>
              <a:rPr lang="en-GB" b="1" dirty="0"/>
              <a:t>Makaton </a:t>
            </a:r>
          </a:p>
        </p:txBody>
      </p:sp>
      <p:sp>
        <p:nvSpPr>
          <p:cNvPr id="3" name="Content Placeholder 2"/>
          <p:cNvSpPr>
            <a:spLocks noGrp="1"/>
          </p:cNvSpPr>
          <p:nvPr>
            <p:ph idx="1"/>
          </p:nvPr>
        </p:nvSpPr>
        <p:spPr>
          <a:xfrm>
            <a:off x="235131" y="1552265"/>
            <a:ext cx="9307598" cy="5187940"/>
          </a:xfrm>
        </p:spPr>
        <p:txBody>
          <a:bodyPr>
            <a:noAutofit/>
          </a:bodyPr>
          <a:lstStyle/>
          <a:p>
            <a:pPr>
              <a:lnSpc>
                <a:spcPct val="120000"/>
              </a:lnSpc>
            </a:pPr>
            <a:r>
              <a:rPr lang="en-GB" altLang="en-US" sz="1800" dirty="0"/>
              <a:t>Makaton is designed to help hearing people with learning and communication difficulties, it is an </a:t>
            </a:r>
            <a:r>
              <a:rPr lang="en-GB" altLang="en-US" sz="1800" dirty="0">
                <a:solidFill>
                  <a:srgbClr val="FF0000"/>
                </a:solidFill>
              </a:rPr>
              <a:t>aid to communication </a:t>
            </a:r>
            <a:r>
              <a:rPr lang="en-GB" altLang="en-US" sz="1800" dirty="0"/>
              <a:t>not a language as such</a:t>
            </a:r>
          </a:p>
          <a:p>
            <a:pPr>
              <a:lnSpc>
                <a:spcPct val="120000"/>
              </a:lnSpc>
            </a:pPr>
            <a:r>
              <a:rPr lang="en-GB" sz="1800" dirty="0"/>
              <a:t>Makaton was developed in the 1970s to help people with learning disability to communicate.</a:t>
            </a:r>
          </a:p>
          <a:p>
            <a:pPr>
              <a:lnSpc>
                <a:spcPct val="120000"/>
              </a:lnSpc>
            </a:pPr>
            <a:r>
              <a:rPr lang="en-GB" altLang="en-US" sz="1800" dirty="0"/>
              <a:t>Makaton is unique because it combines signs, symbols, and </a:t>
            </a:r>
            <a:r>
              <a:rPr lang="en-GB" altLang="en-US" sz="1800" dirty="0">
                <a:solidFill>
                  <a:srgbClr val="FF0000"/>
                </a:solidFill>
              </a:rPr>
              <a:t>speech</a:t>
            </a:r>
            <a:r>
              <a:rPr lang="en-GB" altLang="en-US" sz="1800" dirty="0"/>
              <a:t> to provide multi-modal communication</a:t>
            </a:r>
          </a:p>
          <a:p>
            <a:pPr>
              <a:lnSpc>
                <a:spcPct val="120000"/>
              </a:lnSpc>
              <a:buFont typeface="Arial" charset="0"/>
              <a:buChar char="•"/>
              <a:defRPr/>
            </a:pPr>
            <a:r>
              <a:rPr lang="en-GB" sz="1800" dirty="0"/>
              <a:t>Makaton uses speech together with a sign (gesture) and/ or a symbol (picture),</a:t>
            </a:r>
          </a:p>
          <a:p>
            <a:pPr>
              <a:lnSpc>
                <a:spcPct val="120000"/>
              </a:lnSpc>
              <a:buFont typeface="Arial" charset="0"/>
              <a:buChar char="•"/>
              <a:defRPr/>
            </a:pPr>
            <a:r>
              <a:rPr lang="en-GB" sz="1800" dirty="0"/>
              <a:t>The Makaton programme can be used with autistic children and adults and is recognised as a useful method of developing communication.</a:t>
            </a:r>
          </a:p>
          <a:p>
            <a:pPr>
              <a:lnSpc>
                <a:spcPct val="120000"/>
              </a:lnSpc>
              <a:buFont typeface="Arial" charset="0"/>
              <a:buChar char="•"/>
              <a:defRPr/>
            </a:pPr>
            <a:r>
              <a:rPr lang="en-GB" sz="1800" dirty="0"/>
              <a:t>Makaton can help if a child has difficulties with understanding and speaking.</a:t>
            </a:r>
          </a:p>
          <a:p>
            <a:pPr>
              <a:lnSpc>
                <a:spcPct val="120000"/>
              </a:lnSpc>
            </a:pPr>
            <a:r>
              <a:rPr lang="en-GB" altLang="en-US" sz="1800" dirty="0"/>
              <a:t>People who can’t speak often become withdrawn</a:t>
            </a:r>
          </a:p>
          <a:p>
            <a:pPr>
              <a:lnSpc>
                <a:spcPct val="120000"/>
              </a:lnSpc>
            </a:pPr>
            <a:r>
              <a:rPr lang="en-GB" altLang="en-US" sz="1800" dirty="0"/>
              <a:t>They may communicate through behaviours like shouting or harming themselves</a:t>
            </a:r>
          </a:p>
          <a:p>
            <a:pPr>
              <a:lnSpc>
                <a:spcPct val="120000"/>
              </a:lnSpc>
            </a:pPr>
            <a:r>
              <a:rPr lang="en-GB" altLang="en-US" sz="1800" dirty="0"/>
              <a:t>By using Makaton, it can help them communicate in a more acceptable way</a:t>
            </a:r>
            <a:endParaRPr lang="en-GB" sz="1800" dirty="0"/>
          </a:p>
        </p:txBody>
      </p:sp>
      <p:pic>
        <p:nvPicPr>
          <p:cNvPr id="5" name="Picture 4"/>
          <p:cNvPicPr>
            <a:picLocks noChangeAspect="1"/>
          </p:cNvPicPr>
          <p:nvPr/>
        </p:nvPicPr>
        <p:blipFill>
          <a:blip r:embed="rId2"/>
          <a:stretch>
            <a:fillRect/>
          </a:stretch>
        </p:blipFill>
        <p:spPr>
          <a:xfrm>
            <a:off x="9542729" y="1974608"/>
            <a:ext cx="896815" cy="1132597"/>
          </a:xfrm>
          <a:prstGeom prst="rect">
            <a:avLst/>
          </a:prstGeom>
        </p:spPr>
      </p:pic>
      <p:pic>
        <p:nvPicPr>
          <p:cNvPr id="6" name="Picture 5"/>
          <p:cNvPicPr>
            <a:picLocks noChangeAspect="1"/>
          </p:cNvPicPr>
          <p:nvPr/>
        </p:nvPicPr>
        <p:blipFill>
          <a:blip r:embed="rId3"/>
          <a:stretch>
            <a:fillRect/>
          </a:stretch>
        </p:blipFill>
        <p:spPr>
          <a:xfrm>
            <a:off x="9645767" y="3196380"/>
            <a:ext cx="835224" cy="493819"/>
          </a:xfrm>
          <a:prstGeom prst="rect">
            <a:avLst/>
          </a:prstGeom>
        </p:spPr>
      </p:pic>
      <p:pic>
        <p:nvPicPr>
          <p:cNvPr id="7" name="Picture 6"/>
          <p:cNvPicPr>
            <a:picLocks noChangeAspect="1"/>
          </p:cNvPicPr>
          <p:nvPr/>
        </p:nvPicPr>
        <p:blipFill>
          <a:blip r:embed="rId4"/>
          <a:stretch>
            <a:fillRect/>
          </a:stretch>
        </p:blipFill>
        <p:spPr>
          <a:xfrm>
            <a:off x="11100328" y="1974608"/>
            <a:ext cx="856541" cy="869325"/>
          </a:xfrm>
          <a:prstGeom prst="rect">
            <a:avLst/>
          </a:prstGeom>
        </p:spPr>
      </p:pic>
      <p:pic>
        <p:nvPicPr>
          <p:cNvPr id="8" name="Picture 7"/>
          <p:cNvPicPr>
            <a:picLocks noChangeAspect="1"/>
          </p:cNvPicPr>
          <p:nvPr/>
        </p:nvPicPr>
        <p:blipFill>
          <a:blip r:embed="rId3"/>
          <a:stretch>
            <a:fillRect/>
          </a:stretch>
        </p:blipFill>
        <p:spPr>
          <a:xfrm>
            <a:off x="11100328" y="3091263"/>
            <a:ext cx="835224" cy="493819"/>
          </a:xfrm>
          <a:prstGeom prst="rect">
            <a:avLst/>
          </a:prstGeom>
        </p:spPr>
      </p:pic>
      <p:pic>
        <p:nvPicPr>
          <p:cNvPr id="9" name="Picture 8"/>
          <p:cNvPicPr>
            <a:picLocks noChangeAspect="1"/>
          </p:cNvPicPr>
          <p:nvPr/>
        </p:nvPicPr>
        <p:blipFill>
          <a:blip r:embed="rId5"/>
          <a:stretch>
            <a:fillRect/>
          </a:stretch>
        </p:blipFill>
        <p:spPr>
          <a:xfrm>
            <a:off x="9573205" y="4086126"/>
            <a:ext cx="887886" cy="1168798"/>
          </a:xfrm>
          <a:prstGeom prst="rect">
            <a:avLst/>
          </a:prstGeom>
        </p:spPr>
      </p:pic>
      <p:pic>
        <p:nvPicPr>
          <p:cNvPr id="10" name="Picture 9"/>
          <p:cNvPicPr>
            <a:picLocks noChangeAspect="1"/>
          </p:cNvPicPr>
          <p:nvPr/>
        </p:nvPicPr>
        <p:blipFill>
          <a:blip r:embed="rId6"/>
          <a:stretch>
            <a:fillRect/>
          </a:stretch>
        </p:blipFill>
        <p:spPr>
          <a:xfrm>
            <a:off x="11025861" y="4041244"/>
            <a:ext cx="931008" cy="1213680"/>
          </a:xfrm>
          <a:prstGeom prst="rect">
            <a:avLst/>
          </a:prstGeom>
        </p:spPr>
      </p:pic>
      <p:pic>
        <p:nvPicPr>
          <p:cNvPr id="11" name="Picture 10"/>
          <p:cNvPicPr>
            <a:picLocks noChangeAspect="1"/>
          </p:cNvPicPr>
          <p:nvPr/>
        </p:nvPicPr>
        <p:blipFill>
          <a:blip r:embed="rId7"/>
          <a:stretch>
            <a:fillRect/>
          </a:stretch>
        </p:blipFill>
        <p:spPr>
          <a:xfrm>
            <a:off x="9542729" y="5650851"/>
            <a:ext cx="993734" cy="493819"/>
          </a:xfrm>
          <a:prstGeom prst="rect">
            <a:avLst/>
          </a:prstGeom>
        </p:spPr>
      </p:pic>
      <p:pic>
        <p:nvPicPr>
          <p:cNvPr id="12" name="Picture 11"/>
          <p:cNvPicPr>
            <a:picLocks noChangeAspect="1"/>
          </p:cNvPicPr>
          <p:nvPr/>
        </p:nvPicPr>
        <p:blipFill>
          <a:blip r:embed="rId7"/>
          <a:stretch>
            <a:fillRect/>
          </a:stretch>
        </p:blipFill>
        <p:spPr>
          <a:xfrm>
            <a:off x="10960145" y="5483649"/>
            <a:ext cx="993734" cy="493819"/>
          </a:xfrm>
          <a:prstGeom prst="rect">
            <a:avLst/>
          </a:prstGeom>
        </p:spPr>
      </p:pic>
      <p:pic>
        <p:nvPicPr>
          <p:cNvPr id="13" name="Picture 12"/>
          <p:cNvPicPr>
            <a:picLocks noChangeAspect="1"/>
          </p:cNvPicPr>
          <p:nvPr/>
        </p:nvPicPr>
        <p:blipFill>
          <a:blip r:embed="rId8"/>
          <a:stretch>
            <a:fillRect/>
          </a:stretch>
        </p:blipFill>
        <p:spPr>
          <a:xfrm>
            <a:off x="7214857" y="117795"/>
            <a:ext cx="4861820" cy="1609483"/>
          </a:xfrm>
          <a:prstGeom prst="rect">
            <a:avLst/>
          </a:prstGeom>
        </p:spPr>
      </p:pic>
    </p:spTree>
    <p:extLst>
      <p:ext uri="{BB962C8B-B14F-4D97-AF65-F5344CB8AC3E}">
        <p14:creationId xmlns:p14="http://schemas.microsoft.com/office/powerpoint/2010/main" val="122654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rtlCol="0">
            <a:normAutofit/>
          </a:bodyPr>
          <a:lstStyle/>
          <a:p>
            <a:pPr>
              <a:defRPr/>
            </a:pPr>
            <a:r>
              <a:rPr lang="en-GB" b="1" dirty="0"/>
              <a:t>Frequently asked questions about Makaton…</a:t>
            </a:r>
          </a:p>
        </p:txBody>
      </p:sp>
      <p:sp>
        <p:nvSpPr>
          <p:cNvPr id="3" name="Content Placeholder 2"/>
          <p:cNvSpPr>
            <a:spLocks noGrp="1"/>
          </p:cNvSpPr>
          <p:nvPr>
            <p:ph idx="1"/>
          </p:nvPr>
        </p:nvSpPr>
        <p:spPr/>
        <p:txBody>
          <a:bodyPr rtlCol="0">
            <a:normAutofit/>
          </a:bodyPr>
          <a:lstStyle/>
          <a:p>
            <a:pPr>
              <a:spcAft>
                <a:spcPts val="0"/>
              </a:spcAft>
              <a:defRPr/>
            </a:pPr>
            <a:r>
              <a:rPr lang="en-GB" dirty="0">
                <a:solidFill>
                  <a:srgbClr val="FF0000"/>
                </a:solidFill>
              </a:rPr>
              <a:t>What's a symbol?</a:t>
            </a:r>
          </a:p>
          <a:p>
            <a:pPr marL="0" indent="0">
              <a:spcAft>
                <a:spcPts val="0"/>
              </a:spcAft>
              <a:buNone/>
              <a:defRPr/>
            </a:pPr>
            <a:r>
              <a:rPr lang="en-GB" dirty="0"/>
              <a:t>A symbol is a picture used to represent a word</a:t>
            </a:r>
          </a:p>
          <a:p>
            <a:pPr>
              <a:spcAft>
                <a:spcPts val="0"/>
              </a:spcAft>
              <a:defRPr/>
            </a:pPr>
            <a:r>
              <a:rPr lang="en-GB" dirty="0">
                <a:solidFill>
                  <a:srgbClr val="FF0000"/>
                </a:solidFill>
              </a:rPr>
              <a:t>When do you use symbols?</a:t>
            </a:r>
          </a:p>
          <a:p>
            <a:pPr marL="0" indent="0">
              <a:spcAft>
                <a:spcPts val="0"/>
              </a:spcAft>
              <a:buNone/>
              <a:defRPr/>
            </a:pPr>
            <a:r>
              <a:rPr lang="en-GB" dirty="0"/>
              <a:t>Symbols can be used to develop language and reading skills</a:t>
            </a:r>
          </a:p>
          <a:p>
            <a:pPr>
              <a:spcAft>
                <a:spcPts val="0"/>
              </a:spcAft>
              <a:defRPr/>
            </a:pPr>
            <a:r>
              <a:rPr lang="en-GB" dirty="0">
                <a:solidFill>
                  <a:srgbClr val="FF0000"/>
                </a:solidFill>
              </a:rPr>
              <a:t>Who needs to use </a:t>
            </a:r>
            <a:r>
              <a:rPr lang="en-GB" dirty="0" err="1">
                <a:solidFill>
                  <a:srgbClr val="FF0000"/>
                </a:solidFill>
              </a:rPr>
              <a:t>Makaton</a:t>
            </a:r>
            <a:r>
              <a:rPr lang="en-GB" dirty="0">
                <a:solidFill>
                  <a:srgbClr val="FF0000"/>
                </a:solidFill>
              </a:rPr>
              <a:t>?</a:t>
            </a:r>
          </a:p>
          <a:p>
            <a:pPr marL="0" indent="0">
              <a:spcAft>
                <a:spcPts val="0"/>
              </a:spcAft>
              <a:buNone/>
              <a:defRPr/>
            </a:pPr>
            <a:r>
              <a:rPr lang="en-GB" dirty="0"/>
              <a:t>We learn to speak by listening to other people speaking. Everyone needs to learn signs/ symbols and use them as much as possible to help the person communicate. </a:t>
            </a:r>
          </a:p>
          <a:p>
            <a:pPr>
              <a:spcAft>
                <a:spcPts val="0"/>
              </a:spcAft>
              <a:defRPr/>
            </a:pPr>
            <a:endParaRPr lang="en-GB"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738" y="1700213"/>
            <a:ext cx="9334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Rectangle 3"/>
          <p:cNvSpPr>
            <a:spLocks noChangeArrowheads="1"/>
          </p:cNvSpPr>
          <p:nvPr/>
        </p:nvSpPr>
        <p:spPr bwMode="auto">
          <a:xfrm>
            <a:off x="6096000" y="6091239"/>
            <a:ext cx="71643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GB" altLang="en-US"/>
          </a:p>
          <a:p>
            <a:pPr eaLnBrk="1" hangingPunct="1"/>
            <a:r>
              <a:rPr lang="en-GB" altLang="en-US">
                <a:hlinkClick r:id="rId3"/>
              </a:rPr>
              <a:t>http://www.makaton.org/about/users.htm/</a:t>
            </a:r>
            <a:endParaRPr lang="en-GB" altLang="en-US"/>
          </a:p>
          <a:p>
            <a:pPr eaLnBrk="1" hangingPunct="1"/>
            <a:endParaRPr lang="en-GB" altLang="en-US"/>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2116586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a:solidFill>
                  <a:srgbClr val="7030A0"/>
                </a:solidFill>
              </a:rPr>
              <a:t>ACTIVITY </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altLang="en-US" dirty="0"/>
              <a:t>In groups discuss for 5 minutes a way of presenting at least 1 piece of information about everyone in your group to the rest of the class…</a:t>
            </a:r>
          </a:p>
          <a:p>
            <a:r>
              <a:rPr lang="en-GB" altLang="en-US" dirty="0"/>
              <a:t>There’s only one catch…</a:t>
            </a:r>
          </a:p>
        </p:txBody>
      </p:sp>
      <p:sp>
        <p:nvSpPr>
          <p:cNvPr id="5" name="6-Point Star 4"/>
          <p:cNvSpPr/>
          <p:nvPr/>
        </p:nvSpPr>
        <p:spPr>
          <a:xfrm>
            <a:off x="3840613" y="2841252"/>
            <a:ext cx="5040313" cy="3313113"/>
          </a:xfrm>
          <a:prstGeom prst="star6">
            <a:avLst/>
          </a:prstGeom>
          <a:solidFill>
            <a:schemeClr val="tx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dirty="0"/>
              <a:t>You cannot communicate it </a:t>
            </a:r>
          </a:p>
          <a:p>
            <a:pPr algn="ctr" eaLnBrk="1" hangingPunct="1">
              <a:defRPr/>
            </a:pPr>
            <a:r>
              <a:rPr lang="en-GB" sz="2800" dirty="0"/>
              <a:t>through speaking</a:t>
            </a:r>
          </a:p>
        </p:txBody>
      </p:sp>
      <p:sp>
        <p:nvSpPr>
          <p:cNvPr id="7" name="TextBox 6"/>
          <p:cNvSpPr txBox="1"/>
          <p:nvPr/>
        </p:nvSpPr>
        <p:spPr>
          <a:xfrm rot="20098213">
            <a:off x="825190" y="4188396"/>
            <a:ext cx="3222703" cy="923330"/>
          </a:xfrm>
          <a:prstGeom prst="rect">
            <a:avLst/>
          </a:prstGeom>
          <a:noFill/>
        </p:spPr>
        <p:txBody>
          <a:bodyPr wrap="square" rtlCol="0">
            <a:spAutoFit/>
          </a:bodyPr>
          <a:lstStyle/>
          <a:p>
            <a:r>
              <a:rPr lang="en-GB" sz="5400" dirty="0"/>
              <a:t>No Talking </a:t>
            </a:r>
          </a:p>
        </p:txBody>
      </p:sp>
      <p:sp>
        <p:nvSpPr>
          <p:cNvPr id="8" name="TextBox 7"/>
          <p:cNvSpPr txBox="1"/>
          <p:nvPr/>
        </p:nvSpPr>
        <p:spPr>
          <a:xfrm rot="20098213">
            <a:off x="8738839" y="3872445"/>
            <a:ext cx="3222703" cy="923330"/>
          </a:xfrm>
          <a:prstGeom prst="rect">
            <a:avLst/>
          </a:prstGeom>
          <a:noFill/>
        </p:spPr>
        <p:txBody>
          <a:bodyPr wrap="square" rtlCol="0">
            <a:spAutoFit/>
          </a:bodyPr>
          <a:lstStyle/>
          <a:p>
            <a:r>
              <a:rPr lang="en-GB" sz="5400" dirty="0"/>
              <a:t>No Talking </a:t>
            </a:r>
          </a:p>
        </p:txBody>
      </p:sp>
    </p:spTree>
    <p:extLst>
      <p:ext uri="{BB962C8B-B14F-4D97-AF65-F5344CB8AC3E}">
        <p14:creationId xmlns:p14="http://schemas.microsoft.com/office/powerpoint/2010/main" val="6332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p:spPr>
        <p:txBody>
          <a:bodyPr rtlCol="0">
            <a:normAutofit/>
          </a:bodyPr>
          <a:lstStyle/>
          <a:p>
            <a:pPr>
              <a:defRPr/>
            </a:pPr>
            <a:r>
              <a:rPr lang="en-GB" b="1" dirty="0"/>
              <a:t>Frequently asked questions about Makaton…</a:t>
            </a:r>
          </a:p>
        </p:txBody>
      </p:sp>
      <p:pic>
        <p:nvPicPr>
          <p:cNvPr id="4" name="Picture 3"/>
          <p:cNvPicPr>
            <a:picLocks noChangeAspect="1"/>
          </p:cNvPicPr>
          <p:nvPr/>
        </p:nvPicPr>
        <p:blipFill>
          <a:blip r:embed="rId2"/>
          <a:stretch>
            <a:fillRect/>
          </a:stretch>
        </p:blipFill>
        <p:spPr>
          <a:xfrm>
            <a:off x="343943" y="1942715"/>
            <a:ext cx="6147964" cy="4735176"/>
          </a:xfrm>
          <a:prstGeom prst="rect">
            <a:avLst/>
          </a:prstGeom>
        </p:spPr>
      </p:pic>
      <p:pic>
        <p:nvPicPr>
          <p:cNvPr id="5" name="Picture 4"/>
          <p:cNvPicPr>
            <a:picLocks noChangeAspect="1"/>
          </p:cNvPicPr>
          <p:nvPr/>
        </p:nvPicPr>
        <p:blipFill>
          <a:blip r:embed="rId3"/>
          <a:stretch>
            <a:fillRect/>
          </a:stretch>
        </p:blipFill>
        <p:spPr>
          <a:xfrm>
            <a:off x="7262883" y="3052290"/>
            <a:ext cx="4389500" cy="1225402"/>
          </a:xfrm>
          <a:prstGeom prst="rect">
            <a:avLst/>
          </a:prstGeom>
        </p:spPr>
      </p:pic>
    </p:spTree>
    <p:extLst>
      <p:ext uri="{BB962C8B-B14F-4D97-AF65-F5344CB8AC3E}">
        <p14:creationId xmlns:p14="http://schemas.microsoft.com/office/powerpoint/2010/main" val="1444054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6255" y="234950"/>
            <a:ext cx="5434013" cy="574675"/>
          </a:xfrm>
        </p:spPr>
        <p:txBody>
          <a:bodyPr>
            <a:noAutofit/>
          </a:bodyPr>
          <a:lstStyle/>
          <a:p>
            <a:r>
              <a:rPr lang="en-GB" b="1" dirty="0"/>
              <a:t>British Sign Language</a:t>
            </a:r>
            <a:endParaRPr lang="en-GB" dirty="0"/>
          </a:p>
        </p:txBody>
      </p:sp>
      <p:sp>
        <p:nvSpPr>
          <p:cNvPr id="3" name="Content Placeholder 2"/>
          <p:cNvSpPr>
            <a:spLocks noGrp="1"/>
          </p:cNvSpPr>
          <p:nvPr>
            <p:ph idx="4294967295"/>
          </p:nvPr>
        </p:nvSpPr>
        <p:spPr>
          <a:xfrm>
            <a:off x="360217" y="809625"/>
            <a:ext cx="11402291" cy="5813425"/>
          </a:xfrm>
        </p:spPr>
        <p:txBody>
          <a:bodyPr>
            <a:normAutofit fontScale="70000" lnSpcReduction="20000"/>
          </a:bodyPr>
          <a:lstStyle/>
          <a:p>
            <a:pPr lvl="0"/>
            <a:r>
              <a:rPr lang="en-GB" dirty="0"/>
              <a:t>British Sign Language (BSL) is the name of the sign language which is used in the United Kingdom. It is the first language of approximately 150,000 Deaf people in the British Isles. Thousands more who are not Deaf (such as employers of Deaf people, relatives/friends and interpreters) use BSL.</a:t>
            </a:r>
          </a:p>
          <a:p>
            <a:pPr lvl="0"/>
            <a:r>
              <a:rPr lang="en-GB" dirty="0"/>
              <a:t>BSL users campaigned for BSL to be recognized as an official language and it is now recognized like the other languages of the United Kingdom such as Welsh and Gaelic. </a:t>
            </a:r>
          </a:p>
          <a:p>
            <a:pPr lvl="0"/>
            <a:r>
              <a:rPr lang="en-GB" dirty="0"/>
              <a:t>BSL is a visual-gestural language without a conventional written form. It has its own grammar utilising facial expression (non-manual features), hand shapes and upper body movements to convey meaning. It’s also a spatial and visual language. BSL is not mime and the grammar used in BSL is completely different to that used in English.</a:t>
            </a:r>
          </a:p>
          <a:p>
            <a:pPr lvl="0"/>
            <a:r>
              <a:rPr lang="en-GB" dirty="0"/>
              <a:t>Sign language can vary from country to country even among those whose first language is English. BSL is different to American Sign Language (ASL), Irish Sign Language (ISL) and Northern Ireland Sign Language (NISL) despite them all originating from English-speaking countries. </a:t>
            </a:r>
          </a:p>
          <a:p>
            <a:pPr lvl="0"/>
            <a:r>
              <a:rPr lang="en-GB" dirty="0"/>
              <a:t>However, British, Australian and New Zealand Sign Language are very similar due to their use of the same grammar, manual alphabet and high degree of lexical sharing (overlap of signs). The term BANZSL was coined to suggest they are actually dialects of each other. About 82% of their signs are identical. </a:t>
            </a:r>
          </a:p>
          <a:p>
            <a:pPr lvl="0"/>
            <a:r>
              <a:rPr lang="en-GB" dirty="0"/>
              <a:t>BSL also has regional dialects. Some signs used in the northern parts of England may be different to those used in the south. Within some regions, you will also find ‘local signs’ that can be classed as ‘slang’ that can go in and out of fashion.  Numbers and days of the week often have regional differences.  However, it doesn’t really matter which you learn as they are all ‘right’.</a:t>
            </a:r>
          </a:p>
          <a:p>
            <a:pPr lvl="0"/>
            <a:r>
              <a:rPr lang="en-GB" dirty="0"/>
              <a:t>Regional signs exist because of regional isolation. Until recently, Deaf people in the UK were relatively isolated. There is no way to send letters in BSL (as it has no written form) and BSL cannot be used over the telephone. If a signing community developed a sign, no one outside of that community would know about it. Schools for the Deaf often had their own signs which children carried with them through adulthood.  </a:t>
            </a:r>
          </a:p>
        </p:txBody>
      </p:sp>
    </p:spTree>
    <p:extLst>
      <p:ext uri="{BB962C8B-B14F-4D97-AF65-F5344CB8AC3E}">
        <p14:creationId xmlns:p14="http://schemas.microsoft.com/office/powerpoint/2010/main" val="3567216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603" y="248730"/>
            <a:ext cx="11506794" cy="6360539"/>
          </a:xfrm>
          <a:prstGeom prst="rect">
            <a:avLst/>
          </a:prstGeom>
        </p:spPr>
      </p:pic>
    </p:spTree>
    <p:extLst>
      <p:ext uri="{BB962C8B-B14F-4D97-AF65-F5344CB8AC3E}">
        <p14:creationId xmlns:p14="http://schemas.microsoft.com/office/powerpoint/2010/main" val="151589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55195"/>
            <a:ext cx="10058400" cy="732300"/>
          </a:xfrm>
        </p:spPr>
        <p:txBody>
          <a:bodyPr/>
          <a:lstStyle/>
          <a:p>
            <a:r>
              <a:rPr lang="en-GB" dirty="0"/>
              <a:t>Braille</a:t>
            </a:r>
          </a:p>
        </p:txBody>
      </p:sp>
      <p:sp>
        <p:nvSpPr>
          <p:cNvPr id="3" name="Content Placeholder 2"/>
          <p:cNvSpPr>
            <a:spLocks noGrp="1"/>
          </p:cNvSpPr>
          <p:nvPr>
            <p:ph sz="half" idx="1"/>
          </p:nvPr>
        </p:nvSpPr>
        <p:spPr>
          <a:xfrm>
            <a:off x="287383" y="1500188"/>
            <a:ext cx="5721531" cy="5291446"/>
          </a:xfrm>
        </p:spPr>
        <p:txBody>
          <a:bodyPr>
            <a:normAutofit/>
          </a:bodyPr>
          <a:lstStyle/>
          <a:p>
            <a:r>
              <a:rPr lang="en-GB" dirty="0"/>
              <a:t>Louis Braille was born on 4 January 1809</a:t>
            </a:r>
          </a:p>
          <a:p>
            <a:r>
              <a:rPr lang="en-GB" sz="2400" dirty="0" err="1"/>
              <a:t>Lousi</a:t>
            </a:r>
            <a:r>
              <a:rPr lang="en-GB" sz="2400" dirty="0"/>
              <a:t> Braille was born in </a:t>
            </a:r>
            <a:r>
              <a:rPr lang="en-GB" sz="2400" dirty="0" err="1"/>
              <a:t>Coupvray</a:t>
            </a:r>
            <a:r>
              <a:rPr lang="en-GB" sz="2400" dirty="0"/>
              <a:t>, a small town near Paris, France.</a:t>
            </a:r>
          </a:p>
          <a:p>
            <a:r>
              <a:rPr lang="en-GB" sz="2400" dirty="0"/>
              <a:t>His father was a shoemaker and the young Louis enjoyed playing in his father's workshop. One day, while his father was not watching, Louis accidentally punctured his eye with an awl, a sharp tool used to punch holes in leather. Infection eventually set in and spread to his other eye, leaving Louis completely blind</a:t>
            </a:r>
            <a:r>
              <a:rPr lang="en-GB" sz="2800" dirty="0"/>
              <a:t>. </a:t>
            </a:r>
          </a:p>
          <a:p>
            <a:r>
              <a:rPr lang="en-GB" sz="2400" dirty="0"/>
              <a:t>Louis Braille invented a tactile</a:t>
            </a:r>
            <a:r>
              <a:rPr lang="en-GB" sz="2400" b="1" dirty="0"/>
              <a:t> </a:t>
            </a:r>
            <a:r>
              <a:rPr lang="en-GB" sz="2400" dirty="0"/>
              <a:t>alphabet for the blind.</a:t>
            </a:r>
          </a:p>
          <a:p>
            <a:endParaRPr lang="en-GB" sz="2800" dirty="0"/>
          </a:p>
        </p:txBody>
      </p:sp>
      <p:sp>
        <p:nvSpPr>
          <p:cNvPr id="4" name="Content Placeholder 3"/>
          <p:cNvSpPr>
            <a:spLocks noGrp="1"/>
          </p:cNvSpPr>
          <p:nvPr>
            <p:ph sz="half" idx="2"/>
          </p:nvPr>
        </p:nvSpPr>
        <p:spPr>
          <a:xfrm>
            <a:off x="6217919" y="2714624"/>
            <a:ext cx="5669280" cy="3813809"/>
          </a:xfrm>
        </p:spPr>
        <p:txBody>
          <a:bodyPr>
            <a:noAutofit/>
          </a:bodyPr>
          <a:lstStyle/>
          <a:p>
            <a:r>
              <a:rPr lang="en-GB" sz="2400" dirty="0"/>
              <a:t>In 1829, Louis Braille published the Method of Writing Words using six raised dots to represent the standard alphabet. The system of raised dots is called Braille and enables blind people of any age to read with the tips of their fingers.</a:t>
            </a:r>
          </a:p>
          <a:p>
            <a:r>
              <a:rPr lang="en-GB" sz="2400" dirty="0"/>
              <a:t>People read Braille by moving their fingertips from left to right across the lines of dots. The raised dots represent the letters in the alphabet as well as punctuation.</a:t>
            </a:r>
          </a:p>
        </p:txBody>
      </p:sp>
      <p:pic>
        <p:nvPicPr>
          <p:cNvPr id="5" name="Picture 4"/>
          <p:cNvPicPr>
            <a:picLocks noChangeAspect="1"/>
          </p:cNvPicPr>
          <p:nvPr/>
        </p:nvPicPr>
        <p:blipFill>
          <a:blip r:embed="rId2"/>
          <a:stretch>
            <a:fillRect/>
          </a:stretch>
        </p:blipFill>
        <p:spPr>
          <a:xfrm>
            <a:off x="5460274" y="66366"/>
            <a:ext cx="1515291" cy="1566875"/>
          </a:xfrm>
          <a:prstGeom prst="rect">
            <a:avLst/>
          </a:prstGeom>
        </p:spPr>
      </p:pic>
      <p:pic>
        <p:nvPicPr>
          <p:cNvPr id="6" name="Picture 5"/>
          <p:cNvPicPr>
            <a:picLocks noChangeAspect="1"/>
          </p:cNvPicPr>
          <p:nvPr/>
        </p:nvPicPr>
        <p:blipFill rotWithShape="1">
          <a:blip r:embed="rId3"/>
          <a:srcRect l="-539153" t="-587311" r="-397" b="-69"/>
          <a:stretch/>
        </p:blipFill>
        <p:spPr>
          <a:xfrm>
            <a:off x="-18383251" y="-13523831"/>
            <a:ext cx="30337125" cy="16040100"/>
          </a:xfrm>
          <a:prstGeom prst="rect">
            <a:avLst/>
          </a:prstGeom>
        </p:spPr>
      </p:pic>
    </p:spTree>
    <p:extLst>
      <p:ext uri="{BB962C8B-B14F-4D97-AF65-F5344CB8AC3E}">
        <p14:creationId xmlns:p14="http://schemas.microsoft.com/office/powerpoint/2010/main" val="523018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Signs and symbols</a:t>
            </a:r>
          </a:p>
        </p:txBody>
      </p:sp>
      <p:sp>
        <p:nvSpPr>
          <p:cNvPr id="3" name="Content Placeholder 2"/>
          <p:cNvSpPr>
            <a:spLocks noGrp="1"/>
          </p:cNvSpPr>
          <p:nvPr>
            <p:ph sz="half" idx="1"/>
          </p:nvPr>
        </p:nvSpPr>
        <p:spPr>
          <a:xfrm>
            <a:off x="346364" y="1825625"/>
            <a:ext cx="5673436" cy="4351338"/>
          </a:xfrm>
        </p:spPr>
        <p:txBody>
          <a:bodyPr>
            <a:normAutofit fontScale="92500" lnSpcReduction="20000"/>
          </a:bodyPr>
          <a:lstStyle/>
          <a:p>
            <a:r>
              <a:rPr lang="en-GB" dirty="0"/>
              <a:t>Universal images have been used throughout the centuries to inform people.</a:t>
            </a:r>
          </a:p>
          <a:p>
            <a:endParaRPr lang="en-GB" dirty="0"/>
          </a:p>
          <a:p>
            <a:r>
              <a:rPr lang="en-GB" dirty="0"/>
              <a:t>Look at these signs:</a:t>
            </a:r>
          </a:p>
          <a:p>
            <a:r>
              <a:rPr lang="en-GB" dirty="0"/>
              <a:t>Where might you have seen these before? </a:t>
            </a:r>
          </a:p>
          <a:p>
            <a:endParaRPr lang="en-GB" dirty="0"/>
          </a:p>
          <a:p>
            <a:r>
              <a:rPr lang="en-GB" dirty="0"/>
              <a:t>On a foreign holiday useful to have the signs used In the UK abroad as a universal sign everyone knows what they mean even if they cannot understand the written sign</a:t>
            </a:r>
          </a:p>
        </p:txBody>
      </p:sp>
      <p:pic>
        <p:nvPicPr>
          <p:cNvPr id="5" name="Content Placeholder 4"/>
          <p:cNvPicPr>
            <a:picLocks noGrp="1" noChangeAspect="1"/>
          </p:cNvPicPr>
          <p:nvPr>
            <p:ph sz="half" idx="2"/>
          </p:nvPr>
        </p:nvPicPr>
        <p:blipFill>
          <a:blip r:embed="rId2"/>
          <a:stretch>
            <a:fillRect/>
          </a:stretch>
        </p:blipFill>
        <p:spPr>
          <a:xfrm>
            <a:off x="6105525" y="286603"/>
            <a:ext cx="5898359" cy="6206272"/>
          </a:xfrm>
          <a:prstGeom prst="rect">
            <a:avLst/>
          </a:prstGeom>
        </p:spPr>
      </p:pic>
    </p:spTree>
    <p:extLst>
      <p:ext uri="{BB962C8B-B14F-4D97-AF65-F5344CB8AC3E}">
        <p14:creationId xmlns:p14="http://schemas.microsoft.com/office/powerpoint/2010/main" val="153329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16" y="176638"/>
            <a:ext cx="6665595" cy="1008797"/>
          </a:xfrm>
        </p:spPr>
        <p:txBody>
          <a:bodyPr/>
          <a:lstStyle/>
          <a:p>
            <a:r>
              <a:rPr lang="en-GB" b="1" dirty="0"/>
              <a:t>Communication passports </a:t>
            </a:r>
          </a:p>
        </p:txBody>
      </p:sp>
      <p:sp>
        <p:nvSpPr>
          <p:cNvPr id="3" name="Content Placeholder 2"/>
          <p:cNvSpPr>
            <a:spLocks noGrp="1"/>
          </p:cNvSpPr>
          <p:nvPr>
            <p:ph sz="half" idx="1"/>
          </p:nvPr>
        </p:nvSpPr>
        <p:spPr>
          <a:xfrm>
            <a:off x="123825" y="1400175"/>
            <a:ext cx="5911213" cy="5124449"/>
          </a:xfrm>
        </p:spPr>
        <p:txBody>
          <a:bodyPr>
            <a:normAutofit lnSpcReduction="10000"/>
          </a:bodyPr>
          <a:lstStyle/>
          <a:p>
            <a:r>
              <a:rPr lang="en-GB" dirty="0"/>
              <a:t>These are used to support people in everyday life .</a:t>
            </a:r>
          </a:p>
          <a:p>
            <a:r>
              <a:rPr lang="en-GB" dirty="0"/>
              <a:t>They are often used to enable them to communicate with other people they come into contact with.</a:t>
            </a:r>
          </a:p>
          <a:p>
            <a:r>
              <a:rPr lang="en-GB" dirty="0"/>
              <a:t>They are often visual with signs and symbols.</a:t>
            </a:r>
          </a:p>
          <a:p>
            <a:r>
              <a:rPr lang="en-GB" dirty="0"/>
              <a:t>But may have a story to them informing the person reading it a little about the individual which can help them to understand more about them without having to ask lots of questions </a:t>
            </a:r>
          </a:p>
        </p:txBody>
      </p:sp>
      <p:sp>
        <p:nvSpPr>
          <p:cNvPr id="4" name="Content Placeholder 3"/>
          <p:cNvSpPr>
            <a:spLocks noGrp="1"/>
          </p:cNvSpPr>
          <p:nvPr>
            <p:ph sz="half" idx="2"/>
          </p:nvPr>
        </p:nvSpPr>
        <p:spPr/>
        <p:txBody>
          <a:bodyPr>
            <a:normAutofit lnSpcReduction="10000"/>
          </a:bodyPr>
          <a:lstStyle/>
          <a:p>
            <a:r>
              <a:rPr lang="en-GB" dirty="0"/>
              <a:t>These books are normally made either by the individual themselves or with the support of another person.</a:t>
            </a:r>
          </a:p>
          <a:p>
            <a:r>
              <a:rPr lang="en-GB" dirty="0"/>
              <a:t>The main idea is to support the individual and give them a voice. </a:t>
            </a:r>
          </a:p>
        </p:txBody>
      </p:sp>
    </p:spTree>
    <p:extLst>
      <p:ext uri="{BB962C8B-B14F-4D97-AF65-F5344CB8AC3E}">
        <p14:creationId xmlns:p14="http://schemas.microsoft.com/office/powerpoint/2010/main" val="2574875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336710" y="223403"/>
            <a:ext cx="4797086" cy="3156608"/>
          </a:xfrm>
          <a:prstGeom prst="rect">
            <a:avLst/>
          </a:prstGeom>
        </p:spPr>
      </p:pic>
      <p:pic>
        <p:nvPicPr>
          <p:cNvPr id="6" name="Picture 5"/>
          <p:cNvPicPr>
            <a:picLocks noChangeAspect="1"/>
          </p:cNvPicPr>
          <p:nvPr/>
        </p:nvPicPr>
        <p:blipFill>
          <a:blip r:embed="rId3"/>
          <a:stretch>
            <a:fillRect/>
          </a:stretch>
        </p:blipFill>
        <p:spPr>
          <a:xfrm>
            <a:off x="236456" y="223404"/>
            <a:ext cx="4863960" cy="3479354"/>
          </a:xfrm>
          <a:prstGeom prst="rect">
            <a:avLst/>
          </a:prstGeom>
        </p:spPr>
      </p:pic>
      <p:pic>
        <p:nvPicPr>
          <p:cNvPr id="7" name="Picture 6"/>
          <p:cNvPicPr>
            <a:picLocks noChangeAspect="1"/>
          </p:cNvPicPr>
          <p:nvPr/>
        </p:nvPicPr>
        <p:blipFill>
          <a:blip r:embed="rId4"/>
          <a:stretch>
            <a:fillRect/>
          </a:stretch>
        </p:blipFill>
        <p:spPr>
          <a:xfrm>
            <a:off x="7578438" y="3565253"/>
            <a:ext cx="4030744" cy="3156608"/>
          </a:xfrm>
          <a:prstGeom prst="rect">
            <a:avLst/>
          </a:prstGeom>
        </p:spPr>
      </p:pic>
      <p:pic>
        <p:nvPicPr>
          <p:cNvPr id="8" name="Picture 7"/>
          <p:cNvPicPr>
            <a:picLocks noChangeAspect="1"/>
          </p:cNvPicPr>
          <p:nvPr/>
        </p:nvPicPr>
        <p:blipFill>
          <a:blip r:embed="rId5"/>
          <a:stretch>
            <a:fillRect/>
          </a:stretch>
        </p:blipFill>
        <p:spPr>
          <a:xfrm>
            <a:off x="1483365" y="4134463"/>
            <a:ext cx="3617051" cy="2587398"/>
          </a:xfrm>
          <a:prstGeom prst="rect">
            <a:avLst/>
          </a:prstGeom>
        </p:spPr>
      </p:pic>
    </p:spTree>
    <p:extLst>
      <p:ext uri="{BB962C8B-B14F-4D97-AF65-F5344CB8AC3E}">
        <p14:creationId xmlns:p14="http://schemas.microsoft.com/office/powerpoint/2010/main" val="226500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1 BTEC Level 3 LO2 </a:t>
            </a:r>
          </a:p>
        </p:txBody>
      </p:sp>
      <p:sp>
        <p:nvSpPr>
          <p:cNvPr id="4" name="Oval 3"/>
          <p:cNvSpPr/>
          <p:nvPr/>
        </p:nvSpPr>
        <p:spPr>
          <a:xfrm>
            <a:off x="3515591" y="1341483"/>
            <a:ext cx="4641273" cy="3693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Understand factors that influence communication and interpersonal interaction in HSC environments</a:t>
            </a:r>
          </a:p>
        </p:txBody>
      </p:sp>
      <p:sp>
        <p:nvSpPr>
          <p:cNvPr id="5" name="Rectangle 4"/>
          <p:cNvSpPr/>
          <p:nvPr/>
        </p:nvSpPr>
        <p:spPr>
          <a:xfrm>
            <a:off x="332511" y="1341483"/>
            <a:ext cx="2493817" cy="111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Theories of communication </a:t>
            </a:r>
          </a:p>
        </p:txBody>
      </p:sp>
      <p:sp>
        <p:nvSpPr>
          <p:cNvPr id="6" name="Rectangle 5"/>
          <p:cNvSpPr/>
          <p:nvPr/>
        </p:nvSpPr>
        <p:spPr>
          <a:xfrm>
            <a:off x="9232325" y="271701"/>
            <a:ext cx="1478972" cy="946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Barriers </a:t>
            </a:r>
          </a:p>
        </p:txBody>
      </p:sp>
      <p:sp>
        <p:nvSpPr>
          <p:cNvPr id="7" name="Rectangle 6"/>
          <p:cNvSpPr/>
          <p:nvPr/>
        </p:nvSpPr>
        <p:spPr>
          <a:xfrm>
            <a:off x="4690918" y="5290850"/>
            <a:ext cx="2290618" cy="630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Environment </a:t>
            </a:r>
          </a:p>
        </p:txBody>
      </p:sp>
      <p:sp>
        <p:nvSpPr>
          <p:cNvPr id="10" name="TextBox 9"/>
          <p:cNvSpPr txBox="1"/>
          <p:nvPr/>
        </p:nvSpPr>
        <p:spPr>
          <a:xfrm>
            <a:off x="303070" y="2667046"/>
            <a:ext cx="2493818" cy="4093428"/>
          </a:xfrm>
          <a:prstGeom prst="rect">
            <a:avLst/>
          </a:prstGeom>
          <a:noFill/>
        </p:spPr>
        <p:txBody>
          <a:bodyPr wrap="square" rtlCol="0">
            <a:spAutoFit/>
          </a:bodyPr>
          <a:lstStyle/>
          <a:p>
            <a:pPr algn="ctr"/>
            <a:r>
              <a:rPr lang="en-GB" sz="2000" dirty="0"/>
              <a:t>Argyle’s stages of the communication cycle </a:t>
            </a:r>
          </a:p>
          <a:p>
            <a:pPr algn="ctr"/>
            <a:r>
              <a:rPr lang="en-GB" sz="2000" dirty="0"/>
              <a:t>(ideas occur, message coded, message sent, message received, message decoded, message understood)</a:t>
            </a:r>
          </a:p>
          <a:p>
            <a:pPr algn="ctr"/>
            <a:endParaRPr lang="en-GB" sz="2000" dirty="0"/>
          </a:p>
          <a:p>
            <a:pPr algn="ctr"/>
            <a:r>
              <a:rPr lang="en-GB" sz="2000" dirty="0"/>
              <a:t>Tuckman’s stages of group interaction (forming, storming, norming and performing)</a:t>
            </a:r>
          </a:p>
        </p:txBody>
      </p:sp>
      <p:sp>
        <p:nvSpPr>
          <p:cNvPr id="11" name="TextBox 10"/>
          <p:cNvSpPr txBox="1"/>
          <p:nvPr/>
        </p:nvSpPr>
        <p:spPr>
          <a:xfrm>
            <a:off x="4225636" y="6011160"/>
            <a:ext cx="3491345" cy="707886"/>
          </a:xfrm>
          <a:prstGeom prst="rect">
            <a:avLst/>
          </a:prstGeom>
          <a:noFill/>
        </p:spPr>
        <p:txBody>
          <a:bodyPr wrap="square" rtlCol="0">
            <a:spAutoFit/>
          </a:bodyPr>
          <a:lstStyle/>
          <a:p>
            <a:pPr algn="ctr"/>
            <a:r>
              <a:rPr lang="en-GB" sz="2000" dirty="0"/>
              <a:t>Factors  (e.g. setting, noise, seating, lighting, space, time)</a:t>
            </a:r>
          </a:p>
        </p:txBody>
      </p:sp>
      <p:sp>
        <p:nvSpPr>
          <p:cNvPr id="12" name="TextBox 11"/>
          <p:cNvSpPr txBox="1"/>
          <p:nvPr/>
        </p:nvSpPr>
        <p:spPr>
          <a:xfrm>
            <a:off x="8717975" y="1468358"/>
            <a:ext cx="2507672" cy="5324535"/>
          </a:xfrm>
          <a:prstGeom prst="rect">
            <a:avLst/>
          </a:prstGeom>
          <a:noFill/>
        </p:spPr>
        <p:txBody>
          <a:bodyPr wrap="square" rtlCol="0">
            <a:spAutoFit/>
          </a:bodyPr>
          <a:lstStyle/>
          <a:p>
            <a:pPr algn="ctr"/>
            <a:r>
              <a:rPr lang="en-GB" sz="2000" dirty="0"/>
              <a:t>Factors: E.g. types of communication ( difficult, complex, understood) Language needs/preferences, sensory impairment, disability, personality, self-esteem, anxiety, depression, aggression, submissiveness, assumptions, value and belief systems, jargon and cultural variations, use of power, effects of alcohol/drugs. </a:t>
            </a:r>
          </a:p>
        </p:txBody>
      </p:sp>
      <p:cxnSp>
        <p:nvCxnSpPr>
          <p:cNvPr id="8" name="Straight Connector 7">
            <a:extLst>
              <a:ext uri="{FF2B5EF4-FFF2-40B4-BE49-F238E27FC236}">
                <a16:creationId xmlns:a16="http://schemas.microsoft.com/office/drawing/2014/main" id="{85297F03-1756-4BFB-A85D-0AB467DD4A42}"/>
              </a:ext>
            </a:extLst>
          </p:cNvPr>
          <p:cNvCxnSpPr/>
          <p:nvPr/>
        </p:nvCxnSpPr>
        <p:spPr>
          <a:xfrm flipV="1">
            <a:off x="7730836" y="904346"/>
            <a:ext cx="1501489" cy="1173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5A91D8-45D9-4BE6-A458-C0AF4CB34DBA}"/>
              </a:ext>
            </a:extLst>
          </p:cNvPr>
          <p:cNvCxnSpPr>
            <a:cxnSpLocks/>
            <a:stCxn id="4" idx="4"/>
            <a:endCxn id="7" idx="0"/>
          </p:cNvCxnSpPr>
          <p:nvPr/>
        </p:nvCxnSpPr>
        <p:spPr>
          <a:xfrm flipH="1">
            <a:off x="5836227" y="5034802"/>
            <a:ext cx="1" cy="256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50BA35-5A70-4B73-AAEB-E87809E02B54}"/>
              </a:ext>
            </a:extLst>
          </p:cNvPr>
          <p:cNvCxnSpPr/>
          <p:nvPr/>
        </p:nvCxnSpPr>
        <p:spPr>
          <a:xfrm flipH="1" flipV="1">
            <a:off x="2647371" y="1900283"/>
            <a:ext cx="1096531" cy="558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55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7927" y="169863"/>
            <a:ext cx="1854200" cy="788987"/>
          </a:xfrm>
        </p:spPr>
        <p:txBody>
          <a:bodyPr/>
          <a:lstStyle/>
          <a:p>
            <a:r>
              <a:rPr lang="en-GB" b="1" dirty="0"/>
              <a:t>Argyle</a:t>
            </a:r>
            <a:r>
              <a:rPr lang="en-GB" dirty="0"/>
              <a:t> </a:t>
            </a:r>
          </a:p>
        </p:txBody>
      </p:sp>
      <p:sp>
        <p:nvSpPr>
          <p:cNvPr id="3" name="Content Placeholder 2"/>
          <p:cNvSpPr>
            <a:spLocks noGrp="1"/>
          </p:cNvSpPr>
          <p:nvPr>
            <p:ph idx="4294967295"/>
          </p:nvPr>
        </p:nvSpPr>
        <p:spPr>
          <a:xfrm>
            <a:off x="361950" y="958850"/>
            <a:ext cx="6972300" cy="5403850"/>
          </a:xfrm>
        </p:spPr>
        <p:txBody>
          <a:bodyPr>
            <a:normAutofit fontScale="92500"/>
          </a:bodyPr>
          <a:lstStyle/>
          <a:p>
            <a:pPr>
              <a:lnSpc>
                <a:spcPct val="120000"/>
              </a:lnSpc>
            </a:pPr>
            <a:r>
              <a:rPr lang="en-GB" sz="2400" dirty="0"/>
              <a:t>Michael Argyle (1925 – 2002) was a Social Psychologist who researched and developed the theories about human communication and interpersonal interaction. Argyle proposed that communication is a skill which needs to be learnt and practiced like any other skill. </a:t>
            </a:r>
          </a:p>
          <a:p>
            <a:pPr>
              <a:lnSpc>
                <a:spcPct val="120000"/>
              </a:lnSpc>
            </a:pPr>
            <a:r>
              <a:rPr lang="en-GB" sz="2400" dirty="0"/>
              <a:t>He looked at both verbal and non-verbal communication. </a:t>
            </a:r>
          </a:p>
          <a:p>
            <a:pPr>
              <a:lnSpc>
                <a:spcPct val="120000"/>
              </a:lnSpc>
            </a:pPr>
            <a:r>
              <a:rPr lang="en-GB" sz="2400" dirty="0"/>
              <a:t>His experimental research was to develop the theoretical image which became the Communication Cycle theory. </a:t>
            </a:r>
          </a:p>
          <a:p>
            <a:pPr>
              <a:lnSpc>
                <a:spcPct val="120000"/>
              </a:lnSpc>
            </a:pPr>
            <a:r>
              <a:rPr lang="en-GB" sz="2400" dirty="0"/>
              <a:t>Argyle in (1967) claimed that human communication is essentially a two way process that involves people sending, receiving and responding to each others non-verbal and verbal messages. </a:t>
            </a:r>
          </a:p>
        </p:txBody>
      </p:sp>
      <p:graphicFrame>
        <p:nvGraphicFramePr>
          <p:cNvPr id="4" name="Content Placeholder 3"/>
          <p:cNvGraphicFramePr>
            <a:graphicFrameLocks/>
          </p:cNvGraphicFramePr>
          <p:nvPr>
            <p:extLst>
              <p:ext uri="{D42A27DB-BD31-4B8C-83A1-F6EECF244321}">
                <p14:modId xmlns:p14="http://schemas.microsoft.com/office/powerpoint/2010/main" val="96718646"/>
              </p:ext>
            </p:extLst>
          </p:nvPr>
        </p:nvGraphicFramePr>
        <p:xfrm>
          <a:off x="7334250" y="1314450"/>
          <a:ext cx="4495800" cy="4033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334500" y="2365281"/>
            <a:ext cx="1028700" cy="646331"/>
          </a:xfrm>
          <a:prstGeom prst="rect">
            <a:avLst/>
          </a:prstGeom>
          <a:noFill/>
        </p:spPr>
        <p:txBody>
          <a:bodyPr wrap="square" rtlCol="0">
            <a:spAutoFit/>
          </a:bodyPr>
          <a:lstStyle/>
          <a:p>
            <a:r>
              <a:rPr lang="en-GB" dirty="0"/>
              <a:t>Message coded </a:t>
            </a:r>
          </a:p>
        </p:txBody>
      </p:sp>
      <p:pic>
        <p:nvPicPr>
          <p:cNvPr id="7" name="Picture 6"/>
          <p:cNvPicPr>
            <a:picLocks noChangeAspect="1"/>
          </p:cNvPicPr>
          <p:nvPr/>
        </p:nvPicPr>
        <p:blipFill>
          <a:blip r:embed="rId7"/>
          <a:stretch>
            <a:fillRect/>
          </a:stretch>
        </p:blipFill>
        <p:spPr>
          <a:xfrm>
            <a:off x="10671710" y="1597118"/>
            <a:ext cx="1158340" cy="768163"/>
          </a:xfrm>
          <a:prstGeom prst="rect">
            <a:avLst/>
          </a:prstGeom>
        </p:spPr>
      </p:pic>
      <p:pic>
        <p:nvPicPr>
          <p:cNvPr id="8" name="Picture 7"/>
          <p:cNvPicPr>
            <a:picLocks noChangeAspect="1"/>
          </p:cNvPicPr>
          <p:nvPr/>
        </p:nvPicPr>
        <p:blipFill>
          <a:blip r:embed="rId8"/>
          <a:stretch>
            <a:fillRect/>
          </a:stretch>
        </p:blipFill>
        <p:spPr>
          <a:xfrm>
            <a:off x="10837063" y="4574028"/>
            <a:ext cx="1164437" cy="774259"/>
          </a:xfrm>
          <a:prstGeom prst="rect">
            <a:avLst/>
          </a:prstGeom>
        </p:spPr>
      </p:pic>
      <p:pic>
        <p:nvPicPr>
          <p:cNvPr id="9" name="Picture 8"/>
          <p:cNvPicPr>
            <a:picLocks noChangeAspect="1"/>
          </p:cNvPicPr>
          <p:nvPr/>
        </p:nvPicPr>
        <p:blipFill>
          <a:blip r:embed="rId9"/>
          <a:stretch>
            <a:fillRect/>
          </a:stretch>
        </p:blipFill>
        <p:spPr>
          <a:xfrm>
            <a:off x="9334500" y="5348287"/>
            <a:ext cx="1140051" cy="774259"/>
          </a:xfrm>
          <a:prstGeom prst="rect">
            <a:avLst/>
          </a:prstGeom>
        </p:spPr>
      </p:pic>
      <p:pic>
        <p:nvPicPr>
          <p:cNvPr id="10" name="Picture 9"/>
          <p:cNvPicPr>
            <a:picLocks noChangeAspect="1"/>
          </p:cNvPicPr>
          <p:nvPr/>
        </p:nvPicPr>
        <p:blipFill>
          <a:blip r:embed="rId10"/>
          <a:stretch>
            <a:fillRect/>
          </a:stretch>
        </p:blipFill>
        <p:spPr>
          <a:xfrm>
            <a:off x="7334250" y="4745245"/>
            <a:ext cx="1475360" cy="768163"/>
          </a:xfrm>
          <a:prstGeom prst="rect">
            <a:avLst/>
          </a:prstGeom>
        </p:spPr>
      </p:pic>
      <p:pic>
        <p:nvPicPr>
          <p:cNvPr id="11" name="Picture 10"/>
          <p:cNvPicPr>
            <a:picLocks noChangeAspect="1"/>
          </p:cNvPicPr>
          <p:nvPr/>
        </p:nvPicPr>
        <p:blipFill>
          <a:blip r:embed="rId11"/>
          <a:stretch>
            <a:fillRect/>
          </a:stretch>
        </p:blipFill>
        <p:spPr>
          <a:xfrm>
            <a:off x="7645173" y="1497484"/>
            <a:ext cx="853514" cy="774259"/>
          </a:xfrm>
          <a:prstGeom prst="rect">
            <a:avLst/>
          </a:prstGeom>
        </p:spPr>
      </p:pic>
    </p:spTree>
    <p:extLst>
      <p:ext uri="{BB962C8B-B14F-4D97-AF65-F5344CB8AC3E}">
        <p14:creationId xmlns:p14="http://schemas.microsoft.com/office/powerpoint/2010/main" val="7063088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Argyle’s Communication Cycle</a:t>
            </a:r>
          </a:p>
        </p:txBody>
      </p:sp>
      <p:sp>
        <p:nvSpPr>
          <p:cNvPr id="3" name="Content Placeholder 2"/>
          <p:cNvSpPr>
            <a:spLocks noGrp="1"/>
          </p:cNvSpPr>
          <p:nvPr>
            <p:ph idx="1"/>
          </p:nvPr>
        </p:nvSpPr>
        <p:spPr/>
        <p:txBody>
          <a:bodyPr/>
          <a:lstStyle/>
          <a:p>
            <a:r>
              <a:rPr lang="en-GB" dirty="0"/>
              <a:t>Throughout the process of the cycle information is received or given. This process is repeated to develop into the Communication Cycle</a:t>
            </a:r>
          </a:p>
          <a:p>
            <a:endParaRPr lang="en-GB" dirty="0"/>
          </a:p>
          <a:p>
            <a:r>
              <a:rPr lang="en-GB" dirty="0"/>
              <a:t>What if there is a break in the cycle?</a:t>
            </a:r>
          </a:p>
          <a:p>
            <a:endParaRPr lang="en-GB" dirty="0"/>
          </a:p>
          <a:p>
            <a:r>
              <a:rPr lang="en-GB" dirty="0"/>
              <a:t>What would be the effect?</a:t>
            </a:r>
          </a:p>
          <a:p>
            <a:endParaRPr lang="en-GB" dirty="0"/>
          </a:p>
          <a:p>
            <a:r>
              <a:rPr lang="en-GB" dirty="0"/>
              <a:t>In groups give some examples…</a:t>
            </a:r>
          </a:p>
        </p:txBody>
      </p:sp>
    </p:spTree>
    <p:extLst>
      <p:ext uri="{BB962C8B-B14F-4D97-AF65-F5344CB8AC3E}">
        <p14:creationId xmlns:p14="http://schemas.microsoft.com/office/powerpoint/2010/main" val="3442814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Use of a Glossary </a:t>
            </a:r>
          </a:p>
        </p:txBody>
      </p:sp>
      <p:sp>
        <p:nvSpPr>
          <p:cNvPr id="3" name="Content Placeholder 2"/>
          <p:cNvSpPr>
            <a:spLocks noGrp="1"/>
          </p:cNvSpPr>
          <p:nvPr>
            <p:ph sz="half" idx="1"/>
          </p:nvPr>
        </p:nvSpPr>
        <p:spPr/>
        <p:txBody>
          <a:bodyPr>
            <a:noAutofit/>
          </a:bodyPr>
          <a:lstStyle/>
          <a:p>
            <a:r>
              <a:rPr lang="en-GB" dirty="0"/>
              <a:t>Key feature of all of the vocational subjects is that they have words that are unique or have a unique meaning.</a:t>
            </a:r>
          </a:p>
          <a:p>
            <a:endParaRPr lang="en-GB" dirty="0"/>
          </a:p>
          <a:p>
            <a:r>
              <a:rPr lang="en-GB" dirty="0"/>
              <a:t>We will all keep a Glossary</a:t>
            </a:r>
          </a:p>
          <a:p>
            <a:endParaRPr lang="en-GB" sz="2400" dirty="0"/>
          </a:p>
          <a:p>
            <a:endParaRPr lang="en-GB" sz="2400" dirty="0"/>
          </a:p>
        </p:txBody>
      </p:sp>
      <p:sp>
        <p:nvSpPr>
          <p:cNvPr id="7" name="Content Placeholder 2"/>
          <p:cNvSpPr>
            <a:spLocks noGrp="1"/>
          </p:cNvSpPr>
          <p:nvPr>
            <p:ph sz="half" idx="2"/>
          </p:nvPr>
        </p:nvSpPr>
        <p:spPr>
          <a:solidFill>
            <a:srgbClr val="FFC000"/>
          </a:solidFill>
        </p:spPr>
        <p:txBody>
          <a:bodyPr>
            <a:normAutofit lnSpcReduction="10000"/>
          </a:bodyPr>
          <a:lstStyle/>
          <a:p>
            <a:pPr marL="0" indent="0" algn="ctr">
              <a:buNone/>
            </a:pPr>
            <a:r>
              <a:rPr lang="en-GB" altLang="en-US" sz="4400" u="sng" dirty="0"/>
              <a:t>INTERPERSONAL</a:t>
            </a:r>
          </a:p>
          <a:p>
            <a:pPr marL="0" indent="0" algn="ctr" eaLnBrk="1" hangingPunct="1">
              <a:buFont typeface="Arial" panose="020B0604020202020204" pitchFamily="34" charset="0"/>
              <a:buNone/>
            </a:pPr>
            <a:endParaRPr lang="en-GB" altLang="en-US" sz="4400" u="sng" dirty="0"/>
          </a:p>
          <a:p>
            <a:pPr marL="0" indent="0" algn="ctr" eaLnBrk="1" hangingPunct="1">
              <a:buFont typeface="Arial" panose="020B0604020202020204" pitchFamily="34" charset="0"/>
              <a:buNone/>
            </a:pPr>
            <a:r>
              <a:rPr lang="en-GB" altLang="en-US" sz="3800" dirty="0"/>
              <a:t>“Interpersonal skills are the techniques people use in order to communicate and maintain effective relationships”</a:t>
            </a:r>
          </a:p>
        </p:txBody>
      </p:sp>
    </p:spTree>
    <p:extLst>
      <p:ext uri="{BB962C8B-B14F-4D97-AF65-F5344CB8AC3E}">
        <p14:creationId xmlns:p14="http://schemas.microsoft.com/office/powerpoint/2010/main" val="403002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Argyle’s communication cycle </a:t>
            </a:r>
            <a:br>
              <a:rPr lang="en-GB" b="1" dirty="0"/>
            </a:br>
            <a:r>
              <a:rPr lang="en-GB" b="1" dirty="0"/>
              <a:t>when communication goes wrong…</a:t>
            </a:r>
          </a:p>
        </p:txBody>
      </p:sp>
      <p:graphicFrame>
        <p:nvGraphicFramePr>
          <p:cNvPr id="4" name="Content Placeholder 3"/>
          <p:cNvGraphicFramePr>
            <a:graphicFrameLocks noGrp="1"/>
          </p:cNvGraphicFramePr>
          <p:nvPr>
            <p:ph idx="1"/>
            <p:extLst/>
          </p:nvPr>
        </p:nvGraphicFramePr>
        <p:xfrm>
          <a:off x="1948264" y="1772817"/>
          <a:ext cx="8468217"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39915" y="2809171"/>
            <a:ext cx="2160240" cy="646331"/>
          </a:xfrm>
          <a:prstGeom prst="rect">
            <a:avLst/>
          </a:prstGeom>
          <a:noFill/>
        </p:spPr>
        <p:txBody>
          <a:bodyPr wrap="square" rtlCol="0">
            <a:spAutoFit/>
          </a:bodyPr>
          <a:lstStyle/>
          <a:p>
            <a:pPr algn="ctr"/>
            <a:r>
              <a:rPr lang="en-GB" dirty="0"/>
              <a:t>Message coded</a:t>
            </a:r>
          </a:p>
          <a:p>
            <a:pPr algn="ctr"/>
            <a:r>
              <a:rPr lang="en-GB" dirty="0"/>
              <a:t>Inaccurate or  vague</a:t>
            </a:r>
          </a:p>
        </p:txBody>
      </p:sp>
      <p:sp>
        <p:nvSpPr>
          <p:cNvPr id="6" name="TextBox 5"/>
          <p:cNvSpPr txBox="1"/>
          <p:nvPr/>
        </p:nvSpPr>
        <p:spPr>
          <a:xfrm>
            <a:off x="8817025" y="2204864"/>
            <a:ext cx="1630109" cy="1477328"/>
          </a:xfrm>
          <a:prstGeom prst="rect">
            <a:avLst/>
          </a:prstGeom>
          <a:noFill/>
        </p:spPr>
        <p:txBody>
          <a:bodyPr wrap="square" rtlCol="0">
            <a:spAutoFit/>
          </a:bodyPr>
          <a:lstStyle/>
          <a:p>
            <a:r>
              <a:rPr lang="en-GB" dirty="0"/>
              <a:t>Message sent </a:t>
            </a:r>
          </a:p>
          <a:p>
            <a:pPr algn="ctr"/>
            <a:r>
              <a:rPr lang="en-GB" dirty="0"/>
              <a:t>Inaudible illegible or by </a:t>
            </a:r>
          </a:p>
          <a:p>
            <a:pPr algn="ctr"/>
            <a:r>
              <a:rPr lang="en-GB" dirty="0"/>
              <a:t>inappropriate methods</a:t>
            </a:r>
          </a:p>
        </p:txBody>
      </p:sp>
      <p:sp>
        <p:nvSpPr>
          <p:cNvPr id="7" name="TextBox 6"/>
          <p:cNvSpPr txBox="1"/>
          <p:nvPr/>
        </p:nvSpPr>
        <p:spPr>
          <a:xfrm>
            <a:off x="8817025" y="4821252"/>
            <a:ext cx="1850976" cy="923330"/>
          </a:xfrm>
          <a:prstGeom prst="rect">
            <a:avLst/>
          </a:prstGeom>
          <a:noFill/>
        </p:spPr>
        <p:txBody>
          <a:bodyPr wrap="square" rtlCol="0">
            <a:spAutoFit/>
          </a:bodyPr>
          <a:lstStyle/>
          <a:p>
            <a:pPr algn="ctr"/>
            <a:r>
              <a:rPr lang="en-GB" dirty="0"/>
              <a:t>Message received </a:t>
            </a:r>
          </a:p>
          <a:p>
            <a:pPr algn="ctr"/>
            <a:r>
              <a:rPr lang="en-GB" dirty="0"/>
              <a:t>Not heard, seen </a:t>
            </a:r>
          </a:p>
          <a:p>
            <a:r>
              <a:rPr lang="en-GB" dirty="0"/>
              <a:t>or read properly</a:t>
            </a:r>
          </a:p>
        </p:txBody>
      </p:sp>
      <p:sp>
        <p:nvSpPr>
          <p:cNvPr id="8" name="TextBox 7"/>
          <p:cNvSpPr txBox="1"/>
          <p:nvPr/>
        </p:nvSpPr>
        <p:spPr>
          <a:xfrm>
            <a:off x="5231905" y="4359587"/>
            <a:ext cx="2376263" cy="923330"/>
          </a:xfrm>
          <a:prstGeom prst="rect">
            <a:avLst/>
          </a:prstGeom>
          <a:noFill/>
        </p:spPr>
        <p:txBody>
          <a:bodyPr wrap="square" rtlCol="0">
            <a:spAutoFit/>
          </a:bodyPr>
          <a:lstStyle/>
          <a:p>
            <a:pPr algn="ctr"/>
            <a:r>
              <a:rPr lang="en-GB" dirty="0"/>
              <a:t>Message decoded</a:t>
            </a:r>
          </a:p>
          <a:p>
            <a:pPr algn="ctr"/>
            <a:r>
              <a:rPr lang="en-GB" dirty="0"/>
              <a:t>Wrong language, </a:t>
            </a:r>
          </a:p>
          <a:p>
            <a:pPr algn="ctr"/>
            <a:r>
              <a:rPr lang="en-GB" dirty="0"/>
              <a:t>Non-VC misunderstood</a:t>
            </a:r>
          </a:p>
        </p:txBody>
      </p:sp>
      <p:sp>
        <p:nvSpPr>
          <p:cNvPr id="9" name="TextBox 8"/>
          <p:cNvSpPr txBox="1"/>
          <p:nvPr/>
        </p:nvSpPr>
        <p:spPr>
          <a:xfrm>
            <a:off x="1991545" y="4821253"/>
            <a:ext cx="1596143" cy="646331"/>
          </a:xfrm>
          <a:prstGeom prst="rect">
            <a:avLst/>
          </a:prstGeom>
          <a:noFill/>
        </p:spPr>
        <p:txBody>
          <a:bodyPr wrap="none" rtlCol="0">
            <a:spAutoFit/>
          </a:bodyPr>
          <a:lstStyle/>
          <a:p>
            <a:pPr algn="ctr"/>
            <a:r>
              <a:rPr lang="en-GB" dirty="0"/>
              <a:t>Message </a:t>
            </a:r>
          </a:p>
          <a:p>
            <a:r>
              <a:rPr lang="en-GB" dirty="0"/>
              <a:t>misunderstood</a:t>
            </a:r>
          </a:p>
        </p:txBody>
      </p:sp>
      <p:sp>
        <p:nvSpPr>
          <p:cNvPr id="10" name="TextBox 9"/>
          <p:cNvSpPr txBox="1"/>
          <p:nvPr/>
        </p:nvSpPr>
        <p:spPr>
          <a:xfrm>
            <a:off x="2789616" y="2486005"/>
            <a:ext cx="789832" cy="646331"/>
          </a:xfrm>
          <a:prstGeom prst="rect">
            <a:avLst/>
          </a:prstGeom>
          <a:noFill/>
        </p:spPr>
        <p:txBody>
          <a:bodyPr wrap="none" rtlCol="0">
            <a:spAutoFit/>
          </a:bodyPr>
          <a:lstStyle/>
          <a:p>
            <a:pPr algn="ctr"/>
            <a:r>
              <a:rPr lang="en-GB" dirty="0"/>
              <a:t>Idea</a:t>
            </a:r>
          </a:p>
          <a:p>
            <a:r>
              <a:rPr lang="en-GB" dirty="0"/>
              <a:t>occurs</a:t>
            </a:r>
          </a:p>
        </p:txBody>
      </p:sp>
    </p:spTree>
    <p:extLst>
      <p:ext uri="{BB962C8B-B14F-4D97-AF65-F5344CB8AC3E}">
        <p14:creationId xmlns:p14="http://schemas.microsoft.com/office/powerpoint/2010/main" val="23731340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Activity</a:t>
            </a:r>
          </a:p>
        </p:txBody>
      </p:sp>
      <p:sp>
        <p:nvSpPr>
          <p:cNvPr id="3" name="Content Placeholder 2"/>
          <p:cNvSpPr>
            <a:spLocks noGrp="1"/>
          </p:cNvSpPr>
          <p:nvPr>
            <p:ph idx="1"/>
          </p:nvPr>
        </p:nvSpPr>
        <p:spPr/>
        <p:txBody>
          <a:bodyPr>
            <a:normAutofit/>
          </a:bodyPr>
          <a:lstStyle/>
          <a:p>
            <a:r>
              <a:rPr lang="en-GB" dirty="0"/>
              <a:t>Take it in turns to talk to each other about a health-related subject for 1 minute.  Whilst the speaker is talking the listener should avoid listening and not pay attention. The speaker should keep talking during this time and the listener should stay seated.</a:t>
            </a:r>
          </a:p>
          <a:p>
            <a:r>
              <a:rPr lang="en-GB" dirty="0"/>
              <a:t>After each person has spoken, take turns to tell the other person what you liked and disliked about the activity.</a:t>
            </a:r>
          </a:p>
          <a:p>
            <a:r>
              <a:rPr lang="en-GB" dirty="0"/>
              <a:t>Try to identify the main factors that inhibited or disrupted the communication process. </a:t>
            </a:r>
          </a:p>
        </p:txBody>
      </p:sp>
    </p:spTree>
    <p:extLst>
      <p:ext uri="{BB962C8B-B14F-4D97-AF65-F5344CB8AC3E}">
        <p14:creationId xmlns:p14="http://schemas.microsoft.com/office/powerpoint/2010/main" val="2036908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45046"/>
            <a:ext cx="5353050" cy="1077218"/>
          </a:xfrm>
          <a:prstGeom prst="rect">
            <a:avLst/>
          </a:prstGeom>
          <a:noFill/>
        </p:spPr>
        <p:txBody>
          <a:bodyPr wrap="square" rtlCol="0">
            <a:spAutoFit/>
          </a:bodyPr>
          <a:lstStyle/>
          <a:p>
            <a:r>
              <a:rPr lang="en-GB" sz="3200" b="1" dirty="0"/>
              <a:t>Communication cycle case study </a:t>
            </a:r>
          </a:p>
        </p:txBody>
      </p:sp>
      <p:sp>
        <p:nvSpPr>
          <p:cNvPr id="6" name="TextBox 5"/>
          <p:cNvSpPr txBox="1"/>
          <p:nvPr/>
        </p:nvSpPr>
        <p:spPr>
          <a:xfrm>
            <a:off x="162792" y="1338529"/>
            <a:ext cx="8286750" cy="400110"/>
          </a:xfrm>
          <a:prstGeom prst="rect">
            <a:avLst/>
          </a:prstGeom>
          <a:noFill/>
        </p:spPr>
        <p:txBody>
          <a:bodyPr wrap="square" rtlCol="0">
            <a:spAutoFit/>
          </a:bodyPr>
          <a:lstStyle/>
          <a:p>
            <a:r>
              <a:rPr lang="en-GB" sz="2000" dirty="0"/>
              <a:t>Read the case study then break it down into the 6 stages of communication:</a:t>
            </a:r>
          </a:p>
        </p:txBody>
      </p:sp>
      <p:sp>
        <p:nvSpPr>
          <p:cNvPr id="7" name="TextBox 6"/>
          <p:cNvSpPr txBox="1"/>
          <p:nvPr/>
        </p:nvSpPr>
        <p:spPr>
          <a:xfrm>
            <a:off x="162792" y="1845486"/>
            <a:ext cx="8039100" cy="5016758"/>
          </a:xfrm>
          <a:prstGeom prst="rect">
            <a:avLst/>
          </a:prstGeom>
          <a:noFill/>
        </p:spPr>
        <p:txBody>
          <a:bodyPr wrap="square" rtlCol="0">
            <a:spAutoFit/>
          </a:bodyPr>
          <a:lstStyle/>
          <a:p>
            <a:r>
              <a:rPr lang="en-GB" sz="2000" dirty="0"/>
              <a:t>Mary is a young adult with mild to moderate learning difficulties who lives in a domiciliary care unit. She woke up not wanting to go to college this morning and needs to find a way to communicate this to her support worker,</a:t>
            </a:r>
          </a:p>
          <a:p>
            <a:r>
              <a:rPr lang="en-GB" sz="2000" dirty="0"/>
              <a:t>Melanie. She decides how she is going to send this message to Melanie, who is already at the unit to help Mary get ready. As usual, Melanie knocks to remind Mary to wake up and start preparing for college.</a:t>
            </a:r>
          </a:p>
          <a:p>
            <a:r>
              <a:rPr lang="en-GB" sz="2000" dirty="0"/>
              <a:t> </a:t>
            </a:r>
          </a:p>
          <a:p>
            <a:r>
              <a:rPr lang="en-GB" sz="2000" dirty="0"/>
              <a:t>Mary decides to ignore her support worker and doesn’t get out of bed. Melanie knocks again but Mary still refuses to get out of bed. Melanie knows that, if Mary wanted to go to college, she would usually be ready by now. She realises that Mary is trying to send her a message – a sign that she doesn’t want to go to college. To clarify that she hasn’t misread Mary’s non-verbal communication, Melanie</a:t>
            </a:r>
          </a:p>
          <a:p>
            <a:r>
              <a:rPr lang="en-GB" sz="2000" dirty="0"/>
              <a:t>then asks Mary whether, by staying in bed, she means that she doesn’t want to go to college. Mary nods her head. </a:t>
            </a:r>
            <a:endParaRPr lang="en-GB" dirty="0"/>
          </a:p>
        </p:txBody>
      </p:sp>
      <p:sp>
        <p:nvSpPr>
          <p:cNvPr id="16" name="TextBox 15"/>
          <p:cNvSpPr txBox="1"/>
          <p:nvPr/>
        </p:nvSpPr>
        <p:spPr>
          <a:xfrm>
            <a:off x="8496300" y="1738639"/>
            <a:ext cx="3486150" cy="4516621"/>
          </a:xfrm>
          <a:prstGeom prst="rect">
            <a:avLst/>
          </a:prstGeom>
          <a:noFill/>
          <a:ln w="57150">
            <a:solidFill>
              <a:srgbClr val="7030A0"/>
            </a:solidFill>
          </a:ln>
        </p:spPr>
        <p:txBody>
          <a:bodyPr wrap="square" rtlCol="0">
            <a:spAutoFit/>
          </a:bodyPr>
          <a:lstStyle/>
          <a:p>
            <a:r>
              <a:rPr lang="en-GB" dirty="0"/>
              <a:t>Identify the six stages of the communication cycle in the case study.</a:t>
            </a:r>
          </a:p>
          <a:p>
            <a:endParaRPr lang="en-GB" dirty="0"/>
          </a:p>
          <a:p>
            <a:r>
              <a:rPr lang="en-GB" dirty="0"/>
              <a:t>1  Idea occurs:</a:t>
            </a:r>
          </a:p>
          <a:p>
            <a:endParaRPr lang="en-GB" sz="1000" dirty="0"/>
          </a:p>
          <a:p>
            <a:r>
              <a:rPr lang="en-GB" dirty="0"/>
              <a:t>2  Message coded:</a:t>
            </a:r>
          </a:p>
          <a:p>
            <a:endParaRPr lang="en-GB" sz="1050" dirty="0"/>
          </a:p>
          <a:p>
            <a:r>
              <a:rPr lang="en-GB" dirty="0"/>
              <a:t>3  Message sent:</a:t>
            </a:r>
          </a:p>
          <a:p>
            <a:endParaRPr lang="en-GB" sz="1100" dirty="0"/>
          </a:p>
          <a:p>
            <a:r>
              <a:rPr lang="en-GB" dirty="0"/>
              <a:t>4  Message received:</a:t>
            </a:r>
          </a:p>
          <a:p>
            <a:endParaRPr lang="en-GB" sz="1100" dirty="0"/>
          </a:p>
          <a:p>
            <a:r>
              <a:rPr lang="en-GB" dirty="0"/>
              <a:t>5  Message decoded:</a:t>
            </a:r>
          </a:p>
          <a:p>
            <a:endParaRPr lang="en-GB" sz="1100" dirty="0"/>
          </a:p>
          <a:p>
            <a:pPr marL="342900" indent="-342900">
              <a:buAutoNum type="arabicPlain" startAt="6"/>
            </a:pPr>
            <a:r>
              <a:rPr lang="en-GB" dirty="0"/>
              <a:t>Message understood</a:t>
            </a:r>
          </a:p>
          <a:p>
            <a:pPr marL="342900" indent="-342900">
              <a:buAutoNum type="arabicPlain" startAt="6"/>
            </a:pPr>
            <a:endParaRPr lang="en-GB" dirty="0"/>
          </a:p>
          <a:p>
            <a:r>
              <a:rPr lang="en-GB" dirty="0"/>
              <a:t>How did Melanie check that Mary understood the message?</a:t>
            </a:r>
          </a:p>
        </p:txBody>
      </p:sp>
      <p:sp>
        <p:nvSpPr>
          <p:cNvPr id="17" name="TextBox 16"/>
          <p:cNvSpPr txBox="1"/>
          <p:nvPr/>
        </p:nvSpPr>
        <p:spPr>
          <a:xfrm>
            <a:off x="5715000" y="183491"/>
            <a:ext cx="6477000" cy="1200329"/>
          </a:xfrm>
          <a:prstGeom prst="rect">
            <a:avLst/>
          </a:prstGeom>
          <a:noFill/>
          <a:ln>
            <a:solidFill>
              <a:schemeClr val="tx1"/>
            </a:solidFill>
          </a:ln>
        </p:spPr>
        <p:txBody>
          <a:bodyPr wrap="square" rtlCol="0">
            <a:spAutoFit/>
          </a:bodyPr>
          <a:lstStyle/>
          <a:p>
            <a:r>
              <a:rPr lang="en-GB" b="1" u="sng" dirty="0"/>
              <a:t>Extension</a:t>
            </a:r>
          </a:p>
          <a:p>
            <a:r>
              <a:rPr lang="en-GB" dirty="0"/>
              <a:t>Using the case study to illustrate your answer, identify the different stages where communication could go wrong. What could happen if communication was not effective in this instance?</a:t>
            </a:r>
          </a:p>
        </p:txBody>
      </p:sp>
    </p:spTree>
    <p:extLst>
      <p:ext uri="{BB962C8B-B14F-4D97-AF65-F5344CB8AC3E}">
        <p14:creationId xmlns:p14="http://schemas.microsoft.com/office/powerpoint/2010/main" val="2932667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2C8B7-602B-4D2D-BD36-498FC3E8CE00}"/>
              </a:ext>
            </a:extLst>
          </p:cNvPr>
          <p:cNvSpPr>
            <a:spLocks noGrp="1"/>
          </p:cNvSpPr>
          <p:nvPr>
            <p:ph type="title"/>
          </p:nvPr>
        </p:nvSpPr>
        <p:spPr/>
        <p:txBody>
          <a:bodyPr/>
          <a:lstStyle/>
          <a:p>
            <a:r>
              <a:rPr lang="en-GB" b="1" dirty="0"/>
              <a:t>What went wrong / right in these situations?</a:t>
            </a:r>
          </a:p>
        </p:txBody>
      </p:sp>
      <p:sp>
        <p:nvSpPr>
          <p:cNvPr id="4" name="Content Placeholder 3">
            <a:extLst>
              <a:ext uri="{FF2B5EF4-FFF2-40B4-BE49-F238E27FC236}">
                <a16:creationId xmlns:a16="http://schemas.microsoft.com/office/drawing/2014/main" id="{AEA3AAB5-03FA-4305-B786-14E601265A82}"/>
              </a:ext>
            </a:extLst>
          </p:cNvPr>
          <p:cNvSpPr>
            <a:spLocks noGrp="1"/>
          </p:cNvSpPr>
          <p:nvPr>
            <p:ph idx="1"/>
          </p:nvPr>
        </p:nvSpPr>
        <p:spPr>
          <a:xfrm>
            <a:off x="838200" y="1690688"/>
            <a:ext cx="10515600" cy="4351338"/>
          </a:xfrm>
        </p:spPr>
        <p:txBody>
          <a:bodyPr/>
          <a:lstStyle/>
          <a:p>
            <a:r>
              <a:rPr lang="en-GB" dirty="0">
                <a:hlinkClick r:id="rId2"/>
              </a:rPr>
              <a:t>https://www.youtube.com/watch?v=8GlQgJ-RPcU</a:t>
            </a:r>
            <a:r>
              <a:rPr lang="en-GB" dirty="0"/>
              <a:t> </a:t>
            </a:r>
            <a:r>
              <a:rPr lang="en-GB" dirty="0" err="1"/>
              <a:t>Holby</a:t>
            </a:r>
            <a:r>
              <a:rPr lang="en-GB" dirty="0"/>
              <a:t> City</a:t>
            </a:r>
          </a:p>
          <a:p>
            <a:endParaRPr lang="en-GB" dirty="0"/>
          </a:p>
          <a:p>
            <a:r>
              <a:rPr lang="en-GB" dirty="0">
                <a:hlinkClick r:id="rId3"/>
              </a:rPr>
              <a:t>https://www.youtube.com/watch?v=sbSeqGjftHI</a:t>
            </a:r>
            <a:r>
              <a:rPr lang="en-GB" dirty="0"/>
              <a:t> Doc Martin</a:t>
            </a:r>
          </a:p>
          <a:p>
            <a:endParaRPr lang="en-GB" dirty="0"/>
          </a:p>
        </p:txBody>
      </p:sp>
    </p:spTree>
    <p:extLst>
      <p:ext uri="{BB962C8B-B14F-4D97-AF65-F5344CB8AC3E}">
        <p14:creationId xmlns:p14="http://schemas.microsoft.com/office/powerpoint/2010/main" val="2165420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biLevel thresh="50000"/>
          </a:blip>
          <a:stretch>
            <a:fillRect/>
          </a:stretch>
        </p:blipFill>
        <p:spPr>
          <a:xfrm>
            <a:off x="0" y="0"/>
            <a:ext cx="4986960" cy="1633121"/>
          </a:xfrm>
          <a:prstGeom prst="rect">
            <a:avLst/>
          </a:prstGeom>
        </p:spPr>
      </p:pic>
      <p:sp>
        <p:nvSpPr>
          <p:cNvPr id="3" name="Rectangle 2"/>
          <p:cNvSpPr/>
          <p:nvPr/>
        </p:nvSpPr>
        <p:spPr>
          <a:xfrm>
            <a:off x="323850" y="1461671"/>
            <a:ext cx="6076950" cy="4524315"/>
          </a:xfrm>
          <a:prstGeom prst="rect">
            <a:avLst/>
          </a:prstGeom>
        </p:spPr>
        <p:txBody>
          <a:bodyPr wrap="square">
            <a:spAutoFit/>
          </a:bodyPr>
          <a:lstStyle/>
          <a:p>
            <a:r>
              <a:rPr lang="en-GB" sz="2400" dirty="0"/>
              <a:t>Bruce Tuckman (1965) developed a model of group development based around a number of stages, or sequence, of group activity. </a:t>
            </a:r>
          </a:p>
          <a:p>
            <a:endParaRPr lang="en-GB" sz="2400" dirty="0"/>
          </a:p>
          <a:p>
            <a:r>
              <a:rPr lang="en-GB" sz="2400" dirty="0"/>
              <a:t>Tuckman suggested that groups must go through a series of changes to be effective in the communication process and they have to be effective in each stage to move on to the next. </a:t>
            </a:r>
          </a:p>
          <a:p>
            <a:endParaRPr lang="en-GB" sz="2400" dirty="0"/>
          </a:p>
          <a:p>
            <a:r>
              <a:rPr lang="en-GB" sz="2400" dirty="0"/>
              <a:t>He further suggested that the type, patterns of communication  used in each stage is different. </a:t>
            </a:r>
          </a:p>
        </p:txBody>
      </p:sp>
      <p:sp>
        <p:nvSpPr>
          <p:cNvPr id="4" name="TextBox 3"/>
          <p:cNvSpPr txBox="1"/>
          <p:nvPr/>
        </p:nvSpPr>
        <p:spPr>
          <a:xfrm>
            <a:off x="7219950" y="1030783"/>
            <a:ext cx="4572000" cy="5139869"/>
          </a:xfrm>
          <a:prstGeom prst="rect">
            <a:avLst/>
          </a:prstGeom>
          <a:noFill/>
        </p:spPr>
        <p:txBody>
          <a:bodyPr wrap="square" rtlCol="0">
            <a:spAutoFit/>
          </a:bodyPr>
          <a:lstStyle/>
          <a:p>
            <a:r>
              <a:rPr lang="en-GB" sz="3200" b="1" u="sng" dirty="0"/>
              <a:t>Four stages</a:t>
            </a:r>
            <a:r>
              <a:rPr lang="en-GB" sz="3200" dirty="0"/>
              <a:t>:</a:t>
            </a:r>
          </a:p>
          <a:p>
            <a:pPr marL="457200" indent="-457200">
              <a:buFont typeface="Arial" panose="020B0604020202020204" pitchFamily="34" charset="0"/>
              <a:buChar char="•"/>
            </a:pPr>
            <a:r>
              <a:rPr lang="en-GB" sz="3200" dirty="0"/>
              <a:t>Forming</a:t>
            </a:r>
          </a:p>
          <a:p>
            <a:pPr marL="457200" indent="-457200">
              <a:buFont typeface="Arial" panose="020B0604020202020204" pitchFamily="34" charset="0"/>
              <a:buChar char="•"/>
            </a:pPr>
            <a:r>
              <a:rPr lang="en-GB" sz="3200" dirty="0"/>
              <a:t>Storming</a:t>
            </a:r>
          </a:p>
          <a:p>
            <a:pPr marL="457200" indent="-457200">
              <a:buFont typeface="Arial" panose="020B0604020202020204" pitchFamily="34" charset="0"/>
              <a:buChar char="•"/>
            </a:pPr>
            <a:r>
              <a:rPr lang="en-GB" sz="3200" dirty="0"/>
              <a:t>Norming</a:t>
            </a:r>
          </a:p>
          <a:p>
            <a:pPr marL="457200" indent="-457200">
              <a:buFont typeface="Arial" panose="020B0604020202020204" pitchFamily="34" charset="0"/>
              <a:buChar char="•"/>
            </a:pPr>
            <a:r>
              <a:rPr lang="en-GB" sz="3200" dirty="0"/>
              <a:t>Performing</a:t>
            </a:r>
          </a:p>
          <a:p>
            <a:r>
              <a:rPr lang="en-GB" sz="3200" dirty="0"/>
              <a:t>Adjourning has also been suggested as a fifth stage </a:t>
            </a:r>
            <a:r>
              <a:rPr lang="en-GB" sz="2400" dirty="0"/>
              <a:t>(the group stops activities and finds an acceptable way for group members to part).</a:t>
            </a:r>
            <a:endParaRPr lang="en-US" sz="2400" dirty="0"/>
          </a:p>
          <a:p>
            <a:endParaRPr lang="en-GB" sz="3200" dirty="0"/>
          </a:p>
        </p:txBody>
      </p:sp>
    </p:spTree>
    <p:extLst>
      <p:ext uri="{BB962C8B-B14F-4D97-AF65-F5344CB8AC3E}">
        <p14:creationId xmlns:p14="http://schemas.microsoft.com/office/powerpoint/2010/main" val="19133057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Forming</a:t>
            </a:r>
            <a:endParaRPr lang="en-US" b="1" dirty="0"/>
          </a:p>
        </p:txBody>
      </p:sp>
      <p:sp>
        <p:nvSpPr>
          <p:cNvPr id="3" name="Content Placeholder 2"/>
          <p:cNvSpPr>
            <a:spLocks noGrp="1"/>
          </p:cNvSpPr>
          <p:nvPr>
            <p:ph idx="1"/>
          </p:nvPr>
        </p:nvSpPr>
        <p:spPr/>
        <p:txBody>
          <a:bodyPr/>
          <a:lstStyle/>
          <a:p>
            <a:r>
              <a:rPr lang="en-GB" dirty="0"/>
              <a:t>An introductory stage.</a:t>
            </a:r>
          </a:p>
          <a:p>
            <a:r>
              <a:rPr lang="en-GB" dirty="0"/>
              <a:t>People may be unsure about why they are meeting.</a:t>
            </a:r>
          </a:p>
          <a:p>
            <a:r>
              <a:rPr lang="en-GB" dirty="0"/>
              <a:t>Anxiety at the process and the group interactions/composition</a:t>
            </a:r>
          </a:p>
          <a:p>
            <a:r>
              <a:rPr lang="en-GB" dirty="0"/>
              <a:t>Purpose of group may not be clear.</a:t>
            </a:r>
          </a:p>
          <a:p>
            <a:r>
              <a:rPr lang="en-GB" dirty="0"/>
              <a:t>May be little commitment.</a:t>
            </a:r>
          </a:p>
          <a:p>
            <a:r>
              <a:rPr lang="en-GB" dirty="0"/>
              <a:t>Can be a lack of values and stereotyping/ prejudice may be expressed.</a:t>
            </a:r>
            <a:endParaRPr lang="en-US" dirty="0"/>
          </a:p>
        </p:txBody>
      </p:sp>
    </p:spTree>
    <p:extLst>
      <p:ext uri="{BB962C8B-B14F-4D97-AF65-F5344CB8AC3E}">
        <p14:creationId xmlns:p14="http://schemas.microsoft.com/office/powerpoint/2010/main" val="1097512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Storming</a:t>
            </a:r>
            <a:endParaRPr lang="en-US" b="1" dirty="0"/>
          </a:p>
        </p:txBody>
      </p:sp>
      <p:sp>
        <p:nvSpPr>
          <p:cNvPr id="3" name="Content Placeholder 2"/>
          <p:cNvSpPr>
            <a:spLocks noGrp="1"/>
          </p:cNvSpPr>
          <p:nvPr>
            <p:ph idx="1"/>
          </p:nvPr>
        </p:nvSpPr>
        <p:spPr/>
        <p:txBody>
          <a:bodyPr/>
          <a:lstStyle/>
          <a:p>
            <a:r>
              <a:rPr lang="en-GB" dirty="0"/>
              <a:t>May be power struggles/conflict.</a:t>
            </a:r>
          </a:p>
          <a:p>
            <a:r>
              <a:rPr lang="en-GB" dirty="0"/>
              <a:t>Arguments about how the group works, who does what etc.</a:t>
            </a:r>
          </a:p>
          <a:p>
            <a:r>
              <a:rPr lang="en-GB" dirty="0"/>
              <a:t>At this stage groups may fail and people may drop out.</a:t>
            </a:r>
          </a:p>
          <a:p>
            <a:r>
              <a:rPr lang="en-GB" dirty="0"/>
              <a:t>Teams may split into sub groups who refuse to communicate with each other and become stuck in this stage.</a:t>
            </a:r>
          </a:p>
          <a:p>
            <a:r>
              <a:rPr lang="en-GB" dirty="0"/>
              <a:t>Co-operation towards the end of this stage should begin to develop.</a:t>
            </a:r>
            <a:endParaRPr lang="en-US" dirty="0"/>
          </a:p>
        </p:txBody>
      </p:sp>
    </p:spTree>
    <p:extLst>
      <p:ext uri="{BB962C8B-B14F-4D97-AF65-F5344CB8AC3E}">
        <p14:creationId xmlns:p14="http://schemas.microsoft.com/office/powerpoint/2010/main" val="20400932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Norming</a:t>
            </a:r>
            <a:endParaRPr lang="en-US" b="1" dirty="0"/>
          </a:p>
        </p:txBody>
      </p:sp>
      <p:sp>
        <p:nvSpPr>
          <p:cNvPr id="3" name="Content Placeholder 2"/>
          <p:cNvSpPr>
            <a:spLocks noGrp="1"/>
          </p:cNvSpPr>
          <p:nvPr>
            <p:ph idx="1"/>
          </p:nvPr>
        </p:nvSpPr>
        <p:spPr/>
        <p:txBody>
          <a:bodyPr/>
          <a:lstStyle/>
          <a:p>
            <a:r>
              <a:rPr lang="en-GB" dirty="0"/>
              <a:t>Members develop a set of common beliefs and values.</a:t>
            </a:r>
          </a:p>
          <a:p>
            <a:r>
              <a:rPr lang="en-GB" dirty="0"/>
              <a:t>Trust develops.</a:t>
            </a:r>
          </a:p>
          <a:p>
            <a:r>
              <a:rPr lang="en-GB" dirty="0"/>
              <a:t>Clear roles set out.</a:t>
            </a:r>
          </a:p>
          <a:p>
            <a:r>
              <a:rPr lang="en-GB" dirty="0"/>
              <a:t>People have shared expectations of each other (norms).</a:t>
            </a:r>
          </a:p>
          <a:p>
            <a:r>
              <a:rPr lang="en-GB" dirty="0"/>
              <a:t>The group becomes more cohesive and group members work together to resolve conflict.</a:t>
            </a:r>
            <a:endParaRPr lang="en-US" dirty="0"/>
          </a:p>
        </p:txBody>
      </p:sp>
    </p:spTree>
    <p:extLst>
      <p:ext uri="{BB962C8B-B14F-4D97-AF65-F5344CB8AC3E}">
        <p14:creationId xmlns:p14="http://schemas.microsoft.com/office/powerpoint/2010/main" val="290161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Performing</a:t>
            </a:r>
            <a:endParaRPr lang="en-US" b="1" dirty="0"/>
          </a:p>
        </p:txBody>
      </p:sp>
      <p:sp>
        <p:nvSpPr>
          <p:cNvPr id="3" name="Content Placeholder 2"/>
          <p:cNvSpPr>
            <a:spLocks noGrp="1"/>
          </p:cNvSpPr>
          <p:nvPr>
            <p:ph idx="1"/>
          </p:nvPr>
        </p:nvSpPr>
        <p:spPr/>
        <p:txBody>
          <a:bodyPr/>
          <a:lstStyle/>
          <a:p>
            <a:r>
              <a:rPr lang="en-GB" dirty="0"/>
              <a:t>People share the same values and norms.</a:t>
            </a:r>
          </a:p>
          <a:p>
            <a:r>
              <a:rPr lang="en-GB" dirty="0"/>
              <a:t>Group can perform tasks effectively.</a:t>
            </a:r>
          </a:p>
          <a:p>
            <a:r>
              <a:rPr lang="en-GB" dirty="0"/>
              <a:t>People may feel that they are comfortable and able to belong in the group.</a:t>
            </a:r>
          </a:p>
          <a:p>
            <a:r>
              <a:rPr lang="en-GB" dirty="0"/>
              <a:t>May be a sense of high morale.</a:t>
            </a:r>
          </a:p>
          <a:p>
            <a:r>
              <a:rPr lang="en-GB" dirty="0"/>
              <a:t>Mutual support for each other/group members </a:t>
            </a:r>
            <a:endParaRPr lang="en-US" dirty="0"/>
          </a:p>
        </p:txBody>
      </p:sp>
    </p:spTree>
    <p:extLst>
      <p:ext uri="{BB962C8B-B14F-4D97-AF65-F5344CB8AC3E}">
        <p14:creationId xmlns:p14="http://schemas.microsoft.com/office/powerpoint/2010/main" val="3681990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034" y="1000108"/>
            <a:ext cx="8229600" cy="371492"/>
          </a:xfrm>
        </p:spPr>
        <p:txBody>
          <a:bodyPr>
            <a:normAutofit fontScale="90000"/>
          </a:bodyPr>
          <a:lstStyle/>
          <a:p>
            <a:endParaRPr lang="en-GB" dirty="0"/>
          </a:p>
        </p:txBody>
      </p:sp>
      <p:sp>
        <p:nvSpPr>
          <p:cNvPr id="4" name="TextBox 3"/>
          <p:cNvSpPr txBox="1"/>
          <p:nvPr/>
        </p:nvSpPr>
        <p:spPr>
          <a:xfrm>
            <a:off x="723900" y="2285992"/>
            <a:ext cx="9867899" cy="3662541"/>
          </a:xfrm>
          <a:prstGeom prst="rect">
            <a:avLst/>
          </a:prstGeom>
          <a:noFill/>
        </p:spPr>
        <p:txBody>
          <a:bodyPr wrap="square" rtlCol="0">
            <a:spAutoFit/>
          </a:bodyPr>
          <a:lstStyle/>
          <a:p>
            <a:r>
              <a:rPr lang="en-GB" sz="3200" b="1" dirty="0">
                <a:solidFill>
                  <a:srgbClr val="7030A0"/>
                </a:solidFill>
              </a:rPr>
              <a:t>Activity </a:t>
            </a:r>
          </a:p>
          <a:p>
            <a:r>
              <a:rPr lang="en-GB" sz="2800" dirty="0"/>
              <a:t>Individually</a:t>
            </a:r>
          </a:p>
          <a:p>
            <a:endParaRPr lang="en-GB" sz="2800" dirty="0"/>
          </a:p>
          <a:p>
            <a:r>
              <a:rPr lang="en-GB" sz="2800" dirty="0"/>
              <a:t>Imagine you are visiting a new GP surgery. It is the first day it has opened, and the first day all the staff have started to work there. </a:t>
            </a:r>
          </a:p>
          <a:p>
            <a:pPr>
              <a:buFont typeface="Arial" pitchFamily="34" charset="0"/>
              <a:buChar char="•"/>
            </a:pPr>
            <a:r>
              <a:rPr lang="en-GB" sz="2800" dirty="0"/>
              <a:t> What problems are likely to occur?</a:t>
            </a:r>
          </a:p>
          <a:p>
            <a:pPr>
              <a:buFont typeface="Arial" pitchFamily="34" charset="0"/>
              <a:buChar char="•"/>
            </a:pPr>
            <a:r>
              <a:rPr lang="en-GB" sz="2800" dirty="0"/>
              <a:t> What effects will they have on the service user?</a:t>
            </a:r>
          </a:p>
          <a:p>
            <a:pPr>
              <a:buFont typeface="Arial" pitchFamily="34" charset="0"/>
              <a:buChar char="•"/>
            </a:pPr>
            <a:r>
              <a:rPr lang="en-GB" sz="2800" dirty="0"/>
              <a:t> What could the managers do to avoid them?</a:t>
            </a:r>
          </a:p>
        </p:txBody>
      </p:sp>
    </p:spTree>
    <p:extLst>
      <p:ext uri="{BB962C8B-B14F-4D97-AF65-F5344CB8AC3E}">
        <p14:creationId xmlns:p14="http://schemas.microsoft.com/office/powerpoint/2010/main" val="25665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b="1" u="sng" dirty="0">
                <a:solidFill>
                  <a:srgbClr val="FF0000"/>
                </a:solidFill>
              </a:rPr>
              <a:t>ALWAYS REMEMBER PLEASE….</a:t>
            </a:r>
          </a:p>
        </p:txBody>
      </p:sp>
      <p:pic>
        <p:nvPicPr>
          <p:cNvPr id="71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6327" y="2990057"/>
            <a:ext cx="2857500" cy="34004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4502582" y="1268362"/>
            <a:ext cx="7148643" cy="3794812"/>
          </a:xfrm>
          <a:prstGeom prst="cloudCallout">
            <a:avLst>
              <a:gd name="adj1" fmla="val -76171"/>
              <a:gd name="adj2" fmla="val 3984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solidFill>
                  <a:schemeClr val="tx1"/>
                </a:solidFill>
              </a:rPr>
              <a:t>Every example you give in your work MUST be related to a HEALTH AND SOCIAL CARE SETTING.</a:t>
            </a:r>
          </a:p>
          <a:p>
            <a:pPr algn="ctr">
              <a:defRPr/>
            </a:pPr>
            <a:r>
              <a:rPr lang="en-GB" sz="2400" dirty="0">
                <a:solidFill>
                  <a:schemeClr val="tx1"/>
                </a:solidFill>
              </a:rPr>
              <a:t>Communication is important in all careers but we are specifically interested in health and social care environments!</a:t>
            </a:r>
          </a:p>
        </p:txBody>
      </p:sp>
      <p:sp>
        <p:nvSpPr>
          <p:cNvPr id="7173" name="TextBox 4"/>
          <p:cNvSpPr txBox="1">
            <a:spLocks noChangeArrowheads="1"/>
          </p:cNvSpPr>
          <p:nvPr/>
        </p:nvSpPr>
        <p:spPr bwMode="auto">
          <a:xfrm>
            <a:off x="4991815" y="5292546"/>
            <a:ext cx="5155073" cy="1200329"/>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You have 2 to write down as many HEALTH AND SOCIAL CARE SETTINGS as you can </a:t>
            </a:r>
            <a:r>
              <a:rPr lang="en-GB" altLang="en-US" sz="2400" dirty="0">
                <a:sym typeface="Wingdings" panose="05000000000000000000" pitchFamily="2" charset="2"/>
              </a:rPr>
              <a:t></a:t>
            </a:r>
            <a:endParaRPr lang="en-GB" altLang="en-US" sz="2400" dirty="0"/>
          </a:p>
        </p:txBody>
      </p:sp>
    </p:spTree>
    <p:extLst>
      <p:ext uri="{BB962C8B-B14F-4D97-AF65-F5344CB8AC3E}">
        <p14:creationId xmlns:p14="http://schemas.microsoft.com/office/powerpoint/2010/main" val="3104126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73049" y="242282"/>
            <a:ext cx="5934075" cy="6709529"/>
          </a:xfrm>
          <a:prstGeom prst="rect">
            <a:avLst/>
          </a:prstGeom>
          <a:noFill/>
        </p:spPr>
        <p:txBody>
          <a:bodyPr wrap="square" rtlCol="0">
            <a:spAutoFit/>
          </a:bodyPr>
          <a:lstStyle/>
          <a:p>
            <a:r>
              <a:rPr lang="en-GB" sz="2800" b="1" dirty="0"/>
              <a:t>Tuckman’s group formation theory</a:t>
            </a:r>
          </a:p>
          <a:p>
            <a:r>
              <a:rPr lang="en-GB" dirty="0"/>
              <a:t> </a:t>
            </a:r>
          </a:p>
          <a:p>
            <a:r>
              <a:rPr lang="en-GB" sz="2400" b="1" dirty="0"/>
              <a:t>1. </a:t>
            </a:r>
            <a:r>
              <a:rPr lang="en-GB" sz="2400" dirty="0"/>
              <a:t>A group of six health advisers has been employed by the local council to put together a healthy- eating campaign aimed at children. These advisors have never met before. Marcus, a member of the group, is aware of Tuckman’s group formation theory and is interested to find out whether the health advisors will follow the predicted patterns of performance.</a:t>
            </a:r>
            <a:endParaRPr lang="en-GB" sz="2000" dirty="0"/>
          </a:p>
          <a:p>
            <a:pPr marL="342900" indent="-342900">
              <a:buAutoNum type="alphaLcPeriod"/>
            </a:pPr>
            <a:r>
              <a:rPr lang="en-GB" sz="2200" dirty="0"/>
              <a:t>Using the table below, identify the general characteristics of each stage in Tuckman’s group formation theory.</a:t>
            </a:r>
          </a:p>
          <a:p>
            <a:pPr marL="342900" indent="-342900">
              <a:buAutoNum type="alphaLcPeriod"/>
            </a:pPr>
            <a:r>
              <a:rPr lang="en-GB" sz="2200" dirty="0"/>
              <a:t>Using the scenario above to illustrate, show how this group might go through the four stages of Tuckman’s theory and predict what could happen at each stage.</a:t>
            </a:r>
          </a:p>
        </p:txBody>
      </p:sp>
      <p:graphicFrame>
        <p:nvGraphicFramePr>
          <p:cNvPr id="30" name="Table 29"/>
          <p:cNvGraphicFramePr>
            <a:graphicFrameLocks noGrp="1"/>
          </p:cNvGraphicFramePr>
          <p:nvPr>
            <p:extLst>
              <p:ext uri="{D42A27DB-BD31-4B8C-83A1-F6EECF244321}">
                <p14:modId xmlns:p14="http://schemas.microsoft.com/office/powerpoint/2010/main" val="798836029"/>
              </p:ext>
            </p:extLst>
          </p:nvPr>
        </p:nvGraphicFramePr>
        <p:xfrm>
          <a:off x="6096000" y="2661175"/>
          <a:ext cx="6054438" cy="3268569"/>
        </p:xfrm>
        <a:graphic>
          <a:graphicData uri="http://schemas.openxmlformats.org/drawingml/2006/table">
            <a:tbl>
              <a:tblPr/>
              <a:tblGrid>
                <a:gridCol w="1607127">
                  <a:extLst>
                    <a:ext uri="{9D8B030D-6E8A-4147-A177-3AD203B41FA5}">
                      <a16:colId xmlns:a16="http://schemas.microsoft.com/office/drawing/2014/main" val="20000"/>
                    </a:ext>
                  </a:extLst>
                </a:gridCol>
                <a:gridCol w="2091620">
                  <a:extLst>
                    <a:ext uri="{9D8B030D-6E8A-4147-A177-3AD203B41FA5}">
                      <a16:colId xmlns:a16="http://schemas.microsoft.com/office/drawing/2014/main" val="20001"/>
                    </a:ext>
                  </a:extLst>
                </a:gridCol>
                <a:gridCol w="2355691">
                  <a:extLst>
                    <a:ext uri="{9D8B030D-6E8A-4147-A177-3AD203B41FA5}">
                      <a16:colId xmlns:a16="http://schemas.microsoft.com/office/drawing/2014/main" val="20002"/>
                    </a:ext>
                  </a:extLst>
                </a:gridCol>
              </a:tblGrid>
              <a:tr h="1269477">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108585" algn="ctr">
                        <a:lnSpc>
                          <a:spcPct val="102000"/>
                        </a:lnSpc>
                        <a:spcAft>
                          <a:spcPts val="0"/>
                        </a:spcAft>
                      </a:pPr>
                      <a:r>
                        <a:rPr lang="en-GB" sz="1800" b="1" spc="-10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u</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kman</a:t>
                      </a:r>
                      <a:r>
                        <a:rPr lang="en-GB" sz="1800" b="1" spc="-65"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s g</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oup </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ormation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102870" algn="ctr">
                        <a:lnSpc>
                          <a:spcPct val="102000"/>
                        </a:lnSpc>
                        <a:spcAft>
                          <a:spcPts val="0"/>
                        </a:spcAft>
                      </a:pP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General </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haracteristics of ea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512445" algn="ctr">
                        <a:lnSpc>
                          <a:spcPct val="102000"/>
                        </a:lnSpc>
                        <a:spcAft>
                          <a:spcPts val="0"/>
                        </a:spcAft>
                      </a:pP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Illustration of what might happen at ea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0"/>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spc="-3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1"/>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Sto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2"/>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No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3"/>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spc="-5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P</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er</a:t>
                      </a:r>
                      <a:r>
                        <a:rPr lang="en-GB" sz="1800" spc="-3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33874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4"/>
          <p:cNvSpPr>
            <a:spLocks noChangeArrowheads="1"/>
          </p:cNvSpPr>
          <p:nvPr/>
        </p:nvSpPr>
        <p:spPr bwMode="auto">
          <a:xfrm>
            <a:off x="214746" y="948690"/>
            <a:ext cx="598487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 Beverley, one of the health advisors, is due to go on maternity leave part-way through the project. What effect will changing members within the group have on the performance of the group? Will it make a difference when Beverley goes on maternity leave? Give reasons for your answers.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3. For group communication to be effective, describe at least three things the group members should do</a:t>
            </a:r>
            <a:r>
              <a:rPr lang="en-GB" sz="2800" dirty="0">
                <a:solidFill>
                  <a:prstClr val="black"/>
                </a:solidFill>
                <a:latin typeface="Calibri" panose="020F0502020204030204"/>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653DB0C9-02DA-4CF5-AFA6-D5670FD92C13}"/>
              </a:ext>
            </a:extLst>
          </p:cNvPr>
          <p:cNvGraphicFramePr>
            <a:graphicFrameLocks noGrp="1"/>
          </p:cNvGraphicFramePr>
          <p:nvPr>
            <p:extLst>
              <p:ext uri="{D42A27DB-BD31-4B8C-83A1-F6EECF244321}">
                <p14:modId xmlns:p14="http://schemas.microsoft.com/office/powerpoint/2010/main" val="2892735633"/>
              </p:ext>
            </p:extLst>
          </p:nvPr>
        </p:nvGraphicFramePr>
        <p:xfrm>
          <a:off x="6005657" y="458303"/>
          <a:ext cx="6054438" cy="3268569"/>
        </p:xfrm>
        <a:graphic>
          <a:graphicData uri="http://schemas.openxmlformats.org/drawingml/2006/table">
            <a:tbl>
              <a:tblPr/>
              <a:tblGrid>
                <a:gridCol w="1607127">
                  <a:extLst>
                    <a:ext uri="{9D8B030D-6E8A-4147-A177-3AD203B41FA5}">
                      <a16:colId xmlns:a16="http://schemas.microsoft.com/office/drawing/2014/main" val="20000"/>
                    </a:ext>
                  </a:extLst>
                </a:gridCol>
                <a:gridCol w="2091620">
                  <a:extLst>
                    <a:ext uri="{9D8B030D-6E8A-4147-A177-3AD203B41FA5}">
                      <a16:colId xmlns:a16="http://schemas.microsoft.com/office/drawing/2014/main" val="20001"/>
                    </a:ext>
                  </a:extLst>
                </a:gridCol>
                <a:gridCol w="2355691">
                  <a:extLst>
                    <a:ext uri="{9D8B030D-6E8A-4147-A177-3AD203B41FA5}">
                      <a16:colId xmlns:a16="http://schemas.microsoft.com/office/drawing/2014/main" val="20002"/>
                    </a:ext>
                  </a:extLst>
                </a:gridCol>
              </a:tblGrid>
              <a:tr h="1269477">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108585" algn="ctr">
                        <a:lnSpc>
                          <a:spcPct val="102000"/>
                        </a:lnSpc>
                        <a:spcAft>
                          <a:spcPts val="0"/>
                        </a:spcAft>
                      </a:pPr>
                      <a:r>
                        <a:rPr lang="en-GB" sz="1800" b="1" spc="-10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u</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kman</a:t>
                      </a:r>
                      <a:r>
                        <a:rPr lang="en-GB" sz="1800" b="1" spc="-65"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s g</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oup </a:t>
                      </a:r>
                      <a:r>
                        <a:rPr lang="en-GB" sz="1800" b="1" spc="-2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ormation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102870" algn="ctr">
                        <a:lnSpc>
                          <a:spcPct val="102000"/>
                        </a:lnSpc>
                        <a:spcAft>
                          <a:spcPts val="0"/>
                        </a:spcAft>
                      </a:pP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General </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haracteristics of ea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gn="ctr">
                        <a:lnSpc>
                          <a:spcPts val="600"/>
                        </a:lnSpc>
                        <a:spcBef>
                          <a:spcPts val="45"/>
                        </a:spcBef>
                        <a:spcAft>
                          <a:spcPts val="0"/>
                        </a:spcAft>
                      </a:pPr>
                      <a:r>
                        <a:rPr lang="en-GB" sz="1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104775" marR="512445" algn="ctr">
                        <a:lnSpc>
                          <a:spcPct val="102000"/>
                        </a:lnSpc>
                        <a:spcAft>
                          <a:spcPts val="0"/>
                        </a:spcAft>
                      </a:pP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Illustration of what might happen at ea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c</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h st</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sz="1800" b="1" spc="10"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g</a:t>
                      </a:r>
                      <a:r>
                        <a:rPr lang="en-GB" sz="1800" b="1" dirty="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0"/>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spc="-3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1"/>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Sto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2"/>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No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3"/>
                  </a:ext>
                </a:extLst>
              </a:tr>
              <a:tr h="499773">
                <a:tc>
                  <a:txBody>
                    <a:bodyPr/>
                    <a:lstStyle/>
                    <a:p>
                      <a:pPr>
                        <a:lnSpc>
                          <a:spcPts val="600"/>
                        </a:lnSpc>
                        <a:spcBef>
                          <a:spcPts val="45"/>
                        </a:spcBef>
                        <a:spcAft>
                          <a:spcPts val="0"/>
                        </a:spcAft>
                      </a:pPr>
                      <a:r>
                        <a:rPr lang="en-GB"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p>
                      <a:pPr marL="104775">
                        <a:lnSpc>
                          <a:spcPct val="115000"/>
                        </a:lnSpc>
                        <a:spcAft>
                          <a:spcPts val="0"/>
                        </a:spcAft>
                      </a:pPr>
                      <a:r>
                        <a:rPr lang="en-GB" sz="1800" spc="-5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P</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er</a:t>
                      </a:r>
                      <a:r>
                        <a:rPr lang="en-GB" sz="1800" spc="-3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f</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o</a:t>
                      </a:r>
                      <a:r>
                        <a:rPr lang="en-GB" sz="1800" spc="25">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sz="1800">
                          <a:solidFill>
                            <a:srgbClr val="363435"/>
                          </a:solidFill>
                          <a:effectLst/>
                          <a:latin typeface="Arial" panose="020B0604020202020204" pitchFamily="34" charset="0"/>
                          <a:ea typeface="Times New Roman" panose="02020603050405020304" pitchFamily="18" charset="0"/>
                          <a:cs typeface="Times New Roman" panose="02020603050405020304" pitchFamily="18" charset="0"/>
                        </a:rPr>
                        <a:t>ming</a:t>
                      </a:r>
                      <a:endParaRPr lang="en-GB"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tc>
                  <a:txBody>
                    <a:bodyPr/>
                    <a:lstStyle/>
                    <a:p>
                      <a:pPr>
                        <a:lnSpc>
                          <a:spcPct val="115000"/>
                        </a:lnSpc>
                        <a:spcAft>
                          <a:spcPts val="0"/>
                        </a:spcAft>
                      </a:pP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363435"/>
                      </a:solidFill>
                      <a:prstDash val="solid"/>
                      <a:round/>
                      <a:headEnd type="none" w="med" len="med"/>
                      <a:tailEnd type="none" w="med" len="med"/>
                    </a:lnL>
                    <a:lnR w="12700" cap="flat" cmpd="sng" algn="ctr">
                      <a:solidFill>
                        <a:srgbClr val="363435"/>
                      </a:solidFill>
                      <a:prstDash val="solid"/>
                      <a:round/>
                      <a:headEnd type="none" w="med" len="med"/>
                      <a:tailEnd type="none" w="med" len="med"/>
                    </a:lnR>
                    <a:lnT w="12700" cap="flat" cmpd="sng" algn="ctr">
                      <a:solidFill>
                        <a:srgbClr val="363435"/>
                      </a:solidFill>
                      <a:prstDash val="solid"/>
                      <a:round/>
                      <a:headEnd type="none" w="med" len="med"/>
                      <a:tailEnd type="none" w="med" len="med"/>
                    </a:lnT>
                    <a:lnB w="12700" cap="flat" cmpd="sng" algn="ctr">
                      <a:solidFill>
                        <a:srgbClr val="363435"/>
                      </a:solidFill>
                      <a:prstDash val="solid"/>
                      <a:round/>
                      <a:headEnd type="none" w="med" len="med"/>
                      <a:tailEnd type="none" w="med" len="med"/>
                    </a:lnB>
                    <a:solidFill>
                      <a:srgbClr val="FDFDFD"/>
                    </a:solidFill>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EA9BB783-41E3-4A8C-8261-FA62DDA2BE79}"/>
              </a:ext>
            </a:extLst>
          </p:cNvPr>
          <p:cNvSpPr/>
          <p:nvPr/>
        </p:nvSpPr>
        <p:spPr>
          <a:xfrm>
            <a:off x="5964095" y="4217259"/>
            <a:ext cx="6096000" cy="1815882"/>
          </a:xfrm>
          <a:prstGeom prst="rect">
            <a:avLst/>
          </a:prstGeom>
        </p:spPr>
        <p:txBody>
          <a:bodyPr>
            <a:spAutoFit/>
          </a:bodyPr>
          <a:lstStyle/>
          <a:p>
            <a:pPr lvl="0">
              <a:defRPr/>
            </a:pPr>
            <a:r>
              <a:rPr lang="en-GB" sz="2800" b="1" dirty="0">
                <a:solidFill>
                  <a:prstClr val="black"/>
                </a:solidFill>
              </a:rPr>
              <a:t>Extension</a:t>
            </a:r>
          </a:p>
          <a:p>
            <a:pPr lvl="0">
              <a:defRPr/>
            </a:pPr>
            <a:r>
              <a:rPr lang="en-GB" sz="2800" dirty="0">
                <a:solidFill>
                  <a:prstClr val="black"/>
                </a:solidFill>
              </a:rPr>
              <a:t>Explain how the structure of a group can affect communication within it. You can use the scenario to illustrate your point.</a:t>
            </a:r>
          </a:p>
        </p:txBody>
      </p:sp>
    </p:spTree>
    <p:extLst>
      <p:ext uri="{BB962C8B-B14F-4D97-AF65-F5344CB8AC3E}">
        <p14:creationId xmlns:p14="http://schemas.microsoft.com/office/powerpoint/2010/main" val="3977474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72" y="125760"/>
            <a:ext cx="8229600" cy="1143000"/>
          </a:xfrm>
        </p:spPr>
        <p:txBody>
          <a:bodyPr/>
          <a:lstStyle/>
          <a:p>
            <a:r>
              <a:rPr lang="en-GB" b="1" dirty="0"/>
              <a:t>Scenarios</a:t>
            </a:r>
            <a:r>
              <a:rPr lang="en-GB" dirty="0"/>
              <a:t> </a:t>
            </a:r>
          </a:p>
        </p:txBody>
      </p:sp>
      <p:sp>
        <p:nvSpPr>
          <p:cNvPr id="3" name="Content Placeholder 2"/>
          <p:cNvSpPr>
            <a:spLocks noGrp="1"/>
          </p:cNvSpPr>
          <p:nvPr>
            <p:ph idx="1"/>
          </p:nvPr>
        </p:nvSpPr>
        <p:spPr>
          <a:xfrm>
            <a:off x="1524000" y="1268760"/>
            <a:ext cx="9144000" cy="5400600"/>
          </a:xfrm>
        </p:spPr>
        <p:txBody>
          <a:bodyPr>
            <a:normAutofit/>
          </a:bodyPr>
          <a:lstStyle/>
          <a:p>
            <a:pPr marL="0" indent="0">
              <a:buNone/>
            </a:pPr>
            <a:r>
              <a:rPr lang="en-GB" dirty="0"/>
              <a:t>How would these situations effect communication in a health and social care setting? </a:t>
            </a:r>
          </a:p>
          <a:p>
            <a:pPr marL="0" indent="0">
              <a:buNone/>
            </a:pPr>
            <a:r>
              <a:rPr lang="en-GB" dirty="0"/>
              <a:t>After each write on your chart how these effected communication</a:t>
            </a:r>
          </a:p>
          <a:p>
            <a:pPr marL="0" indent="0">
              <a:buNone/>
            </a:pPr>
            <a:endParaRPr lang="en-GB" dirty="0"/>
          </a:p>
          <a:p>
            <a:pPr marL="0" indent="0">
              <a:buNone/>
            </a:pPr>
            <a:r>
              <a:rPr lang="en-GB" dirty="0"/>
              <a:t>Scenario - noise</a:t>
            </a:r>
          </a:p>
          <a:p>
            <a:pPr marL="0" indent="0">
              <a:buNone/>
            </a:pPr>
            <a:r>
              <a:rPr lang="en-GB" dirty="0">
                <a:hlinkClick r:id="rId2"/>
              </a:rPr>
              <a:t>http://www.youtube.com/watch?v=VbvB4k7DT6o</a:t>
            </a:r>
            <a:r>
              <a:rPr lang="en-GB" dirty="0"/>
              <a:t> </a:t>
            </a:r>
          </a:p>
          <a:p>
            <a:pPr marL="0" indent="0">
              <a:buNone/>
            </a:pPr>
            <a:r>
              <a:rPr lang="en-GB" dirty="0"/>
              <a:t>Scenario - angry</a:t>
            </a:r>
          </a:p>
          <a:p>
            <a:pPr marL="0" indent="0">
              <a:buNone/>
            </a:pPr>
            <a:r>
              <a:rPr lang="en-GB" dirty="0">
                <a:hlinkClick r:id="rId3"/>
              </a:rPr>
              <a:t>http://www.youtube.com/watch?v=X-zft3SAiTY</a:t>
            </a:r>
            <a:r>
              <a:rPr lang="en-GB" dirty="0"/>
              <a:t> </a:t>
            </a:r>
          </a:p>
          <a:p>
            <a:pPr marL="0" indent="0">
              <a:buNone/>
            </a:pPr>
            <a:r>
              <a:rPr lang="en-GB" dirty="0"/>
              <a:t>Scenario - Distress </a:t>
            </a:r>
          </a:p>
          <a:p>
            <a:pPr marL="0" indent="0">
              <a:buNone/>
            </a:pPr>
            <a:r>
              <a:rPr lang="en-GB" dirty="0">
                <a:hlinkClick r:id="rId4"/>
              </a:rPr>
              <a:t>http://www.youtube.com/watch?v=TPFtxMH5TCg</a:t>
            </a:r>
            <a:r>
              <a:rPr lang="en-GB" dirty="0"/>
              <a:t> </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627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arn(inVertic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761" y="54396"/>
            <a:ext cx="9144000" cy="980728"/>
          </a:xfrm>
        </p:spPr>
        <p:txBody>
          <a:bodyPr>
            <a:normAutofit/>
          </a:bodyPr>
          <a:lstStyle/>
          <a:p>
            <a:r>
              <a:rPr lang="en-GB" sz="3600" b="1" u="sng" dirty="0">
                <a:effectLst>
                  <a:outerShdw blurRad="38100" dist="38100" dir="2700000" algn="tl">
                    <a:srgbClr val="000000">
                      <a:alpha val="43137"/>
                    </a:srgbClr>
                  </a:outerShdw>
                </a:effectLst>
              </a:rPr>
              <a:t>How would these effect your communication? </a:t>
            </a:r>
          </a:p>
        </p:txBody>
      </p:sp>
      <p:pic>
        <p:nvPicPr>
          <p:cNvPr id="1026" name="Picture 2" descr="http://t2.gstatic.com/images?q=tbn:ANd9GcRm9gwDtBNudZGYcdo2kDyupbF0rsXA_WKDRhu87cKllcBHz114OKX6yW92d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5" y="990129"/>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obfronte.com/photoalbum/people/images/Cramped_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36" y="1189510"/>
            <a:ext cx="2904940" cy="19366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astlepoint.gov.uk/Images/nois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367" y="4354860"/>
            <a:ext cx="3740897" cy="24456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maurilioamorim.com/wp-content/uploads/2010/11/Angry-m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964" y="2903438"/>
            <a:ext cx="2347333" cy="1654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3935760" y="3573016"/>
            <a:ext cx="1296144" cy="864096"/>
          </a:xfrm>
          <a:prstGeom prst="wedgeRectCallout">
            <a:avLst>
              <a:gd name="adj1" fmla="val -122736"/>
              <a:gd name="adj2" fmla="val 9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Angry person</a:t>
            </a:r>
          </a:p>
        </p:txBody>
      </p:sp>
      <p:sp>
        <p:nvSpPr>
          <p:cNvPr id="5" name="Rectangular Callout 4"/>
          <p:cNvSpPr/>
          <p:nvPr/>
        </p:nvSpPr>
        <p:spPr>
          <a:xfrm>
            <a:off x="2567608" y="1904530"/>
            <a:ext cx="1152128" cy="732383"/>
          </a:xfrm>
          <a:prstGeom prst="wedgeRectCallout">
            <a:avLst>
              <a:gd name="adj1" fmla="val -12015"/>
              <a:gd name="adj2" fmla="val -102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Dark room </a:t>
            </a:r>
          </a:p>
        </p:txBody>
      </p:sp>
      <p:sp>
        <p:nvSpPr>
          <p:cNvPr id="6" name="Rectangular Callout 5"/>
          <p:cNvSpPr/>
          <p:nvPr/>
        </p:nvSpPr>
        <p:spPr>
          <a:xfrm>
            <a:off x="4583832" y="2060848"/>
            <a:ext cx="1440160" cy="1176414"/>
          </a:xfrm>
          <a:prstGeom prst="wedgeRectCallout">
            <a:avLst>
              <a:gd name="adj1" fmla="val 88516"/>
              <a:gd name="adj2" fmla="val -778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Small space </a:t>
            </a:r>
          </a:p>
        </p:txBody>
      </p:sp>
      <p:sp>
        <p:nvSpPr>
          <p:cNvPr id="8" name="Rectangular Callout 7"/>
          <p:cNvSpPr/>
          <p:nvPr/>
        </p:nvSpPr>
        <p:spPr>
          <a:xfrm rot="10800000" flipV="1">
            <a:off x="6456040" y="5013176"/>
            <a:ext cx="1656184" cy="1080120"/>
          </a:xfrm>
          <a:prstGeom prst="wedgeRectCallout">
            <a:avLst>
              <a:gd name="adj1" fmla="val -119657"/>
              <a:gd name="adj2" fmla="val 26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Loud noise </a:t>
            </a:r>
          </a:p>
        </p:txBody>
      </p:sp>
      <p:pic>
        <p:nvPicPr>
          <p:cNvPr id="1038" name="Picture 14" descr="http://www.consistent-parenting-advice.com/image-files/crying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5963" y="4763294"/>
            <a:ext cx="2438400" cy="16287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4223793" y="5879518"/>
            <a:ext cx="1617985" cy="864096"/>
          </a:xfrm>
          <a:prstGeom prst="wedgeRectCallout">
            <a:avLst>
              <a:gd name="adj1" fmla="val -110315"/>
              <a:gd name="adj2" fmla="val -109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Distress </a:t>
            </a:r>
          </a:p>
        </p:txBody>
      </p:sp>
      <p:pic>
        <p:nvPicPr>
          <p:cNvPr id="1040" name="Picture 16" descr="http://www.mizozo.com/images/item_images/15000/14405_src.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0296" y="1742331"/>
            <a:ext cx="1494931" cy="14949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8112224" y="990130"/>
            <a:ext cx="1656184" cy="638670"/>
          </a:xfrm>
          <a:prstGeom prst="wedgeRectCallout">
            <a:avLst>
              <a:gd name="adj1" fmla="val 6996"/>
              <a:gd name="adj2" fmla="val 1109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Sensory problems  </a:t>
            </a:r>
          </a:p>
        </p:txBody>
      </p:sp>
      <p:pic>
        <p:nvPicPr>
          <p:cNvPr id="1042" name="Picture 18" descr="http://t2.gstatic.com/images?q=tbn:ANd9GcSX9GS9CUSsfL4RzEkvtD97c12KjKbuVilK5D56IDuyj0lEnsyDk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4112" y="3105920"/>
            <a:ext cx="1619014" cy="145238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9"/>
          <p:cNvSpPr/>
          <p:nvPr/>
        </p:nvSpPr>
        <p:spPr>
          <a:xfrm>
            <a:off x="5841778" y="3730874"/>
            <a:ext cx="1622375" cy="623987"/>
          </a:xfrm>
          <a:prstGeom prst="wedgeRectCallout">
            <a:avLst>
              <a:gd name="adj1" fmla="val 71538"/>
              <a:gd name="adj2" fmla="val -759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Foreign language </a:t>
            </a:r>
          </a:p>
        </p:txBody>
      </p:sp>
    </p:spTree>
    <p:extLst>
      <p:ext uri="{BB962C8B-B14F-4D97-AF65-F5344CB8AC3E}">
        <p14:creationId xmlns:p14="http://schemas.microsoft.com/office/powerpoint/2010/main" val="371837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26123"/>
            <a:ext cx="10515600" cy="1325563"/>
          </a:xfrm>
        </p:spPr>
        <p:txBody>
          <a:bodyPr/>
          <a:lstStyle/>
          <a:p>
            <a:r>
              <a:rPr lang="en-GB" b="1" dirty="0"/>
              <a:t>Environment </a:t>
            </a:r>
          </a:p>
        </p:txBody>
      </p:sp>
      <p:sp>
        <p:nvSpPr>
          <p:cNvPr id="3" name="Content Placeholder 2"/>
          <p:cNvSpPr>
            <a:spLocks noGrp="1"/>
          </p:cNvSpPr>
          <p:nvPr>
            <p:ph sz="half" idx="1"/>
          </p:nvPr>
        </p:nvSpPr>
        <p:spPr>
          <a:xfrm>
            <a:off x="419100" y="1825625"/>
            <a:ext cx="5600700" cy="4667250"/>
          </a:xfrm>
        </p:spPr>
        <p:txBody>
          <a:bodyPr>
            <a:normAutofit fontScale="25000" lnSpcReduction="20000"/>
          </a:bodyPr>
          <a:lstStyle/>
          <a:p>
            <a:pPr marL="0" indent="0">
              <a:lnSpc>
                <a:spcPct val="120000"/>
              </a:lnSpc>
              <a:buNone/>
            </a:pPr>
            <a:r>
              <a:rPr lang="en-GB" sz="11200" dirty="0"/>
              <a:t>When you are trying to communicate with someone there are a number of things (factors) which can make communication better or worse. Such as:</a:t>
            </a:r>
          </a:p>
          <a:p>
            <a:pPr marL="0" indent="0">
              <a:lnSpc>
                <a:spcPct val="120000"/>
              </a:lnSpc>
              <a:buNone/>
            </a:pPr>
            <a:r>
              <a:rPr lang="en-GB" sz="11200" dirty="0"/>
              <a:t>1) The room being too hot so you get sleepy.</a:t>
            </a:r>
          </a:p>
          <a:p>
            <a:pPr marL="0" indent="0">
              <a:lnSpc>
                <a:spcPct val="120000"/>
              </a:lnSpc>
              <a:buNone/>
            </a:pPr>
            <a:r>
              <a:rPr lang="en-GB" sz="11200" dirty="0"/>
              <a:t>2) Music being on too loud so you can’t hear the other person</a:t>
            </a:r>
          </a:p>
          <a:p>
            <a:endParaRPr lang="en-GB" sz="11200" dirty="0"/>
          </a:p>
          <a:p>
            <a:endParaRPr lang="en-GB" dirty="0"/>
          </a:p>
        </p:txBody>
      </p:sp>
      <p:sp>
        <p:nvSpPr>
          <p:cNvPr id="4" name="Content Placeholder 3"/>
          <p:cNvSpPr>
            <a:spLocks noGrp="1"/>
          </p:cNvSpPr>
          <p:nvPr>
            <p:ph sz="half" idx="2"/>
          </p:nvPr>
        </p:nvSpPr>
        <p:spPr>
          <a:xfrm>
            <a:off x="6217920" y="557262"/>
            <a:ext cx="5554980" cy="4023360"/>
          </a:xfrm>
        </p:spPr>
        <p:txBody>
          <a:bodyPr>
            <a:normAutofit fontScale="25000" lnSpcReduction="20000"/>
          </a:bodyPr>
          <a:lstStyle/>
          <a:p>
            <a:pPr marL="0" indent="0">
              <a:buNone/>
            </a:pPr>
            <a:r>
              <a:rPr lang="en-GB" sz="11200" dirty="0"/>
              <a:t>The factors we are looking at are:</a:t>
            </a:r>
          </a:p>
          <a:p>
            <a:r>
              <a:rPr lang="en-GB" sz="11200" dirty="0"/>
              <a:t>Physical</a:t>
            </a:r>
          </a:p>
          <a:p>
            <a:r>
              <a:rPr lang="en-GB" sz="11200" dirty="0"/>
              <a:t>Emotional</a:t>
            </a:r>
          </a:p>
          <a:p>
            <a:r>
              <a:rPr lang="en-GB" sz="11200" dirty="0"/>
              <a:t>Social </a:t>
            </a:r>
          </a:p>
          <a:p>
            <a:r>
              <a:rPr lang="en-GB" sz="11200" dirty="0"/>
              <a:t>Communication skills</a:t>
            </a:r>
          </a:p>
          <a:p>
            <a:r>
              <a:rPr lang="en-GB" sz="11200" dirty="0"/>
              <a:t>Individual needs </a:t>
            </a:r>
          </a:p>
          <a:p>
            <a:endParaRPr lang="en-GB" sz="11200" dirty="0"/>
          </a:p>
          <a:p>
            <a:pPr marL="0" indent="0">
              <a:lnSpc>
                <a:spcPct val="120000"/>
              </a:lnSpc>
              <a:buNone/>
            </a:pPr>
            <a:r>
              <a:rPr lang="en-GB" sz="11200" b="1" dirty="0">
                <a:solidFill>
                  <a:srgbClr val="7030A0"/>
                </a:solidFill>
              </a:rPr>
              <a:t>Activity</a:t>
            </a:r>
          </a:p>
          <a:p>
            <a:pPr marL="0" indent="0">
              <a:lnSpc>
                <a:spcPct val="120000"/>
              </a:lnSpc>
              <a:buNone/>
            </a:pPr>
            <a:r>
              <a:rPr lang="en-GB" sz="11200" dirty="0"/>
              <a:t>In pairs, identify how each factor could improve and decrease communication. Write your comments below, one example has been done for you. </a:t>
            </a:r>
          </a:p>
          <a:p>
            <a:endParaRPr lang="en-GB" sz="11200" dirty="0"/>
          </a:p>
          <a:p>
            <a:endParaRPr lang="en-GB" dirty="0"/>
          </a:p>
        </p:txBody>
      </p:sp>
    </p:spTree>
    <p:extLst>
      <p:ext uri="{BB962C8B-B14F-4D97-AF65-F5344CB8AC3E}">
        <p14:creationId xmlns:p14="http://schemas.microsoft.com/office/powerpoint/2010/main" val="726475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73917117"/>
              </p:ext>
            </p:extLst>
          </p:nvPr>
        </p:nvGraphicFramePr>
        <p:xfrm>
          <a:off x="242889" y="762000"/>
          <a:ext cx="11396662" cy="6048454"/>
        </p:xfrm>
        <a:graphic>
          <a:graphicData uri="http://schemas.openxmlformats.org/drawingml/2006/table">
            <a:tbl>
              <a:tblPr firstRow="1" firstCol="1" lastRow="1" lastCol="1" bandRow="1" bandCol="1"/>
              <a:tblGrid>
                <a:gridCol w="2014536">
                  <a:extLst>
                    <a:ext uri="{9D8B030D-6E8A-4147-A177-3AD203B41FA5}">
                      <a16:colId xmlns:a16="http://schemas.microsoft.com/office/drawing/2014/main" val="20000"/>
                    </a:ext>
                  </a:extLst>
                </a:gridCol>
                <a:gridCol w="4497845">
                  <a:extLst>
                    <a:ext uri="{9D8B030D-6E8A-4147-A177-3AD203B41FA5}">
                      <a16:colId xmlns:a16="http://schemas.microsoft.com/office/drawing/2014/main" val="20001"/>
                    </a:ext>
                  </a:extLst>
                </a:gridCol>
                <a:gridCol w="4884281">
                  <a:extLst>
                    <a:ext uri="{9D8B030D-6E8A-4147-A177-3AD203B41FA5}">
                      <a16:colId xmlns:a16="http://schemas.microsoft.com/office/drawing/2014/main" val="20002"/>
                    </a:ext>
                  </a:extLst>
                </a:gridCol>
              </a:tblGrid>
              <a:tr h="374731">
                <a:tc>
                  <a:txBody>
                    <a:bodyPr/>
                    <a:lstStyle/>
                    <a:p>
                      <a:pPr algn="ctr">
                        <a:spcAft>
                          <a:spcPts val="0"/>
                        </a:spcAft>
                        <a:tabLst>
                          <a:tab pos="1924050" algn="l"/>
                        </a:tabLst>
                      </a:pPr>
                      <a:r>
                        <a:rPr lang="en-GB" sz="2400" dirty="0">
                          <a:effectLst/>
                          <a:latin typeface="Trebuchet MS" panose="020B0603020202020204" pitchFamily="34" charset="0"/>
                          <a:ea typeface="Times New Roman" panose="02020603050405020304" pitchFamily="18" charset="0"/>
                          <a:cs typeface="Tahoma" panose="020B0604030504040204" pitchFamily="34" charset="0"/>
                        </a:rPr>
                        <a:t>Factor</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2400" dirty="0">
                          <a:effectLst/>
                          <a:latin typeface="Trebuchet MS" panose="020B0603020202020204" pitchFamily="34" charset="0"/>
                          <a:ea typeface="Times New Roman" panose="02020603050405020304" pitchFamily="18" charset="0"/>
                          <a:cs typeface="Tahoma" panose="020B0604030504040204" pitchFamily="34" charset="0"/>
                        </a:rPr>
                        <a:t>Way it improves</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2400" dirty="0">
                          <a:effectLst/>
                          <a:latin typeface="Trebuchet MS" panose="020B0603020202020204" pitchFamily="34" charset="0"/>
                          <a:ea typeface="Times New Roman" panose="02020603050405020304" pitchFamily="18" charset="0"/>
                          <a:cs typeface="Tahoma" panose="020B0604030504040204" pitchFamily="34" charset="0"/>
                        </a:rPr>
                        <a:t>Way it decreases</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5499">
                <a:tc>
                  <a:txBody>
                    <a:bodyPr/>
                    <a:lstStyle/>
                    <a:p>
                      <a:pP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Physical Environment </a:t>
                      </a:r>
                      <a:endParaRPr lang="en-GB" sz="2000" dirty="0">
                        <a:effectLst/>
                        <a:latin typeface="Times New Roman" panose="02020603050405020304" pitchFamily="18" charset="0"/>
                        <a:ea typeface="Times New Roman" panose="02020603050405020304" pitchFamily="18" charset="0"/>
                      </a:endParaRPr>
                    </a:p>
                    <a:p>
                      <a:pP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25499">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Emotional Factors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The person is very outgoing which makes them very talkative.</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The person is very shy and not confident at joining in, or starting, conversations.</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0993">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Social Factors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05130">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Communication Skills  </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5499">
                <a:tc>
                  <a:txBody>
                    <a:bodyPr/>
                    <a:lstStyle/>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p>
                      <a:pPr algn="ct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Individual Needs</a:t>
                      </a:r>
                      <a:endParaRPr lang="en-GB" sz="2000" dirty="0">
                        <a:effectLst/>
                        <a:latin typeface="Times New Roman" panose="02020603050405020304" pitchFamily="18" charset="0"/>
                        <a:ea typeface="Times New Roman" panose="02020603050405020304" pitchFamily="18" charset="0"/>
                      </a:endParaRPr>
                    </a:p>
                    <a:p>
                      <a:pPr>
                        <a:spcAft>
                          <a:spcPts val="0"/>
                        </a:spcAft>
                        <a:tabLst>
                          <a:tab pos="1924050" algn="l"/>
                        </a:tabLst>
                      </a:pPr>
                      <a:r>
                        <a:rPr lang="en-GB" sz="20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20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924050" algn="l"/>
                        </a:tabLst>
                      </a:pPr>
                      <a:r>
                        <a:rPr lang="en-GB" sz="1400" dirty="0">
                          <a:effectLst/>
                          <a:latin typeface="Trebuchet MS" panose="020B0603020202020204" pitchFamily="34" charset="0"/>
                          <a:ea typeface="Times New Roman" panose="02020603050405020304" pitchFamily="18" charset="0"/>
                          <a:cs typeface="Tahoma" panose="020B0604030504040204" pitchFamily="34" charset="0"/>
                        </a:rPr>
                        <a:t> </a:t>
                      </a:r>
                      <a:endParaRPr lang="en-GB" sz="1600" dirty="0">
                        <a:effectLst/>
                        <a:latin typeface="Times New Roman" panose="02020603050405020304" pitchFamily="18" charset="0"/>
                        <a:ea typeface="Times New Roman" panose="02020603050405020304" pitchFamily="18" charset="0"/>
                      </a:endParaRPr>
                    </a:p>
                  </a:txBody>
                  <a:tcPr marL="44998" marR="449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Rectangle 1"/>
          <p:cNvSpPr>
            <a:spLocks noChangeArrowheads="1"/>
          </p:cNvSpPr>
          <p:nvPr/>
        </p:nvSpPr>
        <p:spPr bwMode="auto">
          <a:xfrm>
            <a:off x="-4067689" y="1811801"/>
            <a:ext cx="28646467" cy="49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TextBox 6"/>
          <p:cNvSpPr txBox="1"/>
          <p:nvPr/>
        </p:nvSpPr>
        <p:spPr>
          <a:xfrm>
            <a:off x="457200" y="171450"/>
            <a:ext cx="4772025" cy="461665"/>
          </a:xfrm>
          <a:prstGeom prst="rect">
            <a:avLst/>
          </a:prstGeom>
          <a:noFill/>
        </p:spPr>
        <p:txBody>
          <a:bodyPr wrap="square" rtlCol="0">
            <a:spAutoFit/>
          </a:bodyPr>
          <a:lstStyle/>
          <a:p>
            <a:r>
              <a:rPr lang="en-GB" sz="2400" b="1" dirty="0"/>
              <a:t>Activity on Environmental factors </a:t>
            </a:r>
          </a:p>
        </p:txBody>
      </p:sp>
      <p:sp>
        <p:nvSpPr>
          <p:cNvPr id="8" name="TextBox 7"/>
          <p:cNvSpPr txBox="1"/>
          <p:nvPr/>
        </p:nvSpPr>
        <p:spPr>
          <a:xfrm>
            <a:off x="6743700" y="171450"/>
            <a:ext cx="4171950" cy="400110"/>
          </a:xfrm>
          <a:prstGeom prst="rect">
            <a:avLst/>
          </a:prstGeom>
          <a:noFill/>
          <a:ln>
            <a:solidFill>
              <a:schemeClr val="tx1"/>
            </a:solidFill>
          </a:ln>
        </p:spPr>
        <p:txBody>
          <a:bodyPr wrap="square" rtlCol="0">
            <a:spAutoFit/>
          </a:bodyPr>
          <a:lstStyle/>
          <a:p>
            <a:r>
              <a:rPr lang="en-GB" sz="2000" dirty="0"/>
              <a:t>Note: all should relate to a HSC setting </a:t>
            </a:r>
          </a:p>
        </p:txBody>
      </p:sp>
    </p:spTree>
    <p:extLst>
      <p:ext uri="{BB962C8B-B14F-4D97-AF65-F5344CB8AC3E}">
        <p14:creationId xmlns:p14="http://schemas.microsoft.com/office/powerpoint/2010/main" val="15687777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8709" y="697922"/>
            <a:ext cx="11374582" cy="39857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7030A0"/>
                </a:solidFill>
                <a:effectLst/>
                <a:uLnTx/>
                <a:uFillTx/>
                <a:latin typeface="Calibri" panose="020F0502020204030204"/>
                <a:ea typeface="+mn-ea"/>
                <a:cs typeface="+mn-cs"/>
              </a:rPr>
              <a:t>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Read the case study on the next slide and identify and explain the following:</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environmental factors influenced this communication?</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How could these factors be overcome?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What other factors can you see?</a:t>
            </a:r>
          </a:p>
          <a:p>
            <a:pPr marL="45720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Make sure you say how they are influencing the service user in your answer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244941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025" y="281632"/>
            <a:ext cx="11791950" cy="6370975"/>
          </a:xfrm>
          <a:prstGeom prst="rect">
            <a:avLst/>
          </a:prstGeom>
          <a:noFill/>
        </p:spPr>
        <p:txBody>
          <a:bodyPr wrap="square" rtlCol="0">
            <a:spAutoFit/>
          </a:bodyPr>
          <a:lstStyle/>
          <a:p>
            <a:r>
              <a:rPr lang="en-GB" sz="2400" dirty="0"/>
              <a:t>You are observing a multi-disciplinary team (MDT) meeting where Mrs Singh is due to be discharged home following major bowel surgery. Present at the meeting are Mrs Singh and her husband, the ward nurse, the district nurse, the social worker, the doctor, a physiotherapist, a dietician and an occupational therapist. The meeting is to organise a discharge package for Mrs Singh and is held in the ward day room at lunchtime. The MDT are all seated around the table on high chairs whilst Mrs Singh and her husband are sitting in lower ‘patient’ chairs. Mrs Singh and her husband speak minimal English. There is a lot of background noise from the ward and the light in the day room is flickering. The ward nurse begins the meeting and has to raise her voice to be heard over the environmental noise. She appears rather aggressive. The MDT begin to discuss Mrs Singh and use a lot of medical terminology. The conversation speeds up as time is limited and the doctor needs to leave imminently and does not appear interested. You notice that Mrs Singh and her husband look slightly bewildered and are nodding their heads intermittently. </a:t>
            </a:r>
          </a:p>
          <a:p>
            <a:endParaRPr lang="en-GB" sz="2400" dirty="0"/>
          </a:p>
          <a:p>
            <a:r>
              <a:rPr lang="en-GB" sz="2400" dirty="0"/>
              <a:t>Eventually the MDT agree on the care package that they deem to be appropriate and ask Mrs Singh and her husband to agree to it. They thank the MDT and leave looking extremely confused.</a:t>
            </a:r>
          </a:p>
        </p:txBody>
      </p:sp>
    </p:spTree>
    <p:extLst>
      <p:ext uri="{BB962C8B-B14F-4D97-AF65-F5344CB8AC3E}">
        <p14:creationId xmlns:p14="http://schemas.microsoft.com/office/powerpoint/2010/main" val="388344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0946" y="172724"/>
            <a:ext cx="6877050" cy="741362"/>
          </a:xfrm>
        </p:spPr>
        <p:txBody>
          <a:bodyPr/>
          <a:lstStyle/>
          <a:p>
            <a:r>
              <a:rPr lang="en-GB" b="1" dirty="0"/>
              <a:t>Barriers to communication </a:t>
            </a:r>
          </a:p>
        </p:txBody>
      </p:sp>
      <p:sp>
        <p:nvSpPr>
          <p:cNvPr id="3" name="Content Placeholder 2"/>
          <p:cNvSpPr>
            <a:spLocks noGrp="1"/>
          </p:cNvSpPr>
          <p:nvPr>
            <p:ph sz="half" idx="4294967295"/>
          </p:nvPr>
        </p:nvSpPr>
        <p:spPr>
          <a:xfrm>
            <a:off x="290946" y="914086"/>
            <a:ext cx="4781550" cy="5668169"/>
          </a:xfrm>
        </p:spPr>
        <p:txBody>
          <a:bodyPr>
            <a:noAutofit/>
          </a:bodyPr>
          <a:lstStyle/>
          <a:p>
            <a:r>
              <a:rPr lang="en-GB" sz="3200" dirty="0"/>
              <a:t>Communication can also be stopped dead in the water. This is what barriers do, stop things, just like a road barrier stopping you driving down a road. An example of a barrier to communication is the person being in another room. A strategy to get over this is to text or call them. </a:t>
            </a:r>
          </a:p>
          <a:p>
            <a:endParaRPr lang="en-GB" sz="3200" dirty="0"/>
          </a:p>
        </p:txBody>
      </p:sp>
      <p:sp>
        <p:nvSpPr>
          <p:cNvPr id="5" name="TextBox 4"/>
          <p:cNvSpPr txBox="1"/>
          <p:nvPr/>
        </p:nvSpPr>
        <p:spPr>
          <a:xfrm>
            <a:off x="5562600" y="1399214"/>
            <a:ext cx="6496050" cy="5286062"/>
          </a:xfrm>
          <a:prstGeom prst="rect">
            <a:avLst/>
          </a:prstGeom>
          <a:noFill/>
        </p:spPr>
        <p:txBody>
          <a:bodyPr wrap="square" rtlCol="0">
            <a:spAutoFit/>
          </a:bodyPr>
          <a:lstStyle/>
          <a:p>
            <a:r>
              <a:rPr lang="en-GB" sz="2800" b="1" dirty="0">
                <a:solidFill>
                  <a:srgbClr val="7030A0"/>
                </a:solidFill>
              </a:rPr>
              <a:t>Activity:</a:t>
            </a:r>
          </a:p>
          <a:p>
            <a:r>
              <a:rPr lang="en-GB" sz="2800" dirty="0"/>
              <a:t>In pairs look at the examples and list the barriers to communication. </a:t>
            </a:r>
          </a:p>
          <a:p>
            <a:endParaRPr lang="en-GB" sz="1100" dirty="0"/>
          </a:p>
          <a:p>
            <a:r>
              <a:rPr lang="en-GB" sz="2800" dirty="0"/>
              <a:t>Scenario 1: Jess arranges to meet her friend in a popular and overcrowded night club. </a:t>
            </a:r>
          </a:p>
          <a:p>
            <a:endParaRPr lang="en-GB" sz="1050" dirty="0"/>
          </a:p>
          <a:p>
            <a:r>
              <a:rPr lang="en-GB" sz="2800" dirty="0"/>
              <a:t>Scenario 2: Mark and James are in a three hour lesson. </a:t>
            </a:r>
          </a:p>
          <a:p>
            <a:endParaRPr lang="en-GB" sz="1200" dirty="0"/>
          </a:p>
          <a:p>
            <a:r>
              <a:rPr lang="en-GB" sz="2800" dirty="0"/>
              <a:t>Scenario 3: Angie is driving to work and spots, notices that a fellow motorist has excessive smoke coming out of the car. </a:t>
            </a:r>
          </a:p>
          <a:p>
            <a:endParaRPr lang="en-GB" sz="2400" dirty="0"/>
          </a:p>
        </p:txBody>
      </p:sp>
    </p:spTree>
    <p:extLst>
      <p:ext uri="{BB962C8B-B14F-4D97-AF65-F5344CB8AC3E}">
        <p14:creationId xmlns:p14="http://schemas.microsoft.com/office/powerpoint/2010/main" val="36552350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472008-EECB-4FEA-ACFF-1BDAA27D09A2}"/>
              </a:ext>
            </a:extLst>
          </p:cNvPr>
          <p:cNvSpPr/>
          <p:nvPr/>
        </p:nvSpPr>
        <p:spPr>
          <a:xfrm>
            <a:off x="2179783" y="1942006"/>
            <a:ext cx="4839851" cy="369332"/>
          </a:xfrm>
          <a:prstGeom prst="rect">
            <a:avLst/>
          </a:prstGeom>
        </p:spPr>
        <p:txBody>
          <a:bodyPr wrap="none">
            <a:spAutoFit/>
          </a:bodyPr>
          <a:lstStyle/>
          <a:p>
            <a:r>
              <a:rPr lang="en-GB" dirty="0"/>
              <a:t>https://www.youtube.com/watch?v=8Ox5LhIJSBE</a:t>
            </a:r>
          </a:p>
        </p:txBody>
      </p:sp>
    </p:spTree>
    <p:extLst>
      <p:ext uri="{BB962C8B-B14F-4D97-AF65-F5344CB8AC3E}">
        <p14:creationId xmlns:p14="http://schemas.microsoft.com/office/powerpoint/2010/main" val="1613114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764" y="1771650"/>
            <a:ext cx="38004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rocess 3"/>
          <p:cNvSpPr/>
          <p:nvPr/>
        </p:nvSpPr>
        <p:spPr>
          <a:xfrm>
            <a:off x="4019549" y="559097"/>
            <a:ext cx="4017964" cy="75882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t>Health and Social Care Services….</a:t>
            </a:r>
          </a:p>
        </p:txBody>
      </p:sp>
      <p:cxnSp>
        <p:nvCxnSpPr>
          <p:cNvPr id="6" name="Straight Arrow Connector 5"/>
          <p:cNvCxnSpPr/>
          <p:nvPr/>
        </p:nvCxnSpPr>
        <p:spPr>
          <a:xfrm flipV="1">
            <a:off x="7464425" y="1700213"/>
            <a:ext cx="1511300" cy="1008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94613" y="3182938"/>
            <a:ext cx="10080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967664" y="4365626"/>
            <a:ext cx="865187"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816725" y="5157789"/>
            <a:ext cx="71438" cy="574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flipV="1">
            <a:off x="2782095" y="954034"/>
            <a:ext cx="1413669" cy="9970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flipV="1">
            <a:off x="2679919" y="2851947"/>
            <a:ext cx="1515845" cy="207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792538" y="5013325"/>
            <a:ext cx="1295400" cy="719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738984" y="1440947"/>
            <a:ext cx="1871663" cy="830997"/>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Children's centres</a:t>
            </a:r>
          </a:p>
        </p:txBody>
      </p:sp>
      <p:sp>
        <p:nvSpPr>
          <p:cNvPr id="20" name="TextBox 19"/>
          <p:cNvSpPr txBox="1">
            <a:spLocks noChangeArrowheads="1"/>
          </p:cNvSpPr>
          <p:nvPr/>
        </p:nvSpPr>
        <p:spPr bwMode="auto">
          <a:xfrm>
            <a:off x="939440" y="3644901"/>
            <a:ext cx="1477167" cy="1200329"/>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Hospitals- doctors/ nurses</a:t>
            </a:r>
          </a:p>
        </p:txBody>
      </p:sp>
      <p:sp>
        <p:nvSpPr>
          <p:cNvPr id="21" name="TextBox 20"/>
          <p:cNvSpPr txBox="1">
            <a:spLocks noChangeArrowheads="1"/>
          </p:cNvSpPr>
          <p:nvPr/>
        </p:nvSpPr>
        <p:spPr bwMode="auto">
          <a:xfrm>
            <a:off x="2809011" y="6002914"/>
            <a:ext cx="1657350" cy="46166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Nurseries</a:t>
            </a:r>
          </a:p>
        </p:txBody>
      </p:sp>
      <p:sp>
        <p:nvSpPr>
          <p:cNvPr id="22" name="TextBox 21"/>
          <p:cNvSpPr txBox="1">
            <a:spLocks noChangeArrowheads="1"/>
          </p:cNvSpPr>
          <p:nvPr/>
        </p:nvSpPr>
        <p:spPr bwMode="auto">
          <a:xfrm>
            <a:off x="5808663" y="5821850"/>
            <a:ext cx="2159000" cy="83099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Residential Homes</a:t>
            </a:r>
          </a:p>
        </p:txBody>
      </p:sp>
      <p:sp>
        <p:nvSpPr>
          <p:cNvPr id="23" name="TextBox 22"/>
          <p:cNvSpPr txBox="1">
            <a:spLocks noChangeArrowheads="1"/>
          </p:cNvSpPr>
          <p:nvPr/>
        </p:nvSpPr>
        <p:spPr bwMode="auto">
          <a:xfrm>
            <a:off x="9685192" y="1395919"/>
            <a:ext cx="1727200" cy="83099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Social workers</a:t>
            </a:r>
          </a:p>
        </p:txBody>
      </p:sp>
      <p:sp>
        <p:nvSpPr>
          <p:cNvPr id="24" name="TextBox 23"/>
          <p:cNvSpPr txBox="1">
            <a:spLocks noChangeArrowheads="1"/>
          </p:cNvSpPr>
          <p:nvPr/>
        </p:nvSpPr>
        <p:spPr bwMode="auto">
          <a:xfrm>
            <a:off x="8867775" y="5606405"/>
            <a:ext cx="1800225" cy="46166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Counselling</a:t>
            </a:r>
          </a:p>
        </p:txBody>
      </p:sp>
      <p:cxnSp>
        <p:nvCxnSpPr>
          <p:cNvPr id="26" name="Straight Arrow Connector 25"/>
          <p:cNvCxnSpPr/>
          <p:nvPr/>
        </p:nvCxnSpPr>
        <p:spPr>
          <a:xfrm>
            <a:off x="7824788" y="3933825"/>
            <a:ext cx="1008062" cy="173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9581356" y="4152278"/>
            <a:ext cx="1512888" cy="120032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Schools and teachers</a:t>
            </a:r>
          </a:p>
        </p:txBody>
      </p:sp>
      <p:sp>
        <p:nvSpPr>
          <p:cNvPr id="28" name="TextBox 27"/>
          <p:cNvSpPr txBox="1">
            <a:spLocks noChangeArrowheads="1"/>
          </p:cNvSpPr>
          <p:nvPr/>
        </p:nvSpPr>
        <p:spPr bwMode="auto">
          <a:xfrm>
            <a:off x="9108064" y="3222625"/>
            <a:ext cx="1504950" cy="46166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Dentists</a:t>
            </a:r>
          </a:p>
        </p:txBody>
      </p:sp>
      <p:cxnSp>
        <p:nvCxnSpPr>
          <p:cNvPr id="30" name="Straight Arrow Connector 29"/>
          <p:cNvCxnSpPr/>
          <p:nvPr/>
        </p:nvCxnSpPr>
        <p:spPr>
          <a:xfrm flipH="1">
            <a:off x="2478414" y="4090495"/>
            <a:ext cx="1044575" cy="180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549671" y="5327520"/>
            <a:ext cx="1948657" cy="46166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Counsellors</a:t>
            </a:r>
            <a:endParaRPr lang="en-GB" altLang="en-US" sz="1800" dirty="0"/>
          </a:p>
        </p:txBody>
      </p:sp>
      <p:sp>
        <p:nvSpPr>
          <p:cNvPr id="4096" name="TextBox 4095"/>
          <p:cNvSpPr txBox="1">
            <a:spLocks noChangeArrowheads="1"/>
          </p:cNvSpPr>
          <p:nvPr/>
        </p:nvSpPr>
        <p:spPr bwMode="auto">
          <a:xfrm>
            <a:off x="508149" y="2597601"/>
            <a:ext cx="2171770" cy="46166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Physiotherapy</a:t>
            </a:r>
          </a:p>
        </p:txBody>
      </p:sp>
      <p:cxnSp>
        <p:nvCxnSpPr>
          <p:cNvPr id="4100" name="Straight Arrow Connector 4099"/>
          <p:cNvCxnSpPr>
            <a:cxnSpLocks/>
          </p:cNvCxnSpPr>
          <p:nvPr/>
        </p:nvCxnSpPr>
        <p:spPr>
          <a:xfrm flipH="1" flipV="1">
            <a:off x="2610648" y="1820071"/>
            <a:ext cx="1585116" cy="7042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1367561" y="368805"/>
            <a:ext cx="1441450" cy="83099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Youth club</a:t>
            </a:r>
          </a:p>
        </p:txBody>
      </p:sp>
      <p:sp>
        <p:nvSpPr>
          <p:cNvPr id="3" name="TextBox 2"/>
          <p:cNvSpPr txBox="1">
            <a:spLocks noChangeArrowheads="1"/>
          </p:cNvSpPr>
          <p:nvPr/>
        </p:nvSpPr>
        <p:spPr bwMode="auto">
          <a:xfrm>
            <a:off x="9014401" y="541956"/>
            <a:ext cx="1692275" cy="46166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t>Care homes</a:t>
            </a:r>
          </a:p>
        </p:txBody>
      </p:sp>
    </p:spTree>
    <p:extLst>
      <p:ext uri="{BB962C8B-B14F-4D97-AF65-F5344CB8AC3E}">
        <p14:creationId xmlns:p14="http://schemas.microsoft.com/office/powerpoint/2010/main" val="2193281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96"/>
                                        </p:tgtEl>
                                        <p:attrNameLst>
                                          <p:attrName>style.visibility</p:attrName>
                                        </p:attrNameLst>
                                      </p:cBhvr>
                                      <p:to>
                                        <p:strVal val="visible"/>
                                      </p:to>
                                    </p:set>
                                    <p:anim calcmode="lin" valueType="num">
                                      <p:cBhvr additive="base">
                                        <p:cTn id="55" dur="500" fill="hold"/>
                                        <p:tgtEl>
                                          <p:spTgt spid="4096"/>
                                        </p:tgtEl>
                                        <p:attrNameLst>
                                          <p:attrName>ppt_x</p:attrName>
                                        </p:attrNameLst>
                                      </p:cBhvr>
                                      <p:tavLst>
                                        <p:tav tm="0">
                                          <p:val>
                                            <p:strVal val="#ppt_x"/>
                                          </p:val>
                                        </p:tav>
                                        <p:tav tm="100000">
                                          <p:val>
                                            <p:strVal val="#ppt_x"/>
                                          </p:val>
                                        </p:tav>
                                      </p:tavLst>
                                    </p:anim>
                                    <p:anim calcmode="lin" valueType="num">
                                      <p:cBhvr additive="base">
                                        <p:cTn id="56" dur="500" fill="hold"/>
                                        <p:tgtEl>
                                          <p:spTgt spid="409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additive="base">
                                        <p:cTn id="67" dur="500" fill="hold"/>
                                        <p:tgtEl>
                                          <p:spTgt spid="2"/>
                                        </p:tgtEl>
                                        <p:attrNameLst>
                                          <p:attrName>ppt_x</p:attrName>
                                        </p:attrNameLst>
                                      </p:cBhvr>
                                      <p:tavLst>
                                        <p:tav tm="0">
                                          <p:val>
                                            <p:strVal val="#ppt_x"/>
                                          </p:val>
                                        </p:tav>
                                        <p:tav tm="100000">
                                          <p:val>
                                            <p:strVal val="#ppt_x"/>
                                          </p:val>
                                        </p:tav>
                                      </p:tavLst>
                                    </p:anim>
                                    <p:anim calcmode="lin" valueType="num">
                                      <p:cBhvr additive="base">
                                        <p:cTn id="6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7" grpId="0" animBg="1"/>
      <p:bldP spid="28" grpId="0" animBg="1"/>
      <p:bldP spid="31" grpId="0" animBg="1"/>
      <p:bldP spid="4096" grpId="0" animBg="1"/>
      <p:bldP spid="2" grpId="0" animBg="1"/>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86686359"/>
              </p:ext>
            </p:extLst>
          </p:nvPr>
        </p:nvGraphicFramePr>
        <p:xfrm>
          <a:off x="866775" y="1846263"/>
          <a:ext cx="9963150" cy="4716240"/>
        </p:xfrm>
        <a:graphic>
          <a:graphicData uri="http://schemas.openxmlformats.org/drawingml/2006/table">
            <a:tbl>
              <a:tblPr firstRow="1" firstCol="1" lastRow="1" lastCol="1" bandRow="1" bandCol="1"/>
              <a:tblGrid>
                <a:gridCol w="6309995">
                  <a:extLst>
                    <a:ext uri="{9D8B030D-6E8A-4147-A177-3AD203B41FA5}">
                      <a16:colId xmlns:a16="http://schemas.microsoft.com/office/drawing/2014/main" val="20000"/>
                    </a:ext>
                  </a:extLst>
                </a:gridCol>
                <a:gridCol w="3653155">
                  <a:extLst>
                    <a:ext uri="{9D8B030D-6E8A-4147-A177-3AD203B41FA5}">
                      <a16:colId xmlns:a16="http://schemas.microsoft.com/office/drawing/2014/main" val="20001"/>
                    </a:ext>
                  </a:extLst>
                </a:gridCol>
              </a:tblGrid>
              <a:tr h="157668">
                <a:tc>
                  <a:txBody>
                    <a:bodyPr/>
                    <a:lstStyle/>
                    <a:p>
                      <a:pPr>
                        <a:spcAft>
                          <a:spcPts val="0"/>
                        </a:spcAft>
                      </a:pPr>
                      <a:r>
                        <a:rPr lang="en-GB" sz="2000" dirty="0">
                          <a:effectLst/>
                          <a:latin typeface="Tahoma" panose="020B0604030504040204" pitchFamily="34" charset="0"/>
                          <a:ea typeface="Times New Roman" panose="02020603050405020304" pitchFamily="18" charset="0"/>
                        </a:rPr>
                        <a:t>Type of barrier</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Possible strategies</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73004">
                <a:tc>
                  <a:txBody>
                    <a:bodyPr/>
                    <a:lstStyle/>
                    <a:p>
                      <a:pPr>
                        <a:spcAft>
                          <a:spcPts val="0"/>
                        </a:spcAft>
                      </a:pPr>
                      <a:r>
                        <a:rPr lang="en-GB" sz="2000" dirty="0">
                          <a:effectLst/>
                          <a:latin typeface="Tahoma" panose="020B0604030504040204" pitchFamily="34" charset="0"/>
                          <a:ea typeface="Times New Roman" panose="02020603050405020304" pitchFamily="18" charset="0"/>
                        </a:rPr>
                        <a:t>Service user suffers from a sensory impairment, e.g. deaf. </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3004">
                <a:tc>
                  <a:txBody>
                    <a:bodyPr/>
                    <a:lstStyle/>
                    <a:p>
                      <a:pPr>
                        <a:spcAft>
                          <a:spcPts val="0"/>
                        </a:spcAft>
                      </a:pPr>
                      <a:r>
                        <a:rPr lang="en-GB" sz="2000" dirty="0">
                          <a:effectLst/>
                          <a:latin typeface="Tahoma" panose="020B0604030504040204" pitchFamily="34" charset="0"/>
                          <a:ea typeface="Times New Roman" panose="02020603050405020304" pitchFamily="18" charset="0"/>
                        </a:rPr>
                        <a:t>The service user has low self-esteem and is depressed. </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4682">
                <a:tc>
                  <a:txBody>
                    <a:bodyPr/>
                    <a:lstStyle/>
                    <a:p>
                      <a:pPr>
                        <a:spcAft>
                          <a:spcPts val="0"/>
                        </a:spcAft>
                      </a:pPr>
                      <a:r>
                        <a:rPr lang="en-GB" sz="2000" dirty="0">
                          <a:effectLst/>
                          <a:latin typeface="Tahoma" panose="020B0604030504040204" pitchFamily="34" charset="0"/>
                          <a:ea typeface="Times New Roman" panose="02020603050405020304" pitchFamily="18" charset="0"/>
                        </a:rPr>
                        <a:t>The individual is stressed (anxiety attacks)</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4682">
                <a:tc>
                  <a:txBody>
                    <a:bodyPr/>
                    <a:lstStyle/>
                    <a:p>
                      <a:pPr>
                        <a:spcAft>
                          <a:spcPts val="0"/>
                        </a:spcAft>
                      </a:pPr>
                      <a:r>
                        <a:rPr lang="en-GB" sz="2000" dirty="0">
                          <a:effectLst/>
                          <a:latin typeface="Tahoma" panose="020B0604030504040204" pitchFamily="34" charset="0"/>
                          <a:ea typeface="Times New Roman" panose="02020603050405020304" pitchFamily="18" charset="0"/>
                        </a:rPr>
                        <a:t>The service user is being aggression to yourself. </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3004">
                <a:tc>
                  <a:txBody>
                    <a:bodyPr/>
                    <a:lstStyle/>
                    <a:p>
                      <a:pPr>
                        <a:spcAft>
                          <a:spcPts val="0"/>
                        </a:spcAft>
                      </a:pPr>
                      <a:r>
                        <a:rPr lang="en-GB" sz="2000" dirty="0">
                          <a:effectLst/>
                          <a:latin typeface="Tahoma" panose="020B0604030504040204" pitchFamily="34" charset="0"/>
                          <a:ea typeface="Times New Roman" panose="02020603050405020304" pitchFamily="18" charset="0"/>
                        </a:rPr>
                        <a:t>They assume that you are useless because of your gender.</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3004">
                <a:tc>
                  <a:txBody>
                    <a:bodyPr/>
                    <a:lstStyle/>
                    <a:p>
                      <a:pPr>
                        <a:spcAft>
                          <a:spcPts val="0"/>
                        </a:spcAft>
                      </a:pPr>
                      <a:r>
                        <a:rPr lang="en-GB" sz="2000" dirty="0">
                          <a:effectLst/>
                          <a:latin typeface="Tahoma" panose="020B0604030504040204" pitchFamily="34" charset="0"/>
                          <a:ea typeface="Times New Roman" panose="02020603050405020304" pitchFamily="18" charset="0"/>
                        </a:rPr>
                        <a:t>A doctors tried to explain a problem but they are using to much jargon. </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672">
                <a:tc>
                  <a:txBody>
                    <a:bodyPr/>
                    <a:lstStyle/>
                    <a:p>
                      <a:pPr>
                        <a:spcAft>
                          <a:spcPts val="0"/>
                        </a:spcAft>
                      </a:pPr>
                      <a:r>
                        <a:rPr lang="en-GB" sz="2000">
                          <a:effectLst/>
                          <a:latin typeface="Tahoma" panose="020B0604030504040204" pitchFamily="34" charset="0"/>
                          <a:ea typeface="Times New Roman" panose="02020603050405020304" pitchFamily="18" charset="0"/>
                        </a:rPr>
                        <a:t>Your boss is abusing their power and making you do jobs which you are not meant to do. </a:t>
                      </a:r>
                      <a:endParaRPr lang="en-GB" sz="200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3004">
                <a:tc>
                  <a:txBody>
                    <a:bodyPr/>
                    <a:lstStyle/>
                    <a:p>
                      <a:pPr>
                        <a:spcAft>
                          <a:spcPts val="0"/>
                        </a:spcAft>
                      </a:pPr>
                      <a:r>
                        <a:rPr lang="en-GB" sz="2000" dirty="0">
                          <a:effectLst/>
                          <a:latin typeface="Tahoma" panose="020B0604030504040204" pitchFamily="34" charset="0"/>
                          <a:ea typeface="Times New Roman" panose="02020603050405020304" pitchFamily="18" charset="0"/>
                        </a:rPr>
                        <a:t>The service user is under the influence of alcohol or drugs</a:t>
                      </a:r>
                      <a:endParaRPr lang="en-GB" sz="2000" dirty="0">
                        <a:effectLst/>
                        <a:latin typeface="Times New Roman" panose="02020603050405020304" pitchFamily="18" charset="0"/>
                        <a:ea typeface="Times New Roman" panose="02020603050405020304" pitchFamily="18" charset="0"/>
                      </a:endParaRPr>
                    </a:p>
                  </a:txBody>
                  <a:tcPr marL="59126" marR="591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000" dirty="0">
                          <a:effectLst/>
                          <a:latin typeface="Tahoma" panose="020B060403050404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txBody>
                  <a:tcPr marL="59126" marR="59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1"/>
          <p:cNvSpPr>
            <a:spLocks noChangeArrowheads="1"/>
          </p:cNvSpPr>
          <p:nvPr/>
        </p:nvSpPr>
        <p:spPr bwMode="auto">
          <a:xfrm>
            <a:off x="3317875" y="184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extBox 3"/>
          <p:cNvSpPr txBox="1"/>
          <p:nvPr/>
        </p:nvSpPr>
        <p:spPr>
          <a:xfrm>
            <a:off x="209549" y="228600"/>
            <a:ext cx="4919663" cy="1077218"/>
          </a:xfrm>
          <a:prstGeom prst="rect">
            <a:avLst/>
          </a:prstGeom>
          <a:noFill/>
        </p:spPr>
        <p:txBody>
          <a:bodyPr wrap="square" rtlCol="0">
            <a:spAutoFit/>
          </a:bodyPr>
          <a:lstStyle/>
          <a:p>
            <a:r>
              <a:rPr lang="en-GB" sz="3200" b="1" dirty="0"/>
              <a:t>Factors that influence communication barriers</a:t>
            </a:r>
          </a:p>
        </p:txBody>
      </p:sp>
      <p:sp>
        <p:nvSpPr>
          <p:cNvPr id="5" name="TextBox 4"/>
          <p:cNvSpPr txBox="1"/>
          <p:nvPr/>
        </p:nvSpPr>
        <p:spPr>
          <a:xfrm>
            <a:off x="4643437" y="228600"/>
            <a:ext cx="7339013" cy="1200329"/>
          </a:xfrm>
          <a:prstGeom prst="rect">
            <a:avLst/>
          </a:prstGeom>
          <a:noFill/>
          <a:ln w="38100">
            <a:solidFill>
              <a:srgbClr val="7030A0"/>
            </a:solidFill>
          </a:ln>
        </p:spPr>
        <p:txBody>
          <a:bodyPr wrap="square" rtlCol="0">
            <a:spAutoFit/>
          </a:bodyPr>
          <a:lstStyle/>
          <a:p>
            <a:r>
              <a:rPr lang="en-GB" sz="2400" b="1" dirty="0">
                <a:solidFill>
                  <a:srgbClr val="7030A0"/>
                </a:solidFill>
              </a:rPr>
              <a:t>Activity </a:t>
            </a:r>
            <a:r>
              <a:rPr lang="en-GB" sz="2400" dirty="0"/>
              <a:t>    In Pairs </a:t>
            </a:r>
          </a:p>
          <a:p>
            <a:r>
              <a:rPr lang="en-GB" sz="2400" dirty="0"/>
              <a:t>For each of the barriers given identify possible strategies health care professionals would use to overcome these </a:t>
            </a:r>
          </a:p>
        </p:txBody>
      </p:sp>
    </p:spTree>
    <p:extLst>
      <p:ext uri="{BB962C8B-B14F-4D97-AF65-F5344CB8AC3E}">
        <p14:creationId xmlns:p14="http://schemas.microsoft.com/office/powerpoint/2010/main" val="1224747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362803"/>
            <a:ext cx="5455920" cy="932597"/>
          </a:xfrm>
        </p:spPr>
        <p:txBody>
          <a:bodyPr>
            <a:normAutofit fontScale="90000"/>
          </a:bodyPr>
          <a:lstStyle/>
          <a:p>
            <a:r>
              <a:rPr lang="en-GB" b="1" dirty="0"/>
              <a:t>Communication and interpersonal interaction </a:t>
            </a:r>
          </a:p>
        </p:txBody>
      </p:sp>
      <p:sp>
        <p:nvSpPr>
          <p:cNvPr id="3" name="Content Placeholder 2"/>
          <p:cNvSpPr>
            <a:spLocks noGrp="1"/>
          </p:cNvSpPr>
          <p:nvPr>
            <p:ph idx="1"/>
          </p:nvPr>
        </p:nvSpPr>
        <p:spPr>
          <a:xfrm>
            <a:off x="552450" y="2781299"/>
            <a:ext cx="11315700" cy="3841173"/>
          </a:xfrm>
        </p:spPr>
        <p:txBody>
          <a:bodyPr numCol="2">
            <a:noAutofit/>
          </a:bodyPr>
          <a:lstStyle/>
          <a:p>
            <a:r>
              <a:rPr lang="en-GB" dirty="0"/>
              <a:t>Communication that involves difficult, complex or sensitive issues	</a:t>
            </a:r>
          </a:p>
          <a:p>
            <a:r>
              <a:rPr lang="en-GB" dirty="0"/>
              <a:t>Unmet language needs or preferences	</a:t>
            </a:r>
          </a:p>
          <a:p>
            <a:r>
              <a:rPr lang="en-GB" dirty="0"/>
              <a:t>Sensory impairment	</a:t>
            </a:r>
          </a:p>
          <a:p>
            <a:r>
              <a:rPr lang="en-GB" dirty="0"/>
              <a:t>Disability	</a:t>
            </a:r>
          </a:p>
          <a:p>
            <a:r>
              <a:rPr lang="en-GB" dirty="0"/>
              <a:t>Personality or self-esteem needs	</a:t>
            </a:r>
          </a:p>
          <a:p>
            <a:r>
              <a:rPr lang="en-GB" dirty="0"/>
              <a:t>Anxiety or depression	</a:t>
            </a:r>
          </a:p>
          <a:p>
            <a:endParaRPr lang="en-GB" dirty="0"/>
          </a:p>
          <a:p>
            <a:pPr marL="895350" indent="0">
              <a:tabLst>
                <a:tab pos="1524000" algn="l"/>
              </a:tabLst>
            </a:pPr>
            <a:r>
              <a:rPr lang="en-GB" dirty="0"/>
              <a:t>Aggression/submissiveness	</a:t>
            </a:r>
          </a:p>
          <a:p>
            <a:pPr marL="895350" indent="0">
              <a:tabLst>
                <a:tab pos="1524000" algn="l"/>
              </a:tabLst>
            </a:pPr>
            <a:r>
              <a:rPr lang="en-GB" dirty="0"/>
              <a:t>Assumptions, values or beliefs	</a:t>
            </a:r>
          </a:p>
          <a:p>
            <a:pPr marL="895350" indent="0">
              <a:tabLst>
                <a:tab pos="1524000" algn="l"/>
              </a:tabLst>
            </a:pPr>
            <a:r>
              <a:rPr lang="en-GB" dirty="0"/>
              <a:t>Jargon	</a:t>
            </a:r>
          </a:p>
          <a:p>
            <a:pPr marL="895350" indent="0">
              <a:tabLst>
                <a:tab pos="1524000" algn="l"/>
              </a:tabLst>
            </a:pPr>
            <a:r>
              <a:rPr lang="en-GB" dirty="0"/>
              <a:t>Cultural variations	</a:t>
            </a:r>
          </a:p>
          <a:p>
            <a:pPr marL="895350" indent="0">
              <a:tabLst>
                <a:tab pos="1524000" algn="l"/>
              </a:tabLst>
            </a:pPr>
            <a:r>
              <a:rPr lang="en-GB" dirty="0"/>
              <a:t>Abuse of power	</a:t>
            </a:r>
          </a:p>
          <a:p>
            <a:pPr marL="895350" indent="0">
              <a:tabLst>
                <a:tab pos="1524000" algn="l"/>
              </a:tabLst>
            </a:pPr>
            <a:r>
              <a:rPr lang="en-GB" dirty="0"/>
              <a:t>Alcohol or drugs</a:t>
            </a:r>
            <a:r>
              <a:rPr lang="en-GB" sz="2400" dirty="0"/>
              <a:t>	</a:t>
            </a:r>
          </a:p>
          <a:p>
            <a:endParaRPr lang="en-GB" sz="2400" dirty="0"/>
          </a:p>
        </p:txBody>
      </p:sp>
      <p:sp>
        <p:nvSpPr>
          <p:cNvPr id="4" name="TextBox 3"/>
          <p:cNvSpPr txBox="1"/>
          <p:nvPr/>
        </p:nvSpPr>
        <p:spPr>
          <a:xfrm>
            <a:off x="552450" y="1714500"/>
            <a:ext cx="11315700" cy="1323439"/>
          </a:xfrm>
          <a:prstGeom prst="rect">
            <a:avLst/>
          </a:prstGeom>
          <a:noFill/>
        </p:spPr>
        <p:txBody>
          <a:bodyPr wrap="square" rtlCol="0">
            <a:spAutoFit/>
          </a:bodyPr>
          <a:lstStyle/>
          <a:p>
            <a:r>
              <a:rPr lang="en-GB" sz="2800" b="1" dirty="0">
                <a:solidFill>
                  <a:srgbClr val="7030A0"/>
                </a:solidFill>
              </a:rPr>
              <a:t>Activity </a:t>
            </a:r>
            <a:r>
              <a:rPr lang="en-GB" sz="2800" dirty="0">
                <a:solidFill>
                  <a:srgbClr val="7030A0"/>
                </a:solidFill>
              </a:rPr>
              <a:t> I</a:t>
            </a:r>
            <a:r>
              <a:rPr lang="en-GB" sz="2800" dirty="0"/>
              <a:t>ndividually, for each of the barriers listed, consider possible strategies for overcoming it…</a:t>
            </a:r>
          </a:p>
          <a:p>
            <a:endParaRPr lang="en-GB" sz="2400" dirty="0"/>
          </a:p>
        </p:txBody>
      </p:sp>
    </p:spTree>
    <p:extLst>
      <p:ext uri="{BB962C8B-B14F-4D97-AF65-F5344CB8AC3E}">
        <p14:creationId xmlns:p14="http://schemas.microsoft.com/office/powerpoint/2010/main" val="560826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599" y="331738"/>
            <a:ext cx="11515725" cy="2646878"/>
          </a:xfrm>
          <a:prstGeom prst="rect">
            <a:avLst/>
          </a:prstGeom>
        </p:spPr>
        <p:txBody>
          <a:bodyPr wrap="square">
            <a:spAutoFit/>
          </a:bodyPr>
          <a:lstStyle/>
          <a:p>
            <a:r>
              <a:rPr lang="en-GB" sz="3200" b="1" dirty="0"/>
              <a:t>Factors that influence effective communication in different service-user groups</a:t>
            </a:r>
          </a:p>
          <a:p>
            <a:endParaRPr lang="en-GB" dirty="0"/>
          </a:p>
          <a:p>
            <a:r>
              <a:rPr lang="en-GB" sz="2800" dirty="0"/>
              <a:t>Select a service-user group (for example, children, elderly people or those with learning difficulties) and consider communication barriers that are specific to that group. Complete the table below.</a:t>
            </a:r>
          </a:p>
        </p:txBody>
      </p:sp>
      <p:graphicFrame>
        <p:nvGraphicFramePr>
          <p:cNvPr id="5" name="Table 4"/>
          <p:cNvGraphicFramePr>
            <a:graphicFrameLocks noGrp="1"/>
          </p:cNvGraphicFramePr>
          <p:nvPr>
            <p:extLst>
              <p:ext uri="{D42A27DB-BD31-4B8C-83A1-F6EECF244321}">
                <p14:modId xmlns:p14="http://schemas.microsoft.com/office/powerpoint/2010/main" val="1199484076"/>
              </p:ext>
            </p:extLst>
          </p:nvPr>
        </p:nvGraphicFramePr>
        <p:xfrm>
          <a:off x="485774" y="2967134"/>
          <a:ext cx="11258550" cy="3559128"/>
        </p:xfrm>
        <a:graphic>
          <a:graphicData uri="http://schemas.openxmlformats.org/drawingml/2006/table">
            <a:tbl>
              <a:tblPr firstRow="1" firstCol="1" lastRow="1" lastCol="1" bandRow="1" bandCol="1"/>
              <a:tblGrid>
                <a:gridCol w="2709138">
                  <a:extLst>
                    <a:ext uri="{9D8B030D-6E8A-4147-A177-3AD203B41FA5}">
                      <a16:colId xmlns:a16="http://schemas.microsoft.com/office/drawing/2014/main" val="20000"/>
                    </a:ext>
                  </a:extLst>
                </a:gridCol>
                <a:gridCol w="2849804">
                  <a:extLst>
                    <a:ext uri="{9D8B030D-6E8A-4147-A177-3AD203B41FA5}">
                      <a16:colId xmlns:a16="http://schemas.microsoft.com/office/drawing/2014/main" val="20001"/>
                    </a:ext>
                  </a:extLst>
                </a:gridCol>
                <a:gridCol w="2849804">
                  <a:extLst>
                    <a:ext uri="{9D8B030D-6E8A-4147-A177-3AD203B41FA5}">
                      <a16:colId xmlns:a16="http://schemas.microsoft.com/office/drawing/2014/main" val="20002"/>
                    </a:ext>
                  </a:extLst>
                </a:gridCol>
                <a:gridCol w="2849804">
                  <a:extLst>
                    <a:ext uri="{9D8B030D-6E8A-4147-A177-3AD203B41FA5}">
                      <a16:colId xmlns:a16="http://schemas.microsoft.com/office/drawing/2014/main" val="20003"/>
                    </a:ext>
                  </a:extLst>
                </a:gridCol>
              </a:tblGrid>
              <a:tr h="480438">
                <a:tc>
                  <a:txBody>
                    <a:bodyPr/>
                    <a:lstStyle/>
                    <a:p>
                      <a:pPr>
                        <a:lnSpc>
                          <a:spcPts val="600"/>
                        </a:lnSpc>
                        <a:spcBef>
                          <a:spcPts val="45"/>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04775" marR="158115">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Barrie</a:t>
                      </a:r>
                      <a:r>
                        <a:rPr lang="en-US" sz="1200" b="1"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 to com</a:t>
                      </a:r>
                      <a:r>
                        <a:rPr lang="en-US" sz="1200" b="1"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unication and interpe</a:t>
                      </a:r>
                      <a:r>
                        <a:rPr lang="en-US" sz="1200" b="1"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sonal interaction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ts val="600"/>
                        </a:lnSpc>
                        <a:spcBef>
                          <a:spcPts val="45"/>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04775" marR="104775">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H</a:t>
                      </a:r>
                      <a:r>
                        <a:rPr lang="en-US" sz="1200" b="1"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w can this barrier af</a:t>
                      </a:r>
                      <a:r>
                        <a:rPr lang="en-US" sz="1200" b="1" spc="-1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f</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ect </a:t>
                      </a:r>
                      <a:r>
                        <a:rPr lang="en-US" sz="1200" b="1" spc="-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y</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our se</a:t>
                      </a:r>
                      <a:r>
                        <a:rPr lang="en-US" sz="1200" b="1" spc="1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vice- user g</a:t>
                      </a:r>
                      <a:r>
                        <a:rPr lang="en-US" sz="1200" b="1"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oup?</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ts val="600"/>
                        </a:lnSpc>
                        <a:spcBef>
                          <a:spcPts val="45"/>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04775" marR="80010">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What can be done to reduce the negative influence of this barrier?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ts val="600"/>
                        </a:lnSpc>
                        <a:spcBef>
                          <a:spcPts val="4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104775" marR="150495">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Using </a:t>
                      </a:r>
                      <a:r>
                        <a:rPr lang="en-US" sz="1200" b="1" spc="-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y</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our </a:t>
                      </a:r>
                      <a:r>
                        <a:rPr lang="en-US" sz="1200" b="1" spc="-1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hosen se</a:t>
                      </a:r>
                      <a:r>
                        <a:rPr lang="en-US" sz="1200" b="1" spc="1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vice-user g</a:t>
                      </a:r>
                      <a:r>
                        <a:rPr lang="en-US" sz="1200" b="1"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oup, give an </a:t>
                      </a:r>
                      <a:r>
                        <a:rPr lang="en-US" sz="1200" b="1"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xample to </a:t>
                      </a:r>
                      <a:r>
                        <a:rPr lang="en-US" sz="1200" b="1"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xplain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0"/>
                  </a:ext>
                </a:extLst>
              </a:tr>
              <a:tr h="480438">
                <a:tc>
                  <a:txBody>
                    <a:bodyPr/>
                    <a:lstStyle/>
                    <a:p>
                      <a:pPr>
                        <a:lnSpc>
                          <a:spcPts val="600"/>
                        </a:lnSpc>
                        <a:spcBef>
                          <a:spcPts val="45"/>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04775" marR="97790">
                        <a:lnSpc>
                          <a:spcPct val="102000"/>
                        </a:lnSpc>
                        <a:spcAft>
                          <a:spcPts val="0"/>
                        </a:spcAft>
                      </a:pP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b="1" spc="-45">
                          <a:solidFill>
                            <a:srgbClr val="231F20"/>
                          </a:solidFill>
                          <a:effectLst/>
                          <a:latin typeface="Arial" panose="020B0604020202020204" pitchFamily="34" charset="0"/>
                          <a:ea typeface="Arial" panose="020B0604020202020204" pitchFamily="34" charset="0"/>
                          <a:cs typeface="Times New Roman" panose="02020603050405020304" pitchFamily="18" charset="0"/>
                        </a:rPr>
                        <a:t>n</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vi</a:t>
                      </a:r>
                      <a:r>
                        <a:rPr lang="en-US" sz="1200" b="1"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onmental facto</a:t>
                      </a:r>
                      <a:r>
                        <a:rPr lang="en-US" sz="1200" b="1"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s </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(setting, nois</a:t>
                      </a:r>
                      <a:r>
                        <a:rPr lang="en-US" sz="1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tim</a:t>
                      </a:r>
                      <a:r>
                        <a:rPr lang="en-US" sz="1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 lighting, space)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389402">
                <a:tc>
                  <a:txBody>
                    <a:bodyPr/>
                    <a:lstStyle/>
                    <a:p>
                      <a:pPr>
                        <a:lnSpc>
                          <a:spcPts val="600"/>
                        </a:lnSpc>
                        <a:spcBef>
                          <a:spcPts val="4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04775" marR="214630">
                        <a:lnSpc>
                          <a:spcPct val="102000"/>
                        </a:lnSpc>
                        <a:spcAft>
                          <a:spcPts val="0"/>
                        </a:spcAft>
                      </a:pPr>
                      <a:r>
                        <a:rPr lang="en-US" sz="1200" b="1" spc="-65">
                          <a:solidFill>
                            <a:srgbClr val="231F20"/>
                          </a:solidFill>
                          <a:effectLst/>
                          <a:latin typeface="Arial" panose="020B0604020202020204" pitchFamily="34" charset="0"/>
                          <a:ea typeface="Arial" panose="020B0604020202020204" pitchFamily="34" charset="0"/>
                          <a:cs typeface="Times New Roman" panose="02020603050405020304" pitchFamily="18" charset="0"/>
                        </a:rPr>
                        <a:t>T</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ype of com</a:t>
                      </a:r>
                      <a:r>
                        <a:rPr lang="en-US" sz="1200" b="1"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m</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unication </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(difficult, compl</a:t>
                      </a:r>
                      <a:r>
                        <a:rPr lang="en-US" sz="1200" spc="-35">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x, sensiti</a:t>
                      </a:r>
                      <a:r>
                        <a:rPr lang="en-US" sz="1200" spc="-30">
                          <a:solidFill>
                            <a:srgbClr val="231F20"/>
                          </a:solidFill>
                          <a:effectLst/>
                          <a:latin typeface="Arial" panose="020B0604020202020204" pitchFamily="34" charset="0"/>
                          <a:ea typeface="Arial" panose="020B0604020202020204" pitchFamily="34" charset="0"/>
                          <a:cs typeface="Times New Roman" panose="02020603050405020304" pitchFamily="18" charset="0"/>
                        </a:rPr>
                        <a:t>v</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389402">
                <a:tc>
                  <a:txBody>
                    <a:bodyPr/>
                    <a:lstStyle/>
                    <a:p>
                      <a:pPr>
                        <a:lnSpc>
                          <a:spcPts val="600"/>
                        </a:lnSpc>
                        <a:spcBef>
                          <a:spcPts val="4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04775" marR="225425">
                        <a:lnSpc>
                          <a:spcPct val="102000"/>
                        </a:lnSpc>
                        <a:spcAft>
                          <a:spcPts val="0"/>
                        </a:spcAft>
                      </a:pP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Langu</a:t>
                      </a:r>
                      <a:r>
                        <a:rPr lang="en-US" sz="1200" b="1"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a</a:t>
                      </a:r>
                      <a:r>
                        <a:rPr lang="en-US" sz="1200" b="1"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g</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e needs and pre</a:t>
                      </a:r>
                      <a:r>
                        <a:rPr lang="en-US" sz="1200" b="1" spc="-10">
                          <a:solidFill>
                            <a:srgbClr val="231F20"/>
                          </a:solidFill>
                          <a:effectLst/>
                          <a:latin typeface="Arial" panose="020B0604020202020204" pitchFamily="34" charset="0"/>
                          <a:ea typeface="Arial" panose="020B0604020202020204" pitchFamily="34" charset="0"/>
                          <a:cs typeface="Times New Roman" panose="02020603050405020304" pitchFamily="18" charset="0"/>
                        </a:rPr>
                        <a:t>f</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erences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r h="389402">
                <a:tc>
                  <a:txBody>
                    <a:bodyPr/>
                    <a:lstStyle/>
                    <a:p>
                      <a:pPr>
                        <a:lnSpc>
                          <a:spcPts val="600"/>
                        </a:lnSpc>
                        <a:spcBef>
                          <a:spcPts val="4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04775">
                        <a:lnSpc>
                          <a:spcPct val="115000"/>
                        </a:lnSpc>
                        <a:spcAft>
                          <a:spcPts val="0"/>
                        </a:spcAft>
                      </a:pP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Cultural </a:t>
                      </a:r>
                      <a:r>
                        <a:rPr lang="en-US" sz="1200" b="1" spc="-20">
                          <a:solidFill>
                            <a:srgbClr val="231F20"/>
                          </a:solidFill>
                          <a:effectLst/>
                          <a:latin typeface="Arial" panose="020B0604020202020204" pitchFamily="34" charset="0"/>
                          <a:ea typeface="Arial" panose="020B0604020202020204" pitchFamily="34" charset="0"/>
                          <a:cs typeface="Times New Roman" panose="02020603050405020304" pitchFamily="18" charset="0"/>
                        </a:rPr>
                        <a:t>v</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ariations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4"/>
                  </a:ext>
                </a:extLst>
              </a:tr>
              <a:tr h="389402">
                <a:tc>
                  <a:txBody>
                    <a:bodyPr/>
                    <a:lstStyle/>
                    <a:p>
                      <a:pPr>
                        <a:lnSpc>
                          <a:spcPts val="600"/>
                        </a:lnSpc>
                        <a:spcBef>
                          <a:spcPts val="4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04775" marR="196850">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Disability or impairment </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(lea</a:t>
                      </a:r>
                      <a:r>
                        <a:rPr lang="en-US" sz="1200" spc="2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ning, hea</a:t>
                      </a:r>
                      <a:r>
                        <a:rPr lang="en-US" sz="12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ing, visual)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5"/>
                  </a:ext>
                </a:extLst>
              </a:tr>
              <a:tr h="389402">
                <a:tc>
                  <a:txBody>
                    <a:bodyPr/>
                    <a:lstStyle/>
                    <a:p>
                      <a:pPr>
                        <a:lnSpc>
                          <a:spcPts val="600"/>
                        </a:lnSpc>
                        <a:spcBef>
                          <a:spcPts val="45"/>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104775" marR="78105">
                        <a:lnSpc>
                          <a:spcPct val="102000"/>
                        </a:lnSpc>
                        <a:spcAft>
                          <a:spcPts val="0"/>
                        </a:spcAft>
                      </a:pP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Emotional barrie</a:t>
                      </a:r>
                      <a:r>
                        <a:rPr lang="en-US" sz="1200" b="1"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r</a:t>
                      </a:r>
                      <a:r>
                        <a:rPr lang="en-US" sz="1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s </a:t>
                      </a:r>
                      <a:r>
                        <a:rPr lang="en-US" sz="1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(poor self-esteem, depression, anxiety)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6"/>
                  </a:ext>
                </a:extLst>
              </a:tr>
              <a:tr h="389402">
                <a:tc>
                  <a:txBody>
                    <a:bodyPr/>
                    <a:lstStyle/>
                    <a:p>
                      <a:pPr>
                        <a:lnSpc>
                          <a:spcPts val="600"/>
                        </a:lnSpc>
                        <a:spcBef>
                          <a:spcPts val="45"/>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04775" marR="279400" algn="just">
                        <a:lnSpc>
                          <a:spcPct val="102000"/>
                        </a:lnSpc>
                        <a:spcAft>
                          <a:spcPts val="0"/>
                        </a:spcAft>
                      </a:pP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a:t>
                      </a:r>
                      <a:r>
                        <a:rPr lang="en-US" sz="1200" b="1" spc="-2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b</a:t>
                      </a:r>
                      <a:r>
                        <a:rPr lang="en-US" sz="1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use </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a:t>
                      </a:r>
                      <a:r>
                        <a:rPr lang="en-US" sz="1200" spc="-3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h</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ysical, mental, financial, neglect)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nSpc>
                          <a:spcPct val="115000"/>
                        </a:lnSpc>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6441755" y="1297651"/>
            <a:ext cx="31612992" cy="14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47496" tIns="469752" rIns="507840" bIns="54592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2411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Unit 1 BTEC Level 3 LO 3 </a:t>
            </a:r>
          </a:p>
        </p:txBody>
      </p:sp>
      <p:sp>
        <p:nvSpPr>
          <p:cNvPr id="4" name="Oval 3"/>
          <p:cNvSpPr/>
          <p:nvPr/>
        </p:nvSpPr>
        <p:spPr>
          <a:xfrm>
            <a:off x="4696691" y="2244437"/>
            <a:ext cx="3370120" cy="3168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Understand ways to overcome barriers in a HSC environment </a:t>
            </a:r>
          </a:p>
        </p:txBody>
      </p:sp>
      <p:sp>
        <p:nvSpPr>
          <p:cNvPr id="5" name="Rectangle 4"/>
          <p:cNvSpPr/>
          <p:nvPr/>
        </p:nvSpPr>
        <p:spPr>
          <a:xfrm>
            <a:off x="668483" y="1555415"/>
            <a:ext cx="3131126" cy="1506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Communication and interpersonal interaction</a:t>
            </a:r>
          </a:p>
          <a:p>
            <a:pPr algn="ctr"/>
            <a:endParaRPr lang="en-GB" dirty="0"/>
          </a:p>
        </p:txBody>
      </p:sp>
      <p:sp>
        <p:nvSpPr>
          <p:cNvPr id="6" name="Rectangle 5"/>
          <p:cNvSpPr/>
          <p:nvPr/>
        </p:nvSpPr>
        <p:spPr>
          <a:xfrm>
            <a:off x="8769927" y="668437"/>
            <a:ext cx="2694709" cy="110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Aids to communication </a:t>
            </a:r>
          </a:p>
        </p:txBody>
      </p:sp>
      <p:sp>
        <p:nvSpPr>
          <p:cNvPr id="10" name="TextBox 9"/>
          <p:cNvSpPr txBox="1"/>
          <p:nvPr/>
        </p:nvSpPr>
        <p:spPr>
          <a:xfrm>
            <a:off x="342901" y="3269673"/>
            <a:ext cx="3782290" cy="2862322"/>
          </a:xfrm>
          <a:prstGeom prst="rect">
            <a:avLst/>
          </a:prstGeom>
          <a:noFill/>
        </p:spPr>
        <p:txBody>
          <a:bodyPr wrap="square" rtlCol="0">
            <a:spAutoFit/>
          </a:bodyPr>
          <a:lstStyle/>
          <a:p>
            <a:pPr algn="ctr"/>
            <a:r>
              <a:rPr lang="en-GB" sz="2000" dirty="0"/>
              <a:t>Possible strategies , e.g. staff training, assessment of need, using preferred method, promoting rights, confidentiality, defusing aggression, assertiveness, appropriate verbal/non verbal communication, building relationships, appropriate environment, attitude, confidence.</a:t>
            </a:r>
            <a:endParaRPr lang="en-GB" sz="1600" dirty="0"/>
          </a:p>
        </p:txBody>
      </p:sp>
      <p:sp>
        <p:nvSpPr>
          <p:cNvPr id="12" name="TextBox 11"/>
          <p:cNvSpPr txBox="1"/>
          <p:nvPr/>
        </p:nvSpPr>
        <p:spPr>
          <a:xfrm>
            <a:off x="9015845" y="2037781"/>
            <a:ext cx="2507672" cy="3477875"/>
          </a:xfrm>
          <a:prstGeom prst="rect">
            <a:avLst/>
          </a:prstGeom>
          <a:noFill/>
        </p:spPr>
        <p:txBody>
          <a:bodyPr wrap="square" rtlCol="0">
            <a:spAutoFit/>
          </a:bodyPr>
          <a:lstStyle/>
          <a:p>
            <a:pPr algn="ctr"/>
            <a:r>
              <a:rPr lang="en-GB" sz="2000" dirty="0"/>
              <a:t>Human :- advocates, interpreters, translators, mentors, befrienders, technological aids (hearing aids, text phones, Mincom, voice activated software, relay systems, loop systems)</a:t>
            </a:r>
            <a:endParaRPr lang="en-GB" sz="1400" dirty="0"/>
          </a:p>
        </p:txBody>
      </p:sp>
      <p:cxnSp>
        <p:nvCxnSpPr>
          <p:cNvPr id="7" name="Straight Connector 6">
            <a:extLst>
              <a:ext uri="{FF2B5EF4-FFF2-40B4-BE49-F238E27FC236}">
                <a16:creationId xmlns:a16="http://schemas.microsoft.com/office/drawing/2014/main" id="{E14C0E51-5A8D-4EC3-894B-E98F92ADA282}"/>
              </a:ext>
            </a:extLst>
          </p:cNvPr>
          <p:cNvCxnSpPr/>
          <p:nvPr/>
        </p:nvCxnSpPr>
        <p:spPr>
          <a:xfrm flipH="1" flipV="1">
            <a:off x="3799609" y="2396836"/>
            <a:ext cx="1201882" cy="665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39730F0-8595-44D0-8C58-F91CD60F4CBC}"/>
              </a:ext>
            </a:extLst>
          </p:cNvPr>
          <p:cNvCxnSpPr/>
          <p:nvPr/>
        </p:nvCxnSpPr>
        <p:spPr>
          <a:xfrm flipV="1">
            <a:off x="7121236" y="1260764"/>
            <a:ext cx="1894609" cy="11222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63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Staff training </a:t>
            </a:r>
          </a:p>
        </p:txBody>
      </p:sp>
      <p:sp>
        <p:nvSpPr>
          <p:cNvPr id="3" name="Content Placeholder 2"/>
          <p:cNvSpPr>
            <a:spLocks noGrp="1"/>
          </p:cNvSpPr>
          <p:nvPr>
            <p:ph idx="1"/>
          </p:nvPr>
        </p:nvSpPr>
        <p:spPr/>
        <p:txBody>
          <a:bodyPr/>
          <a:lstStyle/>
          <a:p>
            <a:r>
              <a:rPr lang="en-GB" dirty="0"/>
              <a:t>This is a vital part of any job within HSC professionals and should be ongoing.</a:t>
            </a:r>
          </a:p>
          <a:p>
            <a:r>
              <a:rPr lang="en-GB" dirty="0"/>
              <a:t>Staff are given initial induction courses on starting with an organisation. </a:t>
            </a:r>
          </a:p>
          <a:p>
            <a:r>
              <a:rPr lang="en-GB" dirty="0"/>
              <a:t>Staff are then often given further training on specific factors around the individuals they will be supporting.</a:t>
            </a:r>
          </a:p>
          <a:p>
            <a:r>
              <a:rPr lang="en-GB" dirty="0"/>
              <a:t>Often staff are given specific training on individuals who have specific communication types. </a:t>
            </a:r>
          </a:p>
          <a:p>
            <a:endParaRPr lang="en-GB" dirty="0"/>
          </a:p>
        </p:txBody>
      </p:sp>
    </p:spTree>
    <p:extLst>
      <p:ext uri="{BB962C8B-B14F-4D97-AF65-F5344CB8AC3E}">
        <p14:creationId xmlns:p14="http://schemas.microsoft.com/office/powerpoint/2010/main" val="212246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Assessment of need and preferred method of communication </a:t>
            </a:r>
          </a:p>
        </p:txBody>
      </p:sp>
      <p:sp>
        <p:nvSpPr>
          <p:cNvPr id="3" name="Content Placeholder 2"/>
          <p:cNvSpPr>
            <a:spLocks noGrp="1"/>
          </p:cNvSpPr>
          <p:nvPr>
            <p:ph idx="1"/>
          </p:nvPr>
        </p:nvSpPr>
        <p:spPr/>
        <p:txBody>
          <a:bodyPr/>
          <a:lstStyle/>
          <a:p>
            <a:r>
              <a:rPr lang="en-GB" dirty="0"/>
              <a:t>The specific needs of a person </a:t>
            </a:r>
          </a:p>
          <a:p>
            <a:r>
              <a:rPr lang="en-GB" dirty="0"/>
              <a:t>Professionals will need to make an assessment of the persons individual needs and ensure that all other professionals are aware of these needs - communication. </a:t>
            </a:r>
          </a:p>
          <a:p>
            <a:r>
              <a:rPr lang="en-GB" dirty="0"/>
              <a:t>This also allows their preferred method of communication to be used.</a:t>
            </a:r>
          </a:p>
          <a:p>
            <a:endParaRPr lang="en-GB" dirty="0"/>
          </a:p>
          <a:p>
            <a:endParaRPr lang="en-GB" dirty="0"/>
          </a:p>
        </p:txBody>
      </p:sp>
    </p:spTree>
    <p:extLst>
      <p:ext uri="{BB962C8B-B14F-4D97-AF65-F5344CB8AC3E}">
        <p14:creationId xmlns:p14="http://schemas.microsoft.com/office/powerpoint/2010/main" val="42227283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54771"/>
            <a:ext cx="10058400" cy="608747"/>
          </a:xfrm>
        </p:spPr>
        <p:txBody>
          <a:bodyPr>
            <a:noAutofit/>
          </a:bodyPr>
          <a:lstStyle/>
          <a:p>
            <a:r>
              <a:rPr lang="en-GB" b="1" dirty="0"/>
              <a:t>Promoting rights</a:t>
            </a:r>
          </a:p>
        </p:txBody>
      </p:sp>
      <p:sp>
        <p:nvSpPr>
          <p:cNvPr id="3" name="Content Placeholder 2"/>
          <p:cNvSpPr>
            <a:spLocks noGrp="1"/>
          </p:cNvSpPr>
          <p:nvPr>
            <p:ph idx="1"/>
          </p:nvPr>
        </p:nvSpPr>
        <p:spPr>
          <a:xfrm>
            <a:off x="512618" y="1428750"/>
            <a:ext cx="10643062" cy="4440344"/>
          </a:xfrm>
        </p:spPr>
        <p:txBody>
          <a:bodyPr>
            <a:normAutofit/>
          </a:bodyPr>
          <a:lstStyle/>
          <a:p>
            <a:r>
              <a:rPr lang="en-GB" sz="3200" dirty="0"/>
              <a:t>The Human Rights Act (1998) is designed to support all individuals </a:t>
            </a:r>
          </a:p>
          <a:p>
            <a:r>
              <a:rPr lang="en-GB" sz="3200" dirty="0"/>
              <a:t>All services that are involved in Health, Social care and Early years also promote the rights of the individual through their codes of practice and policies</a:t>
            </a:r>
          </a:p>
          <a:p>
            <a:r>
              <a:rPr lang="en-GB" sz="3200" dirty="0"/>
              <a:t>Confidentiality </a:t>
            </a:r>
          </a:p>
        </p:txBody>
      </p:sp>
    </p:spTree>
    <p:extLst>
      <p:ext uri="{BB962C8B-B14F-4D97-AF65-F5344CB8AC3E}">
        <p14:creationId xmlns:p14="http://schemas.microsoft.com/office/powerpoint/2010/main" val="3924931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54771"/>
            <a:ext cx="10058400" cy="608747"/>
          </a:xfrm>
        </p:spPr>
        <p:txBody>
          <a:bodyPr>
            <a:noAutofit/>
          </a:bodyPr>
          <a:lstStyle/>
          <a:p>
            <a:r>
              <a:rPr lang="en-GB" b="1" dirty="0"/>
              <a:t>Promoting rights</a:t>
            </a:r>
          </a:p>
        </p:txBody>
      </p:sp>
      <p:sp>
        <p:nvSpPr>
          <p:cNvPr id="4" name="Rounded Rectangle 3"/>
          <p:cNvSpPr/>
          <p:nvPr/>
        </p:nvSpPr>
        <p:spPr>
          <a:xfrm>
            <a:off x="4502726" y="1896368"/>
            <a:ext cx="2438401" cy="12220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A service user’s rights </a:t>
            </a:r>
          </a:p>
        </p:txBody>
      </p:sp>
      <p:sp>
        <p:nvSpPr>
          <p:cNvPr id="5" name="Rounded Rectangle 4"/>
          <p:cNvSpPr/>
          <p:nvPr/>
        </p:nvSpPr>
        <p:spPr>
          <a:xfrm>
            <a:off x="6043526" y="3783716"/>
            <a:ext cx="2282190" cy="8099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treated in a dignified way</a:t>
            </a:r>
          </a:p>
        </p:txBody>
      </p:sp>
      <p:sp>
        <p:nvSpPr>
          <p:cNvPr id="6" name="Rounded Rectangle 5"/>
          <p:cNvSpPr/>
          <p:nvPr/>
        </p:nvSpPr>
        <p:spPr>
          <a:xfrm>
            <a:off x="7501782" y="759144"/>
            <a:ext cx="2719864" cy="12220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protected from danger or harm </a:t>
            </a:r>
          </a:p>
        </p:txBody>
      </p:sp>
      <p:sp>
        <p:nvSpPr>
          <p:cNvPr id="7" name="Rounded Rectangle 6"/>
          <p:cNvSpPr/>
          <p:nvPr/>
        </p:nvSpPr>
        <p:spPr>
          <a:xfrm>
            <a:off x="723900" y="1614639"/>
            <a:ext cx="2282190" cy="809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treated as an individual</a:t>
            </a:r>
          </a:p>
        </p:txBody>
      </p:sp>
      <p:sp>
        <p:nvSpPr>
          <p:cNvPr id="8" name="Rounded Rectangle 7"/>
          <p:cNvSpPr/>
          <p:nvPr/>
        </p:nvSpPr>
        <p:spPr>
          <a:xfrm>
            <a:off x="2316933" y="3932763"/>
            <a:ext cx="1923704" cy="80990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respected </a:t>
            </a:r>
          </a:p>
        </p:txBody>
      </p:sp>
      <p:sp>
        <p:nvSpPr>
          <p:cNvPr id="9" name="Rounded Rectangle 8"/>
          <p:cNvSpPr/>
          <p:nvPr/>
        </p:nvSpPr>
        <p:spPr>
          <a:xfrm>
            <a:off x="345281" y="2973811"/>
            <a:ext cx="2282190" cy="8099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given privacy </a:t>
            </a:r>
          </a:p>
        </p:txBody>
      </p:sp>
      <p:sp>
        <p:nvSpPr>
          <p:cNvPr id="10" name="Rounded Rectangle 9"/>
          <p:cNvSpPr/>
          <p:nvPr/>
        </p:nvSpPr>
        <p:spPr>
          <a:xfrm>
            <a:off x="974103" y="5065151"/>
            <a:ext cx="3306735" cy="1338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allowed access to information about themselves </a:t>
            </a:r>
          </a:p>
        </p:txBody>
      </p:sp>
      <p:sp>
        <p:nvSpPr>
          <p:cNvPr id="11" name="Rounded Rectangle 10"/>
          <p:cNvSpPr/>
          <p:nvPr/>
        </p:nvSpPr>
        <p:spPr>
          <a:xfrm>
            <a:off x="8751094" y="2340395"/>
            <a:ext cx="3070730" cy="1662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cared for in a way that meets their needs and takes account of choices </a:t>
            </a:r>
          </a:p>
        </p:txBody>
      </p:sp>
      <p:sp>
        <p:nvSpPr>
          <p:cNvPr id="12" name="Rounded Rectangle 11"/>
          <p:cNvSpPr/>
          <p:nvPr/>
        </p:nvSpPr>
        <p:spPr>
          <a:xfrm>
            <a:off x="8974931" y="4362093"/>
            <a:ext cx="2732160" cy="14879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able to communicate using their preferred method </a:t>
            </a:r>
          </a:p>
        </p:txBody>
      </p:sp>
      <p:sp>
        <p:nvSpPr>
          <p:cNvPr id="13" name="Rounded Rectangle 12"/>
          <p:cNvSpPr/>
          <p:nvPr/>
        </p:nvSpPr>
        <p:spPr>
          <a:xfrm>
            <a:off x="5680364" y="5325957"/>
            <a:ext cx="3070730" cy="121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To be treated equally  and not discriminated against </a:t>
            </a:r>
          </a:p>
        </p:txBody>
      </p:sp>
      <p:cxnSp>
        <p:nvCxnSpPr>
          <p:cNvPr id="17" name="Straight Connector 16">
            <a:extLst>
              <a:ext uri="{FF2B5EF4-FFF2-40B4-BE49-F238E27FC236}">
                <a16:creationId xmlns:a16="http://schemas.microsoft.com/office/drawing/2014/main" id="{E1EB6879-9A9D-485B-9917-E823D7C1CEDB}"/>
              </a:ext>
            </a:extLst>
          </p:cNvPr>
          <p:cNvCxnSpPr>
            <a:stCxn id="4" idx="1"/>
            <a:endCxn id="7" idx="3"/>
          </p:cNvCxnSpPr>
          <p:nvPr/>
        </p:nvCxnSpPr>
        <p:spPr>
          <a:xfrm flipH="1" flipV="1">
            <a:off x="3006090" y="2019592"/>
            <a:ext cx="1496636" cy="487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CCDC-B4F0-4AD4-B02F-860215E1C464}"/>
              </a:ext>
            </a:extLst>
          </p:cNvPr>
          <p:cNvCxnSpPr>
            <a:endCxn id="9" idx="3"/>
          </p:cNvCxnSpPr>
          <p:nvPr/>
        </p:nvCxnSpPr>
        <p:spPr>
          <a:xfrm flipH="1">
            <a:off x="2627471" y="2973811"/>
            <a:ext cx="1875255" cy="404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35DD3C-443B-4BC5-A9DC-D226A611B32C}"/>
              </a:ext>
            </a:extLst>
          </p:cNvPr>
          <p:cNvCxnSpPr>
            <a:cxnSpLocks/>
          </p:cNvCxnSpPr>
          <p:nvPr/>
        </p:nvCxnSpPr>
        <p:spPr>
          <a:xfrm flipH="1">
            <a:off x="4026997" y="3140421"/>
            <a:ext cx="882665" cy="787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71E157-84F8-470C-B923-7783A90D3A7B}"/>
              </a:ext>
            </a:extLst>
          </p:cNvPr>
          <p:cNvCxnSpPr/>
          <p:nvPr/>
        </p:nvCxnSpPr>
        <p:spPr>
          <a:xfrm flipV="1">
            <a:off x="6875839" y="1491416"/>
            <a:ext cx="625943" cy="4049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345C9B3-97CF-4167-AB62-25FC885BBEE3}"/>
              </a:ext>
            </a:extLst>
          </p:cNvPr>
          <p:cNvCxnSpPr/>
          <p:nvPr/>
        </p:nvCxnSpPr>
        <p:spPr>
          <a:xfrm>
            <a:off x="6941127" y="2386534"/>
            <a:ext cx="1875255" cy="326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3758BED-44FD-43F2-9B4E-1706017AD162}"/>
              </a:ext>
            </a:extLst>
          </p:cNvPr>
          <p:cNvCxnSpPr/>
          <p:nvPr/>
        </p:nvCxnSpPr>
        <p:spPr>
          <a:xfrm flipH="1">
            <a:off x="4280838" y="3173245"/>
            <a:ext cx="1007442" cy="2193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ED8B7A-7F40-454B-9180-AA7AC6AE8157}"/>
              </a:ext>
            </a:extLst>
          </p:cNvPr>
          <p:cNvCxnSpPr/>
          <p:nvPr/>
        </p:nvCxnSpPr>
        <p:spPr>
          <a:xfrm>
            <a:off x="5902252" y="3118467"/>
            <a:ext cx="141274" cy="2207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468E1E5-317A-4685-A5EC-74B47E8AD96E}"/>
              </a:ext>
            </a:extLst>
          </p:cNvPr>
          <p:cNvCxnSpPr/>
          <p:nvPr/>
        </p:nvCxnSpPr>
        <p:spPr>
          <a:xfrm>
            <a:off x="6468904" y="3118467"/>
            <a:ext cx="184091" cy="621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83E2746-9F75-4468-A716-980D363F5636}"/>
              </a:ext>
            </a:extLst>
          </p:cNvPr>
          <p:cNvCxnSpPr/>
          <p:nvPr/>
        </p:nvCxnSpPr>
        <p:spPr>
          <a:xfrm>
            <a:off x="6941127" y="2973811"/>
            <a:ext cx="2272146" cy="14676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473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0"/>
            <a:ext cx="11811000" cy="6955750"/>
          </a:xfrm>
          <a:prstGeom prst="rect">
            <a:avLst/>
          </a:prstGeom>
        </p:spPr>
        <p:txBody>
          <a:bodyPr wrap="square">
            <a:spAutoFit/>
          </a:bodyPr>
          <a:lstStyle/>
          <a:p>
            <a:r>
              <a:rPr lang="en-GB" sz="3200" b="1" dirty="0"/>
              <a:t>AS 10 Assertiveness</a:t>
            </a:r>
          </a:p>
          <a:p>
            <a:r>
              <a:rPr lang="en-GB" sz="2000" dirty="0"/>
              <a:t>1. Write a short summary of each of the following behaviours.</a:t>
            </a:r>
          </a:p>
          <a:p>
            <a:r>
              <a:rPr lang="en-GB" sz="2000" dirty="0"/>
              <a:t>Aggressive:  	    	</a:t>
            </a:r>
          </a:p>
          <a:p>
            <a:r>
              <a:rPr lang="en-GB" sz="2000" dirty="0"/>
              <a:t>Assertive:  	 	</a:t>
            </a:r>
          </a:p>
          <a:p>
            <a:r>
              <a:rPr lang="en-GB" sz="2000" dirty="0"/>
              <a:t>Submissive:  	</a:t>
            </a:r>
          </a:p>
          <a:p>
            <a:r>
              <a:rPr lang="en-GB" sz="2000" dirty="0"/>
              <a:t> 	</a:t>
            </a:r>
          </a:p>
          <a:p>
            <a:r>
              <a:rPr lang="en-GB" sz="2000" dirty="0"/>
              <a:t>2.Read the following scenarios and decide on responses that would be aggressive, assertive and submissive.</a:t>
            </a:r>
          </a:p>
          <a:p>
            <a:endParaRPr lang="en-GB" sz="2000" dirty="0"/>
          </a:p>
          <a:p>
            <a:r>
              <a:rPr lang="en-GB" sz="2000" dirty="0"/>
              <a:t>Scenario 1</a:t>
            </a:r>
          </a:p>
          <a:p>
            <a:r>
              <a:rPr lang="en-GB" sz="2000" dirty="0"/>
              <a:t>A colleague rings you up while you are talking to a new client. Your colleague wants to talk about a meeting set up for next week about another client and is quite insistent.</a:t>
            </a:r>
          </a:p>
          <a:p>
            <a:r>
              <a:rPr lang="en-GB" sz="2000" dirty="0"/>
              <a:t>Aggressive response:  	 	</a:t>
            </a:r>
          </a:p>
          <a:p>
            <a:r>
              <a:rPr lang="en-GB" sz="2000" dirty="0"/>
              <a:t>Assertive response:  	 	</a:t>
            </a:r>
          </a:p>
          <a:p>
            <a:r>
              <a:rPr lang="en-GB" sz="2000" dirty="0"/>
              <a:t>Submissive response:  	</a:t>
            </a:r>
          </a:p>
          <a:p>
            <a:r>
              <a:rPr lang="en-GB" sz="2000" dirty="0"/>
              <a:t> 	</a:t>
            </a:r>
          </a:p>
          <a:p>
            <a:r>
              <a:rPr lang="en-GB" sz="2000" dirty="0"/>
              <a:t>Scenario 2</a:t>
            </a:r>
          </a:p>
          <a:p>
            <a:r>
              <a:rPr lang="en-GB" sz="2000" dirty="0"/>
              <a:t>Your boss has criticised your communication skills, stating that a number of clients have complained that you have been rude to them. You disagree with this and believe your boss is being unfair.</a:t>
            </a:r>
          </a:p>
          <a:p>
            <a:r>
              <a:rPr lang="en-GB" sz="2000" dirty="0"/>
              <a:t>Aggressive response:  	 	</a:t>
            </a:r>
          </a:p>
          <a:p>
            <a:r>
              <a:rPr lang="en-GB" sz="2000" dirty="0"/>
              <a:t>Assertive response:  	 	</a:t>
            </a:r>
          </a:p>
          <a:p>
            <a:r>
              <a:rPr lang="en-GB" sz="2000" dirty="0"/>
              <a:t>Submissive response:   </a:t>
            </a:r>
            <a:endParaRPr lang="en-GB" dirty="0"/>
          </a:p>
        </p:txBody>
      </p:sp>
    </p:spTree>
    <p:extLst>
      <p:ext uri="{BB962C8B-B14F-4D97-AF65-F5344CB8AC3E}">
        <p14:creationId xmlns:p14="http://schemas.microsoft.com/office/powerpoint/2010/main" val="1660873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a:srcRect t="11937" b="6367"/>
          <a:stretch/>
        </p:blipFill>
        <p:spPr>
          <a:xfrm>
            <a:off x="2341418" y="699196"/>
            <a:ext cx="7509164" cy="5982828"/>
          </a:xfrm>
          <a:prstGeom prst="rect">
            <a:avLst/>
          </a:prstGeom>
        </p:spPr>
      </p:pic>
      <p:sp>
        <p:nvSpPr>
          <p:cNvPr id="2" name="Rectangle 1">
            <a:extLst>
              <a:ext uri="{FF2B5EF4-FFF2-40B4-BE49-F238E27FC236}">
                <a16:creationId xmlns:a16="http://schemas.microsoft.com/office/drawing/2014/main" id="{000B0A8A-F2F6-4703-8CC1-2F44D3E815B6}"/>
              </a:ext>
            </a:extLst>
          </p:cNvPr>
          <p:cNvSpPr/>
          <p:nvPr/>
        </p:nvSpPr>
        <p:spPr>
          <a:xfrm>
            <a:off x="228600" y="175976"/>
            <a:ext cx="3551998" cy="584775"/>
          </a:xfrm>
          <a:prstGeom prst="rect">
            <a:avLst/>
          </a:prstGeom>
        </p:spPr>
        <p:txBody>
          <a:bodyPr wrap="none">
            <a:spAutoFit/>
          </a:bodyPr>
          <a:lstStyle/>
          <a:p>
            <a:pPr lvl="0"/>
            <a:r>
              <a:rPr lang="en-GB" sz="3200" b="1" dirty="0">
                <a:solidFill>
                  <a:prstClr val="black"/>
                </a:solidFill>
              </a:rPr>
              <a:t>AS 11 Assertiveness</a:t>
            </a:r>
            <a:endParaRPr lang="en-GB" sz="2800" b="1" dirty="0">
              <a:solidFill>
                <a:prstClr val="black"/>
              </a:solidFill>
            </a:endParaRPr>
          </a:p>
        </p:txBody>
      </p:sp>
    </p:spTree>
    <p:extLst>
      <p:ext uri="{BB962C8B-B14F-4D97-AF65-F5344CB8AC3E}">
        <p14:creationId xmlns:p14="http://schemas.microsoft.com/office/powerpoint/2010/main" val="342407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550069" y="354312"/>
            <a:ext cx="31686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b="1" u="sng" dirty="0"/>
              <a:t>ACTIVITY</a:t>
            </a:r>
          </a:p>
        </p:txBody>
      </p:sp>
      <p:sp>
        <p:nvSpPr>
          <p:cNvPr id="3" name="TextBox 2"/>
          <p:cNvSpPr txBox="1"/>
          <p:nvPr/>
        </p:nvSpPr>
        <p:spPr>
          <a:xfrm>
            <a:off x="550069" y="1525296"/>
            <a:ext cx="10009775" cy="3385542"/>
          </a:xfrm>
          <a:prstGeom prst="rect">
            <a:avLst/>
          </a:prstGeom>
          <a:noFill/>
          <a:ln w="28575">
            <a:solidFill>
              <a:srgbClr val="FFC000"/>
            </a:solidFill>
          </a:ln>
        </p:spPr>
        <p:txBody>
          <a:bodyPr wrap="square">
            <a:spAutoFit/>
          </a:bodyPr>
          <a:lstStyle/>
          <a:p>
            <a:pPr>
              <a:defRPr/>
            </a:pPr>
            <a:r>
              <a:rPr lang="en-GB" sz="2800" dirty="0"/>
              <a:t>In groups of three choose 4 of the health and social care services and answer the following questions.</a:t>
            </a:r>
          </a:p>
          <a:p>
            <a:pPr>
              <a:defRPr/>
            </a:pPr>
            <a:endParaRPr lang="en-GB" sz="2800" dirty="0"/>
          </a:p>
          <a:p>
            <a:pPr marL="342900" indent="-342900">
              <a:buFontTx/>
              <a:buAutoNum type="arabicParenR"/>
              <a:defRPr/>
            </a:pPr>
            <a:r>
              <a:rPr lang="en-GB" sz="2800" dirty="0"/>
              <a:t>Why is communication important within that environment?</a:t>
            </a:r>
          </a:p>
          <a:p>
            <a:pPr marL="342900" indent="-342900">
              <a:buFontTx/>
              <a:buAutoNum type="arabicParenR"/>
              <a:defRPr/>
            </a:pPr>
            <a:endParaRPr lang="en-GB" sz="2800" dirty="0"/>
          </a:p>
          <a:p>
            <a:pPr marL="342900" indent="-342900">
              <a:buFontTx/>
              <a:buAutoNum type="arabicParenR"/>
              <a:defRPr/>
            </a:pPr>
            <a:r>
              <a:rPr lang="en-GB" sz="2800" dirty="0"/>
              <a:t>Who are we likely to be communicating with if we worked in that environment</a:t>
            </a:r>
          </a:p>
          <a:p>
            <a:pPr>
              <a:defRPr/>
            </a:pPr>
            <a:endParaRPr lang="en-GB"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762" y="4035042"/>
            <a:ext cx="13335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Box 4"/>
          <p:cNvSpPr txBox="1">
            <a:spLocks noChangeArrowheads="1"/>
          </p:cNvSpPr>
          <p:nvPr/>
        </p:nvSpPr>
        <p:spPr bwMode="auto">
          <a:xfrm>
            <a:off x="550070" y="5325680"/>
            <a:ext cx="100097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b="1" dirty="0"/>
              <a:t>EXTENSION</a:t>
            </a:r>
          </a:p>
          <a:p>
            <a:pPr eaLnBrk="1" hangingPunct="1">
              <a:spcBef>
                <a:spcPct val="0"/>
              </a:spcBef>
              <a:buFontTx/>
              <a:buNone/>
            </a:pPr>
            <a:r>
              <a:rPr lang="en-GB" altLang="en-US" sz="2800" dirty="0"/>
              <a:t>Give 3 examples of what EFFECTIVE communication actually is?</a:t>
            </a:r>
          </a:p>
        </p:txBody>
      </p:sp>
    </p:spTree>
    <p:extLst>
      <p:ext uri="{BB962C8B-B14F-4D97-AF65-F5344CB8AC3E}">
        <p14:creationId xmlns:p14="http://schemas.microsoft.com/office/powerpoint/2010/main" val="3829547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rot="5400000">
            <a:off x="5086350" y="1846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1543228580"/>
              </p:ext>
            </p:extLst>
          </p:nvPr>
        </p:nvGraphicFramePr>
        <p:xfrm>
          <a:off x="180109" y="794956"/>
          <a:ext cx="11790219" cy="5700172"/>
        </p:xfrm>
        <a:graphic>
          <a:graphicData uri="http://schemas.openxmlformats.org/drawingml/2006/table">
            <a:tbl>
              <a:tblPr firstRow="1" firstCol="1" bandRow="1"/>
              <a:tblGrid>
                <a:gridCol w="1809080">
                  <a:extLst>
                    <a:ext uri="{9D8B030D-6E8A-4147-A177-3AD203B41FA5}">
                      <a16:colId xmlns:a16="http://schemas.microsoft.com/office/drawing/2014/main" val="20000"/>
                    </a:ext>
                  </a:extLst>
                </a:gridCol>
                <a:gridCol w="2119863">
                  <a:extLst>
                    <a:ext uri="{9D8B030D-6E8A-4147-A177-3AD203B41FA5}">
                      <a16:colId xmlns:a16="http://schemas.microsoft.com/office/drawing/2014/main" val="20001"/>
                    </a:ext>
                  </a:extLst>
                </a:gridCol>
                <a:gridCol w="1965319">
                  <a:extLst>
                    <a:ext uri="{9D8B030D-6E8A-4147-A177-3AD203B41FA5}">
                      <a16:colId xmlns:a16="http://schemas.microsoft.com/office/drawing/2014/main" val="20002"/>
                    </a:ext>
                  </a:extLst>
                </a:gridCol>
                <a:gridCol w="1965319">
                  <a:extLst>
                    <a:ext uri="{9D8B030D-6E8A-4147-A177-3AD203B41FA5}">
                      <a16:colId xmlns:a16="http://schemas.microsoft.com/office/drawing/2014/main" val="20003"/>
                    </a:ext>
                  </a:extLst>
                </a:gridCol>
                <a:gridCol w="1965319">
                  <a:extLst>
                    <a:ext uri="{9D8B030D-6E8A-4147-A177-3AD203B41FA5}">
                      <a16:colId xmlns:a16="http://schemas.microsoft.com/office/drawing/2014/main" val="20004"/>
                    </a:ext>
                  </a:extLst>
                </a:gridCol>
                <a:gridCol w="1965319">
                  <a:extLst>
                    <a:ext uri="{9D8B030D-6E8A-4147-A177-3AD203B41FA5}">
                      <a16:colId xmlns:a16="http://schemas.microsoft.com/office/drawing/2014/main" val="20005"/>
                    </a:ext>
                  </a:extLst>
                </a:gridCol>
              </a:tblGrid>
              <a:tr h="819149">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Aid	</a:t>
                      </a:r>
                    </a:p>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Human or technological 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Type of service user who would benefit from this 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advantages of using this 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The possible disadvantages of using this 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19100">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Advocate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556">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Interpreter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Translator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4852">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Mentor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Befriender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Hearing 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Voice activated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Software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21933">
                <a:tc>
                  <a:txBody>
                    <a:bodyPr/>
                    <a:lstStyle/>
                    <a:p>
                      <a:pP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Minicom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a:extLst>
              <a:ext uri="{FF2B5EF4-FFF2-40B4-BE49-F238E27FC236}">
                <a16:creationId xmlns:a16="http://schemas.microsoft.com/office/drawing/2014/main" id="{D06C5243-B810-44B8-BF95-FA22A44D7421}"/>
              </a:ext>
            </a:extLst>
          </p:cNvPr>
          <p:cNvSpPr txBox="1"/>
          <p:nvPr/>
        </p:nvSpPr>
        <p:spPr>
          <a:xfrm>
            <a:off x="180109" y="78102"/>
            <a:ext cx="10155382" cy="584775"/>
          </a:xfrm>
          <a:prstGeom prst="rect">
            <a:avLst/>
          </a:prstGeom>
          <a:noFill/>
        </p:spPr>
        <p:txBody>
          <a:bodyPr wrap="square" rtlCol="0">
            <a:spAutoFit/>
          </a:bodyPr>
          <a:lstStyle/>
          <a:p>
            <a:r>
              <a:rPr lang="en-GB" sz="3200" b="1" dirty="0"/>
              <a:t>Aids to communication in health and social care settings</a:t>
            </a:r>
          </a:p>
        </p:txBody>
      </p:sp>
    </p:spTree>
    <p:extLst>
      <p:ext uri="{BB962C8B-B14F-4D97-AF65-F5344CB8AC3E}">
        <p14:creationId xmlns:p14="http://schemas.microsoft.com/office/powerpoint/2010/main" val="295151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64292"/>
            <a:ext cx="8229600" cy="1143000"/>
          </a:xfrm>
        </p:spPr>
        <p:txBody>
          <a:bodyPr/>
          <a:lstStyle/>
          <a:p>
            <a:r>
              <a:rPr lang="en-GB" b="1" dirty="0"/>
              <a:t>Case Studies</a:t>
            </a:r>
          </a:p>
        </p:txBody>
      </p:sp>
      <p:sp>
        <p:nvSpPr>
          <p:cNvPr id="3" name="Content Placeholder 2"/>
          <p:cNvSpPr>
            <a:spLocks noGrp="1"/>
          </p:cNvSpPr>
          <p:nvPr>
            <p:ph idx="1"/>
          </p:nvPr>
        </p:nvSpPr>
        <p:spPr>
          <a:xfrm>
            <a:off x="512617" y="1166018"/>
            <a:ext cx="11443855" cy="5470309"/>
          </a:xfrm>
        </p:spPr>
        <p:txBody>
          <a:bodyPr>
            <a:noAutofit/>
          </a:bodyPr>
          <a:lstStyle/>
          <a:p>
            <a:r>
              <a:rPr lang="en-GB" sz="3000" b="1" i="1" dirty="0"/>
              <a:t>Liam:</a:t>
            </a:r>
            <a:r>
              <a:rPr lang="en-GB" sz="3000" i="1" dirty="0"/>
              <a:t> </a:t>
            </a:r>
            <a:r>
              <a:rPr lang="en-GB" sz="3000" dirty="0"/>
              <a:t>You can’t possibly understand what it feels like to be me. Absolutely everything is wrong with my life, I’ve got no reason to be alive and you can’t help me – what’s the point of talking?</a:t>
            </a:r>
          </a:p>
          <a:p>
            <a:r>
              <a:rPr lang="en-GB" sz="3000" b="1" i="1" dirty="0"/>
              <a:t>Carer:</a:t>
            </a:r>
            <a:r>
              <a:rPr lang="en-GB" sz="3000" i="1" dirty="0"/>
              <a:t> </a:t>
            </a:r>
            <a:r>
              <a:rPr lang="en-GB" sz="3000" dirty="0"/>
              <a:t>But perhaps I could be useful if I knew more about your life?</a:t>
            </a:r>
          </a:p>
          <a:p>
            <a:r>
              <a:rPr lang="en-GB" sz="3000" b="1" i="1" dirty="0"/>
              <a:t>Liam:</a:t>
            </a:r>
            <a:r>
              <a:rPr lang="en-GB" sz="3000" i="1" dirty="0"/>
              <a:t> </a:t>
            </a:r>
            <a:r>
              <a:rPr lang="en-GB" sz="3000" dirty="0"/>
              <a:t>What do you want to know? I’ve got no money, no job, no future, no one cares about me – there’s no point in going on.</a:t>
            </a:r>
          </a:p>
          <a:p>
            <a:r>
              <a:rPr lang="en-GB" sz="3000" b="1" i="1" dirty="0"/>
              <a:t>Carer</a:t>
            </a:r>
            <a:r>
              <a:rPr lang="en-GB" sz="3000" i="1" dirty="0"/>
              <a:t>: </a:t>
            </a:r>
            <a:r>
              <a:rPr lang="en-GB" sz="3000" dirty="0"/>
              <a:t>Right, so it feels really terrible, really bad, but was there a time before things went wrong – a time when you were happy?</a:t>
            </a:r>
          </a:p>
          <a:p>
            <a:r>
              <a:rPr lang="en-GB" sz="3000" b="1" i="1" dirty="0"/>
              <a:t>Liam:</a:t>
            </a:r>
            <a:r>
              <a:rPr lang="en-GB" sz="3000" i="1" dirty="0"/>
              <a:t> </a:t>
            </a:r>
            <a:r>
              <a:rPr lang="en-GB" sz="3000" dirty="0"/>
              <a:t>Yes, a few years back everything was good – but now I feel even more miserable because you are reminding me of how much I’ve lost!</a:t>
            </a:r>
          </a:p>
        </p:txBody>
      </p:sp>
    </p:spTree>
    <p:extLst>
      <p:ext uri="{BB962C8B-B14F-4D97-AF65-F5344CB8AC3E}">
        <p14:creationId xmlns:p14="http://schemas.microsoft.com/office/powerpoint/2010/main" val="2050162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Can you remove the barrier?</a:t>
            </a:r>
          </a:p>
        </p:txBody>
      </p:sp>
      <p:sp>
        <p:nvSpPr>
          <p:cNvPr id="3" name="Content Placeholder 2"/>
          <p:cNvSpPr>
            <a:spLocks noGrp="1"/>
          </p:cNvSpPr>
          <p:nvPr>
            <p:ph idx="1"/>
          </p:nvPr>
        </p:nvSpPr>
        <p:spPr/>
        <p:txBody>
          <a:bodyPr/>
          <a:lstStyle/>
          <a:p>
            <a:r>
              <a:rPr lang="en-GB" dirty="0"/>
              <a:t>Influence self esteem</a:t>
            </a:r>
          </a:p>
          <a:p>
            <a:r>
              <a:rPr lang="en-GB" dirty="0"/>
              <a:t>Keep conversation going</a:t>
            </a:r>
          </a:p>
          <a:p>
            <a:r>
              <a:rPr lang="en-GB" dirty="0"/>
              <a:t>Open Q’s</a:t>
            </a:r>
          </a:p>
          <a:p>
            <a:r>
              <a:rPr lang="en-GB" dirty="0"/>
              <a:t>Reinforce can be happy again  etc. </a:t>
            </a:r>
          </a:p>
          <a:p>
            <a:endParaRPr lang="en-GB" dirty="0"/>
          </a:p>
        </p:txBody>
      </p:sp>
      <p:sp>
        <p:nvSpPr>
          <p:cNvPr id="4" name="Rounded Rectangle 3"/>
          <p:cNvSpPr/>
          <p:nvPr/>
        </p:nvSpPr>
        <p:spPr>
          <a:xfrm>
            <a:off x="2567608" y="4653136"/>
            <a:ext cx="6696744" cy="11521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dirty="0">
                <a:solidFill>
                  <a:srgbClr val="FFC000"/>
                </a:solidFill>
              </a:rPr>
              <a:t>Would these strategies work?</a:t>
            </a:r>
          </a:p>
          <a:p>
            <a:pPr algn="ctr"/>
            <a:r>
              <a:rPr lang="en-GB" sz="3200" dirty="0">
                <a:solidFill>
                  <a:srgbClr val="FFC000"/>
                </a:solidFill>
              </a:rPr>
              <a:t>Why/ Why not?</a:t>
            </a:r>
          </a:p>
        </p:txBody>
      </p:sp>
    </p:spTree>
    <p:extLst>
      <p:ext uri="{BB962C8B-B14F-4D97-AF65-F5344CB8AC3E}">
        <p14:creationId xmlns:p14="http://schemas.microsoft.com/office/powerpoint/2010/main" val="6171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Gerard</a:t>
            </a:r>
          </a:p>
        </p:txBody>
      </p:sp>
      <p:sp>
        <p:nvSpPr>
          <p:cNvPr id="3" name="Content Placeholder 2"/>
          <p:cNvSpPr>
            <a:spLocks noGrp="1"/>
          </p:cNvSpPr>
          <p:nvPr>
            <p:ph idx="1"/>
          </p:nvPr>
        </p:nvSpPr>
        <p:spPr/>
        <p:txBody>
          <a:bodyPr>
            <a:normAutofit lnSpcReduction="10000"/>
          </a:bodyPr>
          <a:lstStyle/>
          <a:p>
            <a:pPr marL="0" indent="0">
              <a:buNone/>
            </a:pPr>
            <a:r>
              <a:rPr lang="en-GB" dirty="0"/>
              <a:t>Gerard is a tall, muscular, middle-aged man</a:t>
            </a:r>
          </a:p>
          <a:p>
            <a:pPr marL="0" indent="0">
              <a:buNone/>
            </a:pPr>
            <a:r>
              <a:rPr lang="en-GB" dirty="0"/>
              <a:t>who regularly talks to staff about his son’s care.</a:t>
            </a:r>
          </a:p>
          <a:p>
            <a:pPr marL="0" indent="0">
              <a:buNone/>
            </a:pPr>
            <a:r>
              <a:rPr lang="en-GB" dirty="0"/>
              <a:t>He prefers to stand squarely face-to-face and</a:t>
            </a:r>
          </a:p>
          <a:p>
            <a:pPr marL="0" indent="0">
              <a:buNone/>
            </a:pPr>
            <a:r>
              <a:rPr lang="en-GB" dirty="0"/>
              <a:t>speaks quickly, using a loud voice. Staff say that</a:t>
            </a:r>
          </a:p>
          <a:p>
            <a:pPr marL="0" indent="0">
              <a:buNone/>
            </a:pPr>
            <a:r>
              <a:rPr lang="en-GB" dirty="0"/>
              <a:t>they feel uncomfortable talking to Gerard because</a:t>
            </a:r>
          </a:p>
          <a:p>
            <a:pPr marL="0" indent="0">
              <a:buNone/>
            </a:pPr>
            <a:r>
              <a:rPr lang="en-GB" dirty="0"/>
              <a:t>he sometimes ‘stares at you’ with a fixed gaze.</a:t>
            </a:r>
          </a:p>
          <a:p>
            <a:pPr marL="0" indent="0">
              <a:buNone/>
            </a:pPr>
            <a:r>
              <a:rPr lang="en-GB" dirty="0"/>
              <a:t>Staff say ‘He is in your face’ because they feel that</a:t>
            </a:r>
          </a:p>
          <a:p>
            <a:pPr marL="0" indent="0">
              <a:buNone/>
            </a:pPr>
            <a:r>
              <a:rPr lang="en-GB" dirty="0"/>
              <a:t>he stands too close to them. Some staff think that</a:t>
            </a:r>
          </a:p>
          <a:p>
            <a:pPr marL="0" indent="0">
              <a:buNone/>
            </a:pPr>
            <a:r>
              <a:rPr lang="en-GB" dirty="0"/>
              <a:t>Gerard is aggressive and demanding because of the way he acts.</a:t>
            </a:r>
          </a:p>
        </p:txBody>
      </p:sp>
    </p:spTree>
    <p:extLst>
      <p:ext uri="{BB962C8B-B14F-4D97-AF65-F5344CB8AC3E}">
        <p14:creationId xmlns:p14="http://schemas.microsoft.com/office/powerpoint/2010/main" val="3203586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237" y="0"/>
            <a:ext cx="8229600" cy="1143000"/>
          </a:xfrm>
        </p:spPr>
        <p:txBody>
          <a:bodyPr/>
          <a:lstStyle/>
          <a:p>
            <a:r>
              <a:rPr lang="en-GB" b="1" dirty="0"/>
              <a:t>Bill</a:t>
            </a:r>
          </a:p>
        </p:txBody>
      </p:sp>
      <p:sp>
        <p:nvSpPr>
          <p:cNvPr id="3" name="Content Placeholder 2"/>
          <p:cNvSpPr>
            <a:spLocks noGrp="1"/>
          </p:cNvSpPr>
          <p:nvPr>
            <p:ph idx="1"/>
          </p:nvPr>
        </p:nvSpPr>
        <p:spPr>
          <a:xfrm>
            <a:off x="249381" y="836713"/>
            <a:ext cx="11707091" cy="5882742"/>
          </a:xfrm>
        </p:spPr>
        <p:txBody>
          <a:bodyPr>
            <a:noAutofit/>
          </a:bodyPr>
          <a:lstStyle/>
          <a:p>
            <a:pPr marL="0" indent="0">
              <a:buNone/>
            </a:pPr>
            <a:r>
              <a:rPr lang="en-GB" sz="1600" dirty="0"/>
              <a:t>Bill is a resident in a care home, who has been diagnosed with dementia. Tony is a care worker who knows Bill well. Bill will sit for long periods of time and</a:t>
            </a:r>
          </a:p>
          <a:p>
            <a:pPr marL="0" indent="0">
              <a:buNone/>
            </a:pPr>
            <a:r>
              <a:rPr lang="en-GB" sz="1600" dirty="0"/>
              <a:t>then become agitated. While sitting in his chair he has started to shout angrily at other residents.</a:t>
            </a:r>
          </a:p>
          <a:p>
            <a:r>
              <a:rPr lang="en-GB" sz="1600" b="1" dirty="0"/>
              <a:t>Bill (</a:t>
            </a:r>
            <a:r>
              <a:rPr lang="en-GB" sz="1600" dirty="0"/>
              <a:t>very angry): You lot can get out of here, I don’t want you round here anymore.</a:t>
            </a:r>
          </a:p>
          <a:p>
            <a:r>
              <a:rPr lang="en-GB" sz="1600" b="1" dirty="0"/>
              <a:t>Tony</a:t>
            </a:r>
            <a:r>
              <a:rPr lang="en-GB" sz="1600" dirty="0"/>
              <a:t> (calm and gentle tone of voice): Hello Bill, I am going to bring some coffee around in a minute. Would you like a cup?</a:t>
            </a:r>
          </a:p>
          <a:p>
            <a:r>
              <a:rPr lang="en-GB" sz="1600" b="1" dirty="0"/>
              <a:t>Bill</a:t>
            </a:r>
            <a:r>
              <a:rPr lang="en-GB" sz="1600" dirty="0"/>
              <a:t> (raising his fist): You can get out of here too. Go on, get off or I’ll have you!</a:t>
            </a:r>
          </a:p>
          <a:p>
            <a:r>
              <a:rPr lang="en-GB" sz="1600" b="1" dirty="0"/>
              <a:t>Tony (</a:t>
            </a:r>
            <a:r>
              <a:rPr lang="en-GB" sz="1600" dirty="0"/>
              <a:t>stepping back and lowering his head in a non threatening way): Bill, you remember me. You told me about your time in the Merchant Navy back in the fifties.</a:t>
            </a:r>
          </a:p>
          <a:p>
            <a:r>
              <a:rPr lang="en-GB" sz="1600" b="1" dirty="0"/>
              <a:t>Bill </a:t>
            </a:r>
            <a:r>
              <a:rPr lang="en-GB" sz="1600" dirty="0"/>
              <a:t>(still angry): Don’t remember you – you weren’t there!</a:t>
            </a:r>
          </a:p>
          <a:p>
            <a:r>
              <a:rPr lang="en-GB" sz="1600" b="1" dirty="0"/>
              <a:t>Tony </a:t>
            </a:r>
            <a:r>
              <a:rPr lang="en-GB" sz="1600" dirty="0"/>
              <a:t>(calm, gentle, serious): No – but you told me all about your time on the Sea Princess. How you went to South America, how you met your first wife. </a:t>
            </a:r>
          </a:p>
          <a:p>
            <a:r>
              <a:rPr lang="en-GB" sz="1600" b="1" dirty="0"/>
              <a:t>Bill </a:t>
            </a:r>
            <a:r>
              <a:rPr lang="en-GB" sz="1600" dirty="0"/>
              <a:t>(less angry but accusing tone): How do you know all that about me? Have you been spying on me? </a:t>
            </a:r>
          </a:p>
          <a:p>
            <a:r>
              <a:rPr lang="en-GB" sz="1600" b="1" dirty="0"/>
              <a:t>Ton</a:t>
            </a:r>
            <a:r>
              <a:rPr lang="en-GB" sz="1600" dirty="0"/>
              <a:t>y (serious, sincere but calm): No Bill, honest, I would never spy on you. We had a long talk yesterday and I really enjoyed hearing about all the things you used to get up to. I was really interested – you’ve lived an exciting life. I was wondering whether you might have time to tell me a few more stories?</a:t>
            </a:r>
          </a:p>
          <a:p>
            <a:r>
              <a:rPr lang="en-GB" sz="1600" b="1" dirty="0"/>
              <a:t>Bill </a:t>
            </a:r>
            <a:r>
              <a:rPr lang="en-GB" sz="1600" dirty="0"/>
              <a:t>(calmer tone of voice): Well, what about all these people in here?</a:t>
            </a:r>
          </a:p>
          <a:p>
            <a:r>
              <a:rPr lang="en-GB" sz="1600" b="1" dirty="0"/>
              <a:t>Tony</a:t>
            </a:r>
            <a:r>
              <a:rPr lang="en-GB" sz="1600" dirty="0"/>
              <a:t> (expressing genuine interest): We could leave them for the moment – tell me more about your</a:t>
            </a:r>
          </a:p>
          <a:p>
            <a:r>
              <a:rPr lang="en-GB" sz="1600" dirty="0"/>
              <a:t>time in South America.</a:t>
            </a:r>
          </a:p>
          <a:p>
            <a:r>
              <a:rPr lang="en-GB" sz="1600" b="1" dirty="0"/>
              <a:t>Bill</a:t>
            </a:r>
            <a:r>
              <a:rPr lang="en-GB" sz="1600" dirty="0"/>
              <a:t> (calm): Not sure I can remember, what were we talking about?</a:t>
            </a:r>
          </a:p>
        </p:txBody>
      </p:sp>
    </p:spTree>
    <p:extLst>
      <p:ext uri="{BB962C8B-B14F-4D97-AF65-F5344CB8AC3E}">
        <p14:creationId xmlns:p14="http://schemas.microsoft.com/office/powerpoint/2010/main" val="26371722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90" y="198870"/>
            <a:ext cx="10515600" cy="1325563"/>
          </a:xfrm>
        </p:spPr>
        <p:txBody>
          <a:bodyPr/>
          <a:lstStyle/>
          <a:p>
            <a:r>
              <a:rPr lang="en-GB" b="1" dirty="0"/>
              <a:t>Gloria</a:t>
            </a:r>
          </a:p>
        </p:txBody>
      </p:sp>
      <p:sp>
        <p:nvSpPr>
          <p:cNvPr id="3" name="Content Placeholder 2"/>
          <p:cNvSpPr>
            <a:spLocks noGrp="1"/>
          </p:cNvSpPr>
          <p:nvPr>
            <p:ph idx="1"/>
          </p:nvPr>
        </p:nvSpPr>
        <p:spPr>
          <a:xfrm>
            <a:off x="332509" y="1260764"/>
            <a:ext cx="11277600" cy="5278581"/>
          </a:xfrm>
        </p:spPr>
        <p:txBody>
          <a:bodyPr>
            <a:normAutofit/>
          </a:bodyPr>
          <a:lstStyle/>
          <a:p>
            <a:pPr marL="0" indent="0" algn="just">
              <a:lnSpc>
                <a:spcPct val="100000"/>
              </a:lnSpc>
              <a:buNone/>
            </a:pPr>
            <a:r>
              <a:rPr lang="en-GB" sz="2900" dirty="0"/>
              <a:t>Gloria grew up in the Caribbean and came to the UK 60 years ago. She now lives in a residential care home because she has developed some memory loss and disorientation associated with Alzheimer’s disease. Gloria also has some hearing loss and uses a hearing aid. Gloria’s first language is English but care workers sometimes have difficulty understanding her speech.  Sometimes Gloria will talk about places and events from the past that care staff have difficulty  identifying with. Some care staff think that Gloria is ‘confused’ and that trying to communicate with her is a waste of time. Gloria sometimes becomes distressed because she is lonely and there is no one to talk to.</a:t>
            </a:r>
          </a:p>
        </p:txBody>
      </p:sp>
      <p:sp>
        <p:nvSpPr>
          <p:cNvPr id="4" name="Rectangle 3">
            <a:extLst>
              <a:ext uri="{FF2B5EF4-FFF2-40B4-BE49-F238E27FC236}">
                <a16:creationId xmlns:a16="http://schemas.microsoft.com/office/drawing/2014/main" id="{2BF37CEF-BC83-4369-9224-0E68C5ECCECF}"/>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0CCB060-AA8B-438C-BAB5-2450EA047575}"/>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7" name="Rectangle 6">
            <a:extLst>
              <a:ext uri="{FF2B5EF4-FFF2-40B4-BE49-F238E27FC236}">
                <a16:creationId xmlns:a16="http://schemas.microsoft.com/office/drawing/2014/main" id="{0FB3E6C6-463D-41FE-869F-0E62520322C1}"/>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1923229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310203"/>
            <a:ext cx="10515600" cy="1325563"/>
          </a:xfrm>
        </p:spPr>
        <p:txBody>
          <a:bodyPr/>
          <a:lstStyle/>
          <a:p>
            <a:r>
              <a:rPr lang="en-GB" b="1" dirty="0"/>
              <a:t>Unit 1 BTEC Level 3 LO 4 </a:t>
            </a:r>
          </a:p>
        </p:txBody>
      </p:sp>
      <p:sp>
        <p:nvSpPr>
          <p:cNvPr id="4" name="Oval 3"/>
          <p:cNvSpPr/>
          <p:nvPr/>
        </p:nvSpPr>
        <p:spPr>
          <a:xfrm>
            <a:off x="4208176" y="1578192"/>
            <a:ext cx="3649229" cy="3398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Be able to communicate and interact effectively in a HSC environment </a:t>
            </a:r>
          </a:p>
        </p:txBody>
      </p:sp>
      <p:sp>
        <p:nvSpPr>
          <p:cNvPr id="5" name="Rectangle 4"/>
          <p:cNvSpPr/>
          <p:nvPr/>
        </p:nvSpPr>
        <p:spPr>
          <a:xfrm>
            <a:off x="627351" y="1457413"/>
            <a:ext cx="2152073" cy="928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Contexts </a:t>
            </a:r>
          </a:p>
          <a:p>
            <a:pPr algn="ctr"/>
            <a:endParaRPr lang="en-GB" dirty="0"/>
          </a:p>
        </p:txBody>
      </p:sp>
      <p:sp>
        <p:nvSpPr>
          <p:cNvPr id="6" name="Rectangle 5"/>
          <p:cNvSpPr/>
          <p:nvPr/>
        </p:nvSpPr>
        <p:spPr>
          <a:xfrm>
            <a:off x="8630377" y="1870741"/>
            <a:ext cx="2389331" cy="928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Effectiveness </a:t>
            </a:r>
          </a:p>
        </p:txBody>
      </p:sp>
      <p:sp>
        <p:nvSpPr>
          <p:cNvPr id="10" name="TextBox 9"/>
          <p:cNvSpPr txBox="1"/>
          <p:nvPr/>
        </p:nvSpPr>
        <p:spPr>
          <a:xfrm>
            <a:off x="334096" y="2432871"/>
            <a:ext cx="2738581" cy="1631216"/>
          </a:xfrm>
          <a:prstGeom prst="rect">
            <a:avLst/>
          </a:prstGeom>
          <a:noFill/>
        </p:spPr>
        <p:txBody>
          <a:bodyPr wrap="square" rtlCol="0">
            <a:spAutoFit/>
          </a:bodyPr>
          <a:lstStyle/>
          <a:p>
            <a:pPr algn="ctr"/>
            <a:r>
              <a:rPr lang="en-GB" sz="2000" b="1" dirty="0"/>
              <a:t>Formal: </a:t>
            </a:r>
            <a:r>
              <a:rPr lang="en-GB" sz="2000" dirty="0"/>
              <a:t>one to one, group, with people using services, with professionals and colleagues </a:t>
            </a:r>
            <a:endParaRPr lang="en-GB" sz="1600" dirty="0"/>
          </a:p>
        </p:txBody>
      </p:sp>
      <p:sp>
        <p:nvSpPr>
          <p:cNvPr id="12" name="TextBox 11"/>
          <p:cNvSpPr txBox="1"/>
          <p:nvPr/>
        </p:nvSpPr>
        <p:spPr>
          <a:xfrm>
            <a:off x="8528339" y="3085705"/>
            <a:ext cx="2507672" cy="2554545"/>
          </a:xfrm>
          <a:prstGeom prst="rect">
            <a:avLst/>
          </a:prstGeom>
          <a:noFill/>
        </p:spPr>
        <p:txBody>
          <a:bodyPr wrap="square" rtlCol="0">
            <a:spAutoFit/>
          </a:bodyPr>
          <a:lstStyle/>
          <a:p>
            <a:pPr algn="ctr"/>
            <a:r>
              <a:rPr lang="en-GB" sz="2000" dirty="0"/>
              <a:t>Group, one to one situations, e.g. awareness of needs and preferences, interpersonal skills, overcoming barriers, adjusting interactions, assertiveness. </a:t>
            </a:r>
            <a:endParaRPr lang="en-GB" sz="1400" dirty="0"/>
          </a:p>
        </p:txBody>
      </p:sp>
      <p:sp>
        <p:nvSpPr>
          <p:cNvPr id="3" name="Rectangle 2"/>
          <p:cNvSpPr/>
          <p:nvPr/>
        </p:nvSpPr>
        <p:spPr>
          <a:xfrm>
            <a:off x="839644" y="4362978"/>
            <a:ext cx="2807853" cy="1084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Communication skills </a:t>
            </a:r>
          </a:p>
        </p:txBody>
      </p:sp>
      <p:sp>
        <p:nvSpPr>
          <p:cNvPr id="7" name="TextBox 6"/>
          <p:cNvSpPr txBox="1"/>
          <p:nvPr/>
        </p:nvSpPr>
        <p:spPr>
          <a:xfrm>
            <a:off x="173613" y="5476457"/>
            <a:ext cx="5798127" cy="1323439"/>
          </a:xfrm>
          <a:prstGeom prst="rect">
            <a:avLst/>
          </a:prstGeom>
          <a:noFill/>
        </p:spPr>
        <p:txBody>
          <a:bodyPr wrap="square" rtlCol="0">
            <a:spAutoFit/>
          </a:bodyPr>
          <a:lstStyle/>
          <a:p>
            <a:pPr algn="ctr"/>
            <a:r>
              <a:rPr lang="en-GB" sz="2000" b="1" dirty="0"/>
              <a:t>Verbal and non verbal</a:t>
            </a:r>
            <a:r>
              <a:rPr lang="en-GB" sz="2000" dirty="0"/>
              <a:t>: E.g. listening and responding, tone, pace, language, appropriate environment, proximity, clarifying or repeating, questioning, responding to difficult situations, defusing anger. </a:t>
            </a:r>
          </a:p>
        </p:txBody>
      </p:sp>
      <p:cxnSp>
        <p:nvCxnSpPr>
          <p:cNvPr id="9" name="Straight Connector 8">
            <a:extLst>
              <a:ext uri="{FF2B5EF4-FFF2-40B4-BE49-F238E27FC236}">
                <a16:creationId xmlns:a16="http://schemas.microsoft.com/office/drawing/2014/main" id="{66E368CE-96D6-45F9-BCDB-E2D0240C2137}"/>
              </a:ext>
            </a:extLst>
          </p:cNvPr>
          <p:cNvCxnSpPr>
            <a:endCxn id="5" idx="3"/>
          </p:cNvCxnSpPr>
          <p:nvPr/>
        </p:nvCxnSpPr>
        <p:spPr>
          <a:xfrm flipH="1" flipV="1">
            <a:off x="2779424" y="1921584"/>
            <a:ext cx="1709449" cy="511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53DBFE0-7A6A-47E1-879C-C7C1838644EB}"/>
              </a:ext>
            </a:extLst>
          </p:cNvPr>
          <p:cNvCxnSpPr/>
          <p:nvPr/>
        </p:nvCxnSpPr>
        <p:spPr>
          <a:xfrm flipV="1">
            <a:off x="7493073" y="2128322"/>
            <a:ext cx="1399598" cy="77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DCE5F3-6DAE-4260-88CD-080FE7982ABD}"/>
              </a:ext>
            </a:extLst>
          </p:cNvPr>
          <p:cNvCxnSpPr/>
          <p:nvPr/>
        </p:nvCxnSpPr>
        <p:spPr>
          <a:xfrm flipH="1">
            <a:off x="3435204" y="3962400"/>
            <a:ext cx="1053669" cy="7470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42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45" y="170916"/>
            <a:ext cx="10515600" cy="1325563"/>
          </a:xfrm>
        </p:spPr>
        <p:txBody>
          <a:bodyPr>
            <a:normAutofit/>
          </a:bodyPr>
          <a:lstStyle/>
          <a:p>
            <a:r>
              <a:rPr lang="en-GB" sz="5400" b="1" dirty="0">
                <a:latin typeface="Calibri" panose="020F0502020204030204" pitchFamily="34" charset="0"/>
                <a:cs typeface="Calibri" panose="020F0502020204030204" pitchFamily="34" charset="0"/>
              </a:rPr>
              <a:t>Starter</a:t>
            </a:r>
          </a:p>
        </p:txBody>
      </p:sp>
      <p:sp>
        <p:nvSpPr>
          <p:cNvPr id="3" name="Content Placeholder 2"/>
          <p:cNvSpPr>
            <a:spLocks noGrp="1"/>
          </p:cNvSpPr>
          <p:nvPr>
            <p:ph idx="1"/>
          </p:nvPr>
        </p:nvSpPr>
        <p:spPr>
          <a:xfrm>
            <a:off x="242455" y="1253330"/>
            <a:ext cx="11582400" cy="5258305"/>
          </a:xfrm>
        </p:spPr>
        <p:txBody>
          <a:bodyPr>
            <a:normAutofit/>
          </a:bodyPr>
          <a:lstStyle/>
          <a:p>
            <a:r>
              <a:rPr lang="en-GB" dirty="0">
                <a:latin typeface="Calibri" panose="020F0502020204030204" pitchFamily="34" charset="0"/>
                <a:cs typeface="Calibri" panose="020F0502020204030204" pitchFamily="34" charset="0"/>
              </a:rPr>
              <a:t>Pick 3 of these terms for Bingo</a:t>
            </a:r>
          </a:p>
          <a:p>
            <a:pPr marL="0" indent="0">
              <a:buNone/>
            </a:pPr>
            <a:r>
              <a:rPr lang="en-GB" dirty="0">
                <a:latin typeface="Calibri" panose="020F0502020204030204" pitchFamily="34" charset="0"/>
                <a:cs typeface="Calibri" panose="020F0502020204030204" pitchFamily="34" charset="0"/>
              </a:rPr>
              <a:t> </a:t>
            </a:r>
          </a:p>
          <a:p>
            <a:pPr marL="0" indent="0">
              <a:buNone/>
            </a:pPr>
            <a:r>
              <a:rPr lang="en-GB" dirty="0">
                <a:latin typeface="Calibri" panose="020F0502020204030204" pitchFamily="34" charset="0"/>
                <a:cs typeface="Calibri" panose="020F0502020204030204" pitchFamily="34" charset="0"/>
              </a:rPr>
              <a:t> </a:t>
            </a:r>
          </a:p>
          <a:p>
            <a:pPr marL="0" indent="0">
              <a:buNone/>
            </a:pPr>
            <a:r>
              <a:rPr lang="en-GB" dirty="0">
                <a:latin typeface="Calibri" panose="020F0502020204030204" pitchFamily="34" charset="0"/>
                <a:cs typeface="Calibri" panose="020F0502020204030204" pitchFamily="34" charset="0"/>
              </a:rPr>
              <a:t> </a:t>
            </a:r>
          </a:p>
          <a:p>
            <a:pPr marL="0" indent="0">
              <a:buNone/>
            </a:pPr>
            <a:r>
              <a:rPr lang="en-GB" dirty="0">
                <a:latin typeface="Calibri" panose="020F0502020204030204" pitchFamily="34" charset="0"/>
                <a:cs typeface="Calibri" panose="020F0502020204030204" pitchFamily="34" charset="0"/>
              </a:rPr>
              <a:t> </a:t>
            </a:r>
          </a:p>
          <a:p>
            <a:pPr marL="0" indent="0">
              <a:buNone/>
            </a:pPr>
            <a:endParaRPr lang="en-GB" dirty="0">
              <a:latin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cs typeface="Calibri" panose="020F0502020204030204" pitchFamily="34" charset="0"/>
            </a:endParaRPr>
          </a:p>
          <a:p>
            <a:pPr marL="0" indent="0">
              <a:buNone/>
            </a:pPr>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All these terms are important and should be used in your interactions  </a:t>
            </a:r>
          </a:p>
          <a:p>
            <a:endParaRPr lang="en-GB" dirty="0">
              <a:latin typeface="Calibri" panose="020F0502020204030204" pitchFamily="34" charset="0"/>
              <a:cs typeface="Calibri" panose="020F0502020204030204" pitchFamily="34" charset="0"/>
            </a:endParaRPr>
          </a:p>
          <a:p>
            <a:pPr marL="0" indent="0">
              <a:buNone/>
            </a:pPr>
            <a:endParaRPr lang="en-GB" dirty="0">
              <a:solidFill>
                <a:srgbClr val="FF0000"/>
              </a:solidFill>
              <a:latin typeface="Comic Sans MS" panose="030F0702030302020204" pitchFamily="66" charset="0"/>
            </a:endParaRPr>
          </a:p>
        </p:txBody>
      </p:sp>
      <p:graphicFrame>
        <p:nvGraphicFramePr>
          <p:cNvPr id="4" name="Table 3"/>
          <p:cNvGraphicFramePr>
            <a:graphicFrameLocks noGrp="1"/>
          </p:cNvGraphicFramePr>
          <p:nvPr>
            <p:extLst/>
          </p:nvPr>
        </p:nvGraphicFramePr>
        <p:xfrm>
          <a:off x="2240568" y="1988662"/>
          <a:ext cx="7180524" cy="3082102"/>
        </p:xfrm>
        <a:graphic>
          <a:graphicData uri="http://schemas.openxmlformats.org/drawingml/2006/table">
            <a:tbl>
              <a:tblPr firstRow="1" bandRow="1">
                <a:tableStyleId>{5940675A-B579-460E-94D1-54222C63F5DA}</a:tableStyleId>
              </a:tblPr>
              <a:tblGrid>
                <a:gridCol w="2393508">
                  <a:extLst>
                    <a:ext uri="{9D8B030D-6E8A-4147-A177-3AD203B41FA5}">
                      <a16:colId xmlns:a16="http://schemas.microsoft.com/office/drawing/2014/main" val="1026912299"/>
                    </a:ext>
                  </a:extLst>
                </a:gridCol>
                <a:gridCol w="2393508">
                  <a:extLst>
                    <a:ext uri="{9D8B030D-6E8A-4147-A177-3AD203B41FA5}">
                      <a16:colId xmlns:a16="http://schemas.microsoft.com/office/drawing/2014/main" val="2782534042"/>
                    </a:ext>
                  </a:extLst>
                </a:gridCol>
                <a:gridCol w="2393508">
                  <a:extLst>
                    <a:ext uri="{9D8B030D-6E8A-4147-A177-3AD203B41FA5}">
                      <a16:colId xmlns:a16="http://schemas.microsoft.com/office/drawing/2014/main" val="739366935"/>
                    </a:ext>
                  </a:extLst>
                </a:gridCol>
              </a:tblGrid>
              <a:tr h="636521">
                <a:tc>
                  <a:txBody>
                    <a:bodyPr/>
                    <a:lstStyle/>
                    <a:p>
                      <a:r>
                        <a:rPr lang="en-GB" sz="3200" dirty="0"/>
                        <a:t>Barrier</a:t>
                      </a:r>
                    </a:p>
                  </a:txBody>
                  <a:tcPr/>
                </a:tc>
                <a:tc>
                  <a:txBody>
                    <a:bodyPr/>
                    <a:lstStyle/>
                    <a:p>
                      <a:r>
                        <a:rPr lang="en-GB" sz="3200" dirty="0"/>
                        <a:t>Encoding</a:t>
                      </a:r>
                    </a:p>
                  </a:txBody>
                  <a:tcPr/>
                </a:tc>
                <a:tc>
                  <a:txBody>
                    <a:bodyPr/>
                    <a:lstStyle/>
                    <a:p>
                      <a:r>
                        <a:rPr lang="en-GB" sz="3200" dirty="0"/>
                        <a:t>Decoding </a:t>
                      </a:r>
                    </a:p>
                  </a:txBody>
                  <a:tcPr/>
                </a:tc>
                <a:extLst>
                  <a:ext uri="{0D108BD9-81ED-4DB2-BD59-A6C34878D82A}">
                    <a16:rowId xmlns:a16="http://schemas.microsoft.com/office/drawing/2014/main" val="3440125294"/>
                  </a:ext>
                </a:extLst>
              </a:tr>
              <a:tr h="636521">
                <a:tc>
                  <a:txBody>
                    <a:bodyPr/>
                    <a:lstStyle/>
                    <a:p>
                      <a:r>
                        <a:rPr lang="en-GB" sz="3200" dirty="0"/>
                        <a:t>Transmitting</a:t>
                      </a:r>
                    </a:p>
                  </a:txBody>
                  <a:tcPr/>
                </a:tc>
                <a:tc>
                  <a:txBody>
                    <a:bodyPr/>
                    <a:lstStyle/>
                    <a:p>
                      <a:r>
                        <a:rPr lang="en-GB" sz="3200" dirty="0"/>
                        <a:t>Receiving</a:t>
                      </a:r>
                    </a:p>
                  </a:txBody>
                  <a:tcPr/>
                </a:tc>
                <a:tc>
                  <a:txBody>
                    <a:bodyPr/>
                    <a:lstStyle/>
                    <a:p>
                      <a:r>
                        <a:rPr lang="en-GB" sz="3200" dirty="0"/>
                        <a:t>Vocabulary</a:t>
                      </a:r>
                    </a:p>
                  </a:txBody>
                  <a:tcPr/>
                </a:tc>
                <a:extLst>
                  <a:ext uri="{0D108BD9-81ED-4DB2-BD59-A6C34878D82A}">
                    <a16:rowId xmlns:a16="http://schemas.microsoft.com/office/drawing/2014/main" val="1370648198"/>
                  </a:ext>
                </a:extLst>
              </a:tr>
              <a:tr h="1172539">
                <a:tc>
                  <a:txBody>
                    <a:bodyPr/>
                    <a:lstStyle/>
                    <a:p>
                      <a:r>
                        <a:rPr lang="en-GB" sz="3200" dirty="0"/>
                        <a:t>Tone </a:t>
                      </a:r>
                    </a:p>
                  </a:txBody>
                  <a:tcPr/>
                </a:tc>
                <a:tc>
                  <a:txBody>
                    <a:bodyPr/>
                    <a:lstStyle/>
                    <a:p>
                      <a:r>
                        <a:rPr lang="en-GB" sz="3200" dirty="0"/>
                        <a:t>Active Listening</a:t>
                      </a:r>
                    </a:p>
                  </a:txBody>
                  <a:tcPr/>
                </a:tc>
                <a:tc>
                  <a:txBody>
                    <a:bodyPr/>
                    <a:lstStyle/>
                    <a:p>
                      <a:r>
                        <a:rPr lang="en-GB" sz="3200" dirty="0"/>
                        <a:t>Body Language</a:t>
                      </a:r>
                    </a:p>
                  </a:txBody>
                  <a:tcPr/>
                </a:tc>
                <a:extLst>
                  <a:ext uri="{0D108BD9-81ED-4DB2-BD59-A6C34878D82A}">
                    <a16:rowId xmlns:a16="http://schemas.microsoft.com/office/drawing/2014/main" val="1254528081"/>
                  </a:ext>
                </a:extLst>
              </a:tr>
              <a:tr h="636521">
                <a:tc>
                  <a:txBody>
                    <a:bodyPr/>
                    <a:lstStyle/>
                    <a:p>
                      <a:r>
                        <a:rPr lang="en-GB" sz="3200" dirty="0"/>
                        <a:t>Slang</a:t>
                      </a:r>
                    </a:p>
                  </a:txBody>
                  <a:tcPr/>
                </a:tc>
                <a:tc>
                  <a:txBody>
                    <a:bodyPr/>
                    <a:lstStyle/>
                    <a:p>
                      <a:r>
                        <a:rPr lang="en-GB" sz="3200" dirty="0"/>
                        <a:t>Jargon</a:t>
                      </a:r>
                    </a:p>
                  </a:txBody>
                  <a:tcPr/>
                </a:tc>
                <a:tc>
                  <a:txBody>
                    <a:bodyPr/>
                    <a:lstStyle/>
                    <a:p>
                      <a:r>
                        <a:rPr lang="en-GB" sz="3200" dirty="0"/>
                        <a:t>Eye Contact</a:t>
                      </a:r>
                    </a:p>
                  </a:txBody>
                  <a:tcPr/>
                </a:tc>
                <a:extLst>
                  <a:ext uri="{0D108BD9-81ED-4DB2-BD59-A6C34878D82A}">
                    <a16:rowId xmlns:a16="http://schemas.microsoft.com/office/drawing/2014/main" val="3994094717"/>
                  </a:ext>
                </a:extLst>
              </a:tr>
            </a:tbl>
          </a:graphicData>
        </a:graphic>
      </p:graphicFrame>
    </p:spTree>
    <p:extLst>
      <p:ext uri="{BB962C8B-B14F-4D97-AF65-F5344CB8AC3E}">
        <p14:creationId xmlns:p14="http://schemas.microsoft.com/office/powerpoint/2010/main" val="15128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193965"/>
            <a:ext cx="10515600" cy="1325563"/>
          </a:xfrm>
        </p:spPr>
        <p:txBody>
          <a:bodyPr/>
          <a:lstStyle/>
          <a:p>
            <a:r>
              <a:rPr lang="en-GB" b="1" dirty="0"/>
              <a:t>Contexts / Communication skills / Effectiveness </a:t>
            </a:r>
          </a:p>
        </p:txBody>
      </p:sp>
      <p:sp>
        <p:nvSpPr>
          <p:cNvPr id="3" name="Content Placeholder 2"/>
          <p:cNvSpPr>
            <a:spLocks noGrp="1"/>
          </p:cNvSpPr>
          <p:nvPr>
            <p:ph idx="1"/>
          </p:nvPr>
        </p:nvSpPr>
        <p:spPr>
          <a:xfrm>
            <a:off x="415636" y="1465406"/>
            <a:ext cx="11277600" cy="5198629"/>
          </a:xfrm>
        </p:spPr>
        <p:txBody>
          <a:bodyPr>
            <a:normAutofit fontScale="92500" lnSpcReduction="10000"/>
          </a:bodyPr>
          <a:lstStyle/>
          <a:p>
            <a:r>
              <a:rPr lang="en-GB" sz="4600" b="1" dirty="0">
                <a:solidFill>
                  <a:srgbClr val="7030A0"/>
                </a:solidFill>
              </a:rPr>
              <a:t>Activity</a:t>
            </a:r>
          </a:p>
          <a:p>
            <a:r>
              <a:rPr lang="en-GB" sz="3300" dirty="0"/>
              <a:t>Individually</a:t>
            </a:r>
          </a:p>
          <a:p>
            <a:r>
              <a:rPr lang="en-GB" sz="3300" dirty="0"/>
              <a:t>You will produce a series of short interactions which demonstrate effective skills, covering the following scenarios :-</a:t>
            </a:r>
          </a:p>
          <a:p>
            <a:pPr lvl="1"/>
            <a:r>
              <a:rPr lang="en-GB" sz="3000" dirty="0"/>
              <a:t>One to one</a:t>
            </a:r>
          </a:p>
          <a:p>
            <a:pPr lvl="1"/>
            <a:r>
              <a:rPr lang="en-GB" sz="3000" dirty="0"/>
              <a:t>Group</a:t>
            </a:r>
          </a:p>
          <a:p>
            <a:pPr lvl="1"/>
            <a:r>
              <a:rPr lang="en-GB" sz="3000" dirty="0"/>
              <a:t>With people who use services</a:t>
            </a:r>
          </a:p>
          <a:p>
            <a:pPr lvl="1"/>
            <a:r>
              <a:rPr lang="en-GB" sz="3000" dirty="0"/>
              <a:t>With professionals/colleagues </a:t>
            </a:r>
          </a:p>
          <a:p>
            <a:r>
              <a:rPr lang="en-GB" sz="3300" dirty="0"/>
              <a:t>Each of these need to show effective communication skills ensuring that any meaning was transferred and decoded correctly to all concerned in the scenario. </a:t>
            </a:r>
          </a:p>
          <a:p>
            <a:endParaRPr lang="en-GB" dirty="0"/>
          </a:p>
        </p:txBody>
      </p:sp>
      <p:sp>
        <p:nvSpPr>
          <p:cNvPr id="4" name="Rectangle 3">
            <a:extLst>
              <a:ext uri="{FF2B5EF4-FFF2-40B4-BE49-F238E27FC236}">
                <a16:creationId xmlns:a16="http://schemas.microsoft.com/office/drawing/2014/main" id="{921C03C3-543C-42E6-8548-C38003319654}"/>
              </a:ext>
            </a:extLst>
          </p:cNvPr>
          <p:cNvSpPr/>
          <p:nvPr/>
        </p:nvSpPr>
        <p:spPr>
          <a:xfrm>
            <a:off x="6792317" y="1336819"/>
            <a:ext cx="5399683" cy="646331"/>
          </a:xfrm>
          <a:prstGeom prst="rect">
            <a:avLst/>
          </a:prstGeom>
        </p:spPr>
        <p:txBody>
          <a:bodyPr wrap="none">
            <a:spAutoFit/>
          </a:bodyPr>
          <a:lstStyle/>
          <a:p>
            <a:r>
              <a:rPr lang="en-GB" u="sng" dirty="0">
                <a:hlinkClick r:id="rId2">
                  <a:extLst>
                    <a:ext uri="{A12FA001-AC4F-418D-AE19-62706E023703}">
                      <ahyp:hlinkClr xmlns:ahyp="http://schemas.microsoft.com/office/drawing/2018/hyperlinkcolor" val="tx"/>
                    </a:ext>
                  </a:extLst>
                </a:hlinkClick>
              </a:rPr>
              <a:t>Poor teamwork and communication:</a:t>
            </a:r>
          </a:p>
          <a:p>
            <a:r>
              <a:rPr lang="en-GB" u="sng" dirty="0">
                <a:hlinkClick r:id="rId2">
                  <a:extLst>
                    <a:ext uri="{A12FA001-AC4F-418D-AE19-62706E023703}">
                      <ahyp:hlinkClr xmlns:ahyp="http://schemas.microsoft.com/office/drawing/2018/hyperlinkcolor" val="tx"/>
                    </a:ext>
                  </a:extLst>
                </a:hlinkClick>
              </a:rPr>
              <a:t> </a:t>
            </a:r>
            <a:r>
              <a:rPr lang="en-GB" dirty="0">
                <a:hlinkClick r:id="rId2">
                  <a:extLst>
                    <a:ext uri="{A12FA001-AC4F-418D-AE19-62706E023703}">
                      <ahyp:hlinkClr xmlns:ahyp="http://schemas.microsoft.com/office/drawing/2018/hyperlinkcolor" val="tx"/>
                    </a:ext>
                  </a:extLst>
                </a:hlinkClick>
              </a:rPr>
              <a:t>https://www.youtube.com/watch?v=nNHNEoWUmm8</a:t>
            </a:r>
            <a:r>
              <a:rPr lang="en-GB" dirty="0"/>
              <a:t> </a:t>
            </a:r>
          </a:p>
        </p:txBody>
      </p:sp>
    </p:spTree>
    <p:extLst>
      <p:ext uri="{BB962C8B-B14F-4D97-AF65-F5344CB8AC3E}">
        <p14:creationId xmlns:p14="http://schemas.microsoft.com/office/powerpoint/2010/main" val="1784332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2895531"/>
              </p:ext>
            </p:extLst>
          </p:nvPr>
        </p:nvGraphicFramePr>
        <p:xfrm>
          <a:off x="1126066" y="93133"/>
          <a:ext cx="10227733" cy="6670969"/>
        </p:xfrm>
        <a:graphic>
          <a:graphicData uri="http://schemas.openxmlformats.org/drawingml/2006/table">
            <a:tbl>
              <a:tblPr firstRow="1" bandRow="1">
                <a:tableStyleId>{5C22544A-7EE6-4342-B048-85BDC9FD1C3A}</a:tableStyleId>
              </a:tblPr>
              <a:tblGrid>
                <a:gridCol w="2887133">
                  <a:extLst>
                    <a:ext uri="{9D8B030D-6E8A-4147-A177-3AD203B41FA5}">
                      <a16:colId xmlns:a16="http://schemas.microsoft.com/office/drawing/2014/main" val="20000"/>
                    </a:ext>
                  </a:extLst>
                </a:gridCol>
                <a:gridCol w="7340600">
                  <a:extLst>
                    <a:ext uri="{9D8B030D-6E8A-4147-A177-3AD203B41FA5}">
                      <a16:colId xmlns:a16="http://schemas.microsoft.com/office/drawing/2014/main" val="20001"/>
                    </a:ext>
                  </a:extLst>
                </a:gridCol>
              </a:tblGrid>
              <a:tr h="272507">
                <a:tc>
                  <a:txBody>
                    <a:bodyPr/>
                    <a:lstStyle/>
                    <a:p>
                      <a:r>
                        <a:rPr lang="en-GB" sz="1200" dirty="0"/>
                        <a:t>Communication/context</a:t>
                      </a:r>
                    </a:p>
                  </a:txBody>
                  <a:tcPr/>
                </a:tc>
                <a:tc>
                  <a:txBody>
                    <a:bodyPr/>
                    <a:lstStyle/>
                    <a:p>
                      <a:r>
                        <a:rPr lang="en-GB" sz="1200" dirty="0"/>
                        <a:t>Analysis prompts</a:t>
                      </a:r>
                      <a:r>
                        <a:rPr lang="en-GB" sz="1200" baseline="0" dirty="0"/>
                        <a:t> </a:t>
                      </a:r>
                      <a:endParaRPr lang="en-GB" sz="1200" dirty="0"/>
                    </a:p>
                  </a:txBody>
                  <a:tcPr/>
                </a:tc>
                <a:extLst>
                  <a:ext uri="{0D108BD9-81ED-4DB2-BD59-A6C34878D82A}">
                    <a16:rowId xmlns:a16="http://schemas.microsoft.com/office/drawing/2014/main" val="10000"/>
                  </a:ext>
                </a:extLst>
              </a:tr>
              <a:tr h="641839">
                <a:tc>
                  <a:txBody>
                    <a:bodyPr/>
                    <a:lstStyle/>
                    <a:p>
                      <a:r>
                        <a:rPr lang="en-GB" sz="1200" dirty="0"/>
                        <a:t>One to one</a:t>
                      </a:r>
                    </a:p>
                  </a:txBody>
                  <a:tcPr/>
                </a:tc>
                <a:tc>
                  <a:txBody>
                    <a:bodyPr/>
                    <a:lstStyle/>
                    <a:p>
                      <a:r>
                        <a:rPr lang="en-GB" sz="1200" dirty="0"/>
                        <a:t>How did you start and finish your interaction?</a:t>
                      </a:r>
                    </a:p>
                    <a:p>
                      <a:r>
                        <a:rPr lang="en-GB" sz="1200" dirty="0"/>
                        <a:t>Did you try to meet the person’s emotional needs?</a:t>
                      </a:r>
                    </a:p>
                    <a:p>
                      <a:r>
                        <a:rPr lang="en-GB" sz="1200" dirty="0"/>
                        <a:t>Could you identify a communication cycle involving feedback on your understanding</a:t>
                      </a:r>
                      <a:r>
                        <a:rPr lang="en-GB" sz="1200" baseline="0" dirty="0"/>
                        <a:t> of the other persons ideas?</a:t>
                      </a:r>
                      <a:endParaRPr lang="en-GB" sz="1200" dirty="0"/>
                    </a:p>
                  </a:txBody>
                  <a:tcPr/>
                </a:tc>
                <a:extLst>
                  <a:ext uri="{0D108BD9-81ED-4DB2-BD59-A6C34878D82A}">
                    <a16:rowId xmlns:a16="http://schemas.microsoft.com/office/drawing/2014/main" val="10001"/>
                  </a:ext>
                </a:extLst>
              </a:tr>
              <a:tr h="817520">
                <a:tc>
                  <a:txBody>
                    <a:bodyPr/>
                    <a:lstStyle/>
                    <a:p>
                      <a:r>
                        <a:rPr lang="en-GB" sz="1200" dirty="0"/>
                        <a:t>Group interaction</a:t>
                      </a:r>
                    </a:p>
                  </a:txBody>
                  <a:tcPr/>
                </a:tc>
                <a:tc>
                  <a:txBody>
                    <a:bodyPr/>
                    <a:lstStyle/>
                    <a:p>
                      <a:r>
                        <a:rPr lang="en-GB" sz="1200" dirty="0"/>
                        <a:t>Were you able to take effective</a:t>
                      </a:r>
                      <a:r>
                        <a:rPr lang="en-GB" sz="1200" baseline="0" dirty="0"/>
                        <a:t> turns in speaking?</a:t>
                      </a:r>
                    </a:p>
                    <a:p>
                      <a:r>
                        <a:rPr lang="en-GB" sz="1200" baseline="0" dirty="0"/>
                        <a:t>Could you identify group values and/or purposes within the group?</a:t>
                      </a:r>
                    </a:p>
                    <a:p>
                      <a:r>
                        <a:rPr lang="en-GB" sz="1200" baseline="0" dirty="0"/>
                        <a:t>Was there a group leader?</a:t>
                      </a:r>
                    </a:p>
                    <a:p>
                      <a:r>
                        <a:rPr lang="en-GB" sz="1200" baseline="0" dirty="0"/>
                        <a:t>How was the interaction managed?</a:t>
                      </a:r>
                      <a:endParaRPr lang="en-GB" sz="1200" dirty="0"/>
                    </a:p>
                  </a:txBody>
                  <a:tcPr/>
                </a:tc>
                <a:extLst>
                  <a:ext uri="{0D108BD9-81ED-4DB2-BD59-A6C34878D82A}">
                    <a16:rowId xmlns:a16="http://schemas.microsoft.com/office/drawing/2014/main" val="10002"/>
                  </a:ext>
                </a:extLst>
              </a:tr>
              <a:tr h="817520">
                <a:tc>
                  <a:txBody>
                    <a:bodyPr/>
                    <a:lstStyle/>
                    <a:p>
                      <a:r>
                        <a:rPr lang="en-GB" sz="1200" dirty="0"/>
                        <a:t>Context</a:t>
                      </a:r>
                    </a:p>
                  </a:txBody>
                  <a:tcPr/>
                </a:tc>
                <a:tc>
                  <a:txBody>
                    <a:bodyPr/>
                    <a:lstStyle/>
                    <a:p>
                      <a:r>
                        <a:rPr lang="en-GB" sz="1200" dirty="0"/>
                        <a:t>Who was involved in the interaction?</a:t>
                      </a:r>
                    </a:p>
                    <a:p>
                      <a:r>
                        <a:rPr lang="en-GB" sz="1200" dirty="0"/>
                        <a:t>People who use services?</a:t>
                      </a:r>
                    </a:p>
                    <a:p>
                      <a:r>
                        <a:rPr lang="en-GB" sz="1200" dirty="0"/>
                        <a:t>Professionals?</a:t>
                      </a:r>
                    </a:p>
                    <a:p>
                      <a:r>
                        <a:rPr lang="en-GB" sz="1200" dirty="0"/>
                        <a:t>Colleagues? What role did you play?</a:t>
                      </a:r>
                    </a:p>
                  </a:txBody>
                  <a:tcPr/>
                </a:tc>
                <a:extLst>
                  <a:ext uri="{0D108BD9-81ED-4DB2-BD59-A6C34878D82A}">
                    <a16:rowId xmlns:a16="http://schemas.microsoft.com/office/drawing/2014/main" val="10003"/>
                  </a:ext>
                </a:extLst>
              </a:tr>
              <a:tr h="621388">
                <a:tc>
                  <a:txBody>
                    <a:bodyPr/>
                    <a:lstStyle/>
                    <a:p>
                      <a:r>
                        <a:rPr lang="en-GB" sz="1200" dirty="0"/>
                        <a:t>Verbal listening</a:t>
                      </a:r>
                      <a:r>
                        <a:rPr lang="en-GB" sz="1200" baseline="0" dirty="0"/>
                        <a:t> and responding skills</a:t>
                      </a:r>
                      <a:endParaRPr lang="en-GB" sz="1200" dirty="0"/>
                    </a:p>
                  </a:txBody>
                  <a:tcPr/>
                </a:tc>
                <a:tc>
                  <a:txBody>
                    <a:bodyPr/>
                    <a:lstStyle/>
                    <a:p>
                      <a:r>
                        <a:rPr lang="en-GB" sz="1200" dirty="0"/>
                        <a:t>How effective was your use of language, pace of</a:t>
                      </a:r>
                      <a:r>
                        <a:rPr lang="en-GB" sz="1200" baseline="0" dirty="0"/>
                        <a:t> speech and level of formality?</a:t>
                      </a:r>
                    </a:p>
                    <a:p>
                      <a:r>
                        <a:rPr lang="en-GB" sz="1200" baseline="0" dirty="0"/>
                        <a:t>Was there any use of specialist language?</a:t>
                      </a:r>
                    </a:p>
                    <a:p>
                      <a:r>
                        <a:rPr lang="en-GB" sz="1200" baseline="0" dirty="0"/>
                        <a:t>How far did you encourage others to talk?</a:t>
                      </a:r>
                      <a:endParaRPr lang="en-GB" sz="1200" dirty="0"/>
                    </a:p>
                  </a:txBody>
                  <a:tcPr/>
                </a:tc>
                <a:extLst>
                  <a:ext uri="{0D108BD9-81ED-4DB2-BD59-A6C34878D82A}">
                    <a16:rowId xmlns:a16="http://schemas.microsoft.com/office/drawing/2014/main" val="10004"/>
                  </a:ext>
                </a:extLst>
              </a:tr>
              <a:tr h="318811">
                <a:tc>
                  <a:txBody>
                    <a:bodyPr/>
                    <a:lstStyle/>
                    <a:p>
                      <a:r>
                        <a:rPr lang="en-GB" sz="1200" dirty="0"/>
                        <a:t>Non verbal</a:t>
                      </a:r>
                      <a:r>
                        <a:rPr lang="en-GB" sz="1200" baseline="0" dirty="0"/>
                        <a:t> listening and responding skills</a:t>
                      </a:r>
                      <a:endParaRPr lang="en-GB" sz="1200" dirty="0"/>
                    </a:p>
                  </a:txBody>
                  <a:tcPr/>
                </a:tc>
                <a:tc>
                  <a:txBody>
                    <a:bodyPr/>
                    <a:lstStyle/>
                    <a:p>
                      <a:r>
                        <a:rPr lang="en-GB" sz="1200" dirty="0"/>
                        <a:t>How appropriate was your tone</a:t>
                      </a:r>
                      <a:r>
                        <a:rPr lang="en-GB" sz="1200" baseline="0" dirty="0"/>
                        <a:t> of voice, facial expression, eye contact and proximity?</a:t>
                      </a:r>
                      <a:endParaRPr lang="en-GB" sz="1200" dirty="0"/>
                    </a:p>
                  </a:txBody>
                  <a:tcPr/>
                </a:tc>
                <a:extLst>
                  <a:ext uri="{0D108BD9-81ED-4DB2-BD59-A6C34878D82A}">
                    <a16:rowId xmlns:a16="http://schemas.microsoft.com/office/drawing/2014/main" val="10005"/>
                  </a:ext>
                </a:extLst>
              </a:tr>
              <a:tr h="454178">
                <a:tc>
                  <a:txBody>
                    <a:bodyPr/>
                    <a:lstStyle/>
                    <a:p>
                      <a:r>
                        <a:rPr lang="en-GB" sz="1200" dirty="0"/>
                        <a:t>Reflective listening skills</a:t>
                      </a:r>
                    </a:p>
                  </a:txBody>
                  <a:tcPr/>
                </a:tc>
                <a:tc>
                  <a:txBody>
                    <a:bodyPr/>
                    <a:lstStyle/>
                    <a:p>
                      <a:r>
                        <a:rPr lang="en-GB" sz="1200" dirty="0"/>
                        <a:t>How did you use reflective</a:t>
                      </a:r>
                      <a:r>
                        <a:rPr lang="en-GB" sz="1200" baseline="0" dirty="0"/>
                        <a:t> listening and the communication cycle ? </a:t>
                      </a:r>
                    </a:p>
                    <a:p>
                      <a:r>
                        <a:rPr lang="en-GB" sz="1200" baseline="0" dirty="0"/>
                        <a:t>Can you identify examples of clarifying your understanding or repeating important ideas?</a:t>
                      </a:r>
                      <a:endParaRPr lang="en-GB" sz="1200" dirty="0"/>
                    </a:p>
                  </a:txBody>
                  <a:tcPr/>
                </a:tc>
                <a:extLst>
                  <a:ext uri="{0D108BD9-81ED-4DB2-BD59-A6C34878D82A}">
                    <a16:rowId xmlns:a16="http://schemas.microsoft.com/office/drawing/2014/main" val="10006"/>
                  </a:ext>
                </a:extLst>
              </a:tr>
              <a:tr h="454178">
                <a:tc>
                  <a:txBody>
                    <a:bodyPr/>
                    <a:lstStyle/>
                    <a:p>
                      <a:r>
                        <a:rPr lang="en-GB" sz="1200" dirty="0"/>
                        <a:t>Questioning skills</a:t>
                      </a:r>
                    </a:p>
                  </a:txBody>
                  <a:tcPr/>
                </a:tc>
                <a:tc>
                  <a:txBody>
                    <a:bodyPr/>
                    <a:lstStyle/>
                    <a:p>
                      <a:r>
                        <a:rPr lang="en-GB" sz="1200" dirty="0"/>
                        <a:t>Did you keep the conversation going using open questions?</a:t>
                      </a:r>
                    </a:p>
                    <a:p>
                      <a:r>
                        <a:rPr lang="en-GB" sz="1200" dirty="0"/>
                        <a:t>Can you identify probes and prompts that you used?</a:t>
                      </a:r>
                    </a:p>
                  </a:txBody>
                  <a:tcPr/>
                </a:tc>
                <a:extLst>
                  <a:ext uri="{0D108BD9-81ED-4DB2-BD59-A6C34878D82A}">
                    <a16:rowId xmlns:a16="http://schemas.microsoft.com/office/drawing/2014/main" val="10007"/>
                  </a:ext>
                </a:extLst>
              </a:tr>
              <a:tr h="454178">
                <a:tc>
                  <a:txBody>
                    <a:bodyPr/>
                    <a:lstStyle/>
                    <a:p>
                      <a:r>
                        <a:rPr lang="en-GB" sz="1200" dirty="0"/>
                        <a:t>Environment </a:t>
                      </a:r>
                    </a:p>
                  </a:txBody>
                  <a:tcPr/>
                </a:tc>
                <a:tc>
                  <a:txBody>
                    <a:bodyPr/>
                    <a:lstStyle/>
                    <a:p>
                      <a:r>
                        <a:rPr lang="en-GB" sz="1200" dirty="0"/>
                        <a:t>Did the environment create any barriers?</a:t>
                      </a:r>
                    </a:p>
                    <a:p>
                      <a:r>
                        <a:rPr lang="en-GB" sz="1200" dirty="0"/>
                        <a:t>Could everybody see and hear each other clearly?</a:t>
                      </a:r>
                    </a:p>
                  </a:txBody>
                  <a:tcPr/>
                </a:tc>
                <a:extLst>
                  <a:ext uri="{0D108BD9-81ED-4DB2-BD59-A6C34878D82A}">
                    <a16:rowId xmlns:a16="http://schemas.microsoft.com/office/drawing/2014/main" val="10008"/>
                  </a:ext>
                </a:extLst>
              </a:tr>
              <a:tr h="635849">
                <a:tc>
                  <a:txBody>
                    <a:bodyPr/>
                    <a:lstStyle/>
                    <a:p>
                      <a:r>
                        <a:rPr lang="en-GB" sz="1200" dirty="0"/>
                        <a:t>Barriers</a:t>
                      </a:r>
                    </a:p>
                  </a:txBody>
                  <a:tcPr/>
                </a:tc>
                <a:tc>
                  <a:txBody>
                    <a:bodyPr/>
                    <a:lstStyle/>
                    <a:p>
                      <a:r>
                        <a:rPr lang="en-GB" sz="1200" dirty="0"/>
                        <a:t>What barriers did you detect? </a:t>
                      </a:r>
                    </a:p>
                    <a:p>
                      <a:r>
                        <a:rPr lang="en-GB" sz="1200" dirty="0"/>
                        <a:t>Were there any barriers to interpreting</a:t>
                      </a:r>
                      <a:r>
                        <a:rPr lang="en-GB" sz="1200" baseline="0" dirty="0"/>
                        <a:t> communication, such as language differences?</a:t>
                      </a:r>
                    </a:p>
                    <a:p>
                      <a:r>
                        <a:rPr lang="en-GB" sz="1200" baseline="0" dirty="0"/>
                        <a:t>Were there any barriers to understanding, such as cultural differences, assumptions values or beliefs?</a:t>
                      </a:r>
                      <a:endParaRPr lang="en-GB" sz="1200" dirty="0"/>
                    </a:p>
                  </a:txBody>
                  <a:tcPr/>
                </a:tc>
                <a:extLst>
                  <a:ext uri="{0D108BD9-81ED-4DB2-BD59-A6C34878D82A}">
                    <a16:rowId xmlns:a16="http://schemas.microsoft.com/office/drawing/2014/main" val="10009"/>
                  </a:ext>
                </a:extLst>
              </a:tr>
              <a:tr h="446111">
                <a:tc>
                  <a:txBody>
                    <a:bodyPr/>
                    <a:lstStyle/>
                    <a:p>
                      <a:r>
                        <a:rPr lang="en-GB" sz="1200" dirty="0"/>
                        <a:t>Difficult situations</a:t>
                      </a:r>
                    </a:p>
                  </a:txBody>
                  <a:tcPr/>
                </a:tc>
                <a:tc>
                  <a:txBody>
                    <a:bodyPr/>
                    <a:lstStyle/>
                    <a:p>
                      <a:r>
                        <a:rPr lang="en-GB" sz="1200" dirty="0"/>
                        <a:t>Did you act in a clam and respectful way?</a:t>
                      </a:r>
                    </a:p>
                    <a:p>
                      <a:r>
                        <a:rPr lang="en-GB" sz="1200" dirty="0"/>
                        <a:t>What skills did you use to interact with people with strong emotions?</a:t>
                      </a:r>
                    </a:p>
                  </a:txBody>
                  <a:tcPr/>
                </a:tc>
                <a:extLst>
                  <a:ext uri="{0D108BD9-81ED-4DB2-BD59-A6C34878D82A}">
                    <a16:rowId xmlns:a16="http://schemas.microsoft.com/office/drawing/2014/main" val="10010"/>
                  </a:ext>
                </a:extLst>
              </a:tr>
              <a:tr h="681119">
                <a:tc>
                  <a:txBody>
                    <a:bodyPr/>
                    <a:lstStyle/>
                    <a:p>
                      <a:r>
                        <a:rPr lang="en-GB" sz="1200" dirty="0"/>
                        <a:t>Defusing anger </a:t>
                      </a:r>
                    </a:p>
                  </a:txBody>
                  <a:tcPr/>
                </a:tc>
                <a:tc>
                  <a:txBody>
                    <a:bodyPr/>
                    <a:lstStyle/>
                    <a:p>
                      <a:r>
                        <a:rPr lang="en-GB" sz="1200" dirty="0"/>
                        <a:t>Were you able to act in an appropriate, clam and respectful way?</a:t>
                      </a:r>
                    </a:p>
                    <a:p>
                      <a:r>
                        <a:rPr lang="en-GB" sz="1200" dirty="0"/>
                        <a:t>Were you able to avoid triggering aggression?</a:t>
                      </a:r>
                    </a:p>
                    <a:p>
                      <a:r>
                        <a:rPr lang="en-GB" sz="1200" dirty="0"/>
                        <a:t>Were you able to use assertive skills appropriately?</a:t>
                      </a:r>
                      <a:r>
                        <a:rPr lang="en-GB" sz="1200" baseline="0" dirty="0"/>
                        <a:t> </a:t>
                      </a:r>
                      <a:endParaRPr lang="en-GB" sz="1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865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294968" y="333375"/>
            <a:ext cx="983804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b="1" dirty="0"/>
              <a:t>There are TWO main types of communication styles that we need to consider….</a:t>
            </a:r>
          </a:p>
          <a:p>
            <a:pPr eaLnBrk="1" hangingPunct="1">
              <a:spcBef>
                <a:spcPct val="0"/>
              </a:spcBef>
              <a:buFontTx/>
              <a:buNone/>
            </a:pPr>
            <a:r>
              <a:rPr lang="en-GB" altLang="en-US" sz="1800" dirty="0"/>
              <a:t>           </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013" y="2420938"/>
            <a:ext cx="2044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own Arrow 2"/>
          <p:cNvSpPr/>
          <p:nvPr/>
        </p:nvSpPr>
        <p:spPr>
          <a:xfrm>
            <a:off x="3287714" y="1341439"/>
            <a:ext cx="287337" cy="935037"/>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5" name="TextBox 3"/>
          <p:cNvSpPr txBox="1">
            <a:spLocks noChangeArrowheads="1"/>
          </p:cNvSpPr>
          <p:nvPr/>
        </p:nvSpPr>
        <p:spPr bwMode="auto">
          <a:xfrm>
            <a:off x="2064327" y="4554539"/>
            <a:ext cx="3522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dirty="0"/>
              <a:t>VERBAL COMMUNICATION</a:t>
            </a:r>
          </a:p>
        </p:txBody>
      </p:sp>
      <p:pic>
        <p:nvPicPr>
          <p:cNvPr id="102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309813"/>
            <a:ext cx="2017712"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7294564" y="1341439"/>
            <a:ext cx="288925" cy="935037"/>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8" name="TextBox 5"/>
          <p:cNvSpPr txBox="1">
            <a:spLocks noChangeArrowheads="1"/>
          </p:cNvSpPr>
          <p:nvPr/>
        </p:nvSpPr>
        <p:spPr bwMode="auto">
          <a:xfrm>
            <a:off x="6096000" y="4627565"/>
            <a:ext cx="35220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b="1" dirty="0"/>
              <a:t>NON-VERBAL COMMUNICATION</a:t>
            </a:r>
          </a:p>
        </p:txBody>
      </p:sp>
    </p:spTree>
    <p:extLst>
      <p:ext uri="{BB962C8B-B14F-4D97-AF65-F5344CB8AC3E}">
        <p14:creationId xmlns:p14="http://schemas.microsoft.com/office/powerpoint/2010/main" val="30085600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91" y="188640"/>
            <a:ext cx="8322156" cy="1293028"/>
          </a:xfrm>
        </p:spPr>
        <p:txBody>
          <a:bodyPr>
            <a:normAutofit/>
          </a:bodyPr>
          <a:lstStyle/>
          <a:p>
            <a:pPr algn="just"/>
            <a:r>
              <a:rPr lang="en-GB" b="1" dirty="0">
                <a:latin typeface="Calibri" panose="020F0502020204030204" pitchFamily="34" charset="0"/>
                <a:cs typeface="Calibri" panose="020F0502020204030204" pitchFamily="34" charset="0"/>
              </a:rPr>
              <a:t>WAGOLL</a:t>
            </a:r>
            <a:endParaRPr lang="en-GB"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2600" y="1162178"/>
            <a:ext cx="11646800" cy="5257800"/>
          </a:xfrm>
        </p:spPr>
        <p:txBody>
          <a:bodyPr>
            <a:normAutofit/>
          </a:bodyPr>
          <a:lstStyle/>
          <a:p>
            <a:pPr marL="0" indent="0">
              <a:buNone/>
            </a:pPr>
            <a:r>
              <a:rPr lang="en-GB" dirty="0"/>
              <a:t>P5 - participate in a one-to-one interaction in a health and  social care context</a:t>
            </a:r>
          </a:p>
          <a:p>
            <a:pPr marL="0" indent="0" algn="ctr">
              <a:buNone/>
            </a:pPr>
            <a:endParaRPr lang="en-GB" dirty="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p:txBody>
      </p:sp>
      <p:sp>
        <p:nvSpPr>
          <p:cNvPr id="5" name="Rectangle 4"/>
          <p:cNvSpPr/>
          <p:nvPr/>
        </p:nvSpPr>
        <p:spPr>
          <a:xfrm>
            <a:off x="568036" y="1759527"/>
            <a:ext cx="11152909" cy="49098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solidFill>
                  <a:schemeClr val="tx1"/>
                </a:solidFill>
                <a:latin typeface="Times New Roman" panose="02020603050405020304" pitchFamily="18" charset="0"/>
                <a:cs typeface="Times New Roman" panose="02020603050405020304" pitchFamily="18" charset="0"/>
              </a:rPr>
              <a:t>My first interaction took place at an access class based in </a:t>
            </a:r>
            <a:r>
              <a:rPr lang="en-GB" sz="2000" dirty="0" err="1">
                <a:solidFill>
                  <a:schemeClr val="tx1"/>
                </a:solidFill>
                <a:latin typeface="Times New Roman" panose="02020603050405020304" pitchFamily="18" charset="0"/>
                <a:cs typeface="Times New Roman" panose="02020603050405020304" pitchFamily="18" charset="0"/>
              </a:rPr>
              <a:t>Rivington</a:t>
            </a:r>
            <a:r>
              <a:rPr lang="en-GB" sz="2000" dirty="0">
                <a:solidFill>
                  <a:schemeClr val="tx1"/>
                </a:solidFill>
                <a:latin typeface="Times New Roman" panose="02020603050405020304" pitchFamily="18" charset="0"/>
                <a:cs typeface="Times New Roman" panose="02020603050405020304" pitchFamily="18" charset="0"/>
              </a:rPr>
              <a:t> and </a:t>
            </a:r>
            <a:r>
              <a:rPr lang="en-GB" sz="2000" dirty="0" err="1">
                <a:solidFill>
                  <a:schemeClr val="tx1"/>
                </a:solidFill>
                <a:latin typeface="Times New Roman" panose="02020603050405020304" pitchFamily="18" charset="0"/>
                <a:cs typeface="Times New Roman" panose="02020603050405020304" pitchFamily="18" charset="0"/>
              </a:rPr>
              <a:t>Blackrod</a:t>
            </a:r>
            <a:r>
              <a:rPr lang="en-GB" sz="2000" dirty="0">
                <a:solidFill>
                  <a:schemeClr val="tx1"/>
                </a:solidFill>
                <a:latin typeface="Times New Roman" panose="02020603050405020304" pitchFamily="18" charset="0"/>
                <a:cs typeface="Times New Roman" panose="02020603050405020304" pitchFamily="18" charset="0"/>
              </a:rPr>
              <a:t> High school. This was a one to one interaction, this is based on Argyle’s communication where messages are sent, decoded and a response is given. For my interaction I helped a student with their work, called Daniel* with their work. I have changed Daniel’s name to protect confidentiality and therefore uphold the care value bases. The lesson was based on the Death Penalty and Euthanasia. This student was male and in year 9, he was quite talkative with me considering he didn’t know me before. The teacher introduced me to him and told him I was in sixth form, we had a conversation about his opinions on these sensitive subjects and I helped guide him to an answer if he wasn’t sure. This is also an example of the communication cycle taking place as our conversation was an example of sending and receiving messages to one another through verbal communication. The cycle begun on my interaction by my idea to send a message through verbal communication to interact with Daniel, and this was then heard by him. This is an interpersonal skill as Daniel’s response was adapted to suit what my message said, which was a conversation on the death penalty. This skill is learned, and can be developed throughout life. During our interaction, Daniel went off topic and started talking about the films he liked when “The Green Mile” was mentioned – this could show that he felt comfortable and able to talk to me, but also could suggest that his communication cycle skill had not become skilfully interpersonal yet as the conversation topic suddenly changed.</a:t>
            </a:r>
          </a:p>
        </p:txBody>
      </p:sp>
    </p:spTree>
    <p:extLst>
      <p:ext uri="{BB962C8B-B14F-4D97-AF65-F5344CB8AC3E}">
        <p14:creationId xmlns:p14="http://schemas.microsoft.com/office/powerpoint/2010/main" val="1255343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3bb54b6-4819-4302-9fd5-d5c13202a8c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3746D4FFDED42BA7C79D5C0AD659A" ma:contentTypeVersion="8" ma:contentTypeDescription="Create a new document." ma:contentTypeScope="" ma:versionID="8082ac4d5023a64c0eae8e757c9911cf">
  <xsd:schema xmlns:xsd="http://www.w3.org/2001/XMLSchema" xmlns:xs="http://www.w3.org/2001/XMLSchema" xmlns:p="http://schemas.microsoft.com/office/2006/metadata/properties" xmlns:ns2="46970f5a-7dc8-41e9-b859-ca196584d06d" xmlns:ns3="052acbe2-fd47-45b5-abe4-a83836e86334" targetNamespace="http://schemas.microsoft.com/office/2006/metadata/properties" ma:root="true" ma:fieldsID="b894e2ac2ff352b9ba6fc6b448ef30f1" ns2:_="" ns3:_="">
    <xsd:import namespace="46970f5a-7dc8-41e9-b859-ca196584d06d"/>
    <xsd:import namespace="052acbe2-fd47-45b5-abe4-a83836e863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970f5a-7dc8-41e9-b859-ca196584d0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2acbe2-fd47-45b5-abe4-a83836e863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12B72-7C4D-4871-982E-E3FDEA2A9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970f5a-7dc8-41e9-b859-ca196584d06d"/>
    <ds:schemaRef ds:uri="052acbe2-fd47-45b5-abe4-a83836e863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FBAB34-3DB5-4ABE-8B5B-619C990401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F6E46B4-B3EB-4C50-8820-2B22CD9C9C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2548</TotalTime>
  <Words>7428</Words>
  <Application>Microsoft Office PowerPoint</Application>
  <PresentationFormat>Widescreen</PresentationFormat>
  <Paragraphs>940</Paragraphs>
  <Slides>90</Slides>
  <Notes>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BTEC  Health and Social Care Level 3</vt:lpstr>
      <vt:lpstr>Unit 1 Developing Effective Communication  </vt:lpstr>
      <vt:lpstr>Unit 1 BTEC Level 3 Learning Objective 1 </vt:lpstr>
      <vt:lpstr>ACTIVITY </vt:lpstr>
      <vt:lpstr>Use of a Glossary </vt:lpstr>
      <vt:lpstr>ALWAYS REMEMBER PLEASE….</vt:lpstr>
      <vt:lpstr>PowerPoint Presentation</vt:lpstr>
      <vt:lpstr>PowerPoint Presentation</vt:lpstr>
      <vt:lpstr>PowerPoint Presentation</vt:lpstr>
      <vt:lpstr>PowerPoint Presentation</vt:lpstr>
      <vt:lpstr>PowerPoint Presentation</vt:lpstr>
      <vt:lpstr>PowerPoint Presentation</vt:lpstr>
      <vt:lpstr>What have we achieved today?</vt:lpstr>
      <vt:lpstr>LO 1 Effective communication and interpersonal interaction in HSC</vt:lpstr>
      <vt:lpstr>Context </vt:lpstr>
      <vt:lpstr>Context </vt:lpstr>
      <vt:lpstr>PowerPoint Presentation</vt:lpstr>
      <vt:lpstr>Context  </vt:lpstr>
      <vt:lpstr>Activity Group discussion        Communication score</vt:lpstr>
      <vt:lpstr>Types of communication in HSC</vt:lpstr>
      <vt:lpstr>Context</vt:lpstr>
      <vt:lpstr>Context </vt:lpstr>
      <vt:lpstr>Context </vt:lpstr>
      <vt:lpstr>Dialect</vt:lpstr>
      <vt:lpstr>Acronyms- Text speak Is this suitable in a health and social care setting?</vt:lpstr>
      <vt:lpstr>Context </vt:lpstr>
      <vt:lpstr>PowerPoint Presentation</vt:lpstr>
      <vt:lpstr>Communication </vt:lpstr>
      <vt:lpstr>PowerPoint Presentation</vt:lpstr>
      <vt:lpstr>PowerPoint Presentation</vt:lpstr>
      <vt:lpstr>PowerPoint Presentation</vt:lpstr>
      <vt:lpstr>PowerPoint Presentation</vt:lpstr>
      <vt:lpstr>Interpersonal interaction sheet</vt:lpstr>
      <vt:lpstr>PowerPoint Presentation</vt:lpstr>
      <vt:lpstr>PowerPoint Presentation</vt:lpstr>
      <vt:lpstr>PowerPoint Presentation</vt:lpstr>
      <vt:lpstr>Communication and language needs and preferences </vt:lpstr>
      <vt:lpstr>Makaton </vt:lpstr>
      <vt:lpstr>Frequently asked questions about Makaton…</vt:lpstr>
      <vt:lpstr>Frequently asked questions about Makaton…</vt:lpstr>
      <vt:lpstr>British Sign Language</vt:lpstr>
      <vt:lpstr>PowerPoint Presentation</vt:lpstr>
      <vt:lpstr>Braille</vt:lpstr>
      <vt:lpstr>Signs and symbols</vt:lpstr>
      <vt:lpstr>Communication passports </vt:lpstr>
      <vt:lpstr>PowerPoint Presentation</vt:lpstr>
      <vt:lpstr>Unit 1 BTEC Level 3 LO2 </vt:lpstr>
      <vt:lpstr>Argyle </vt:lpstr>
      <vt:lpstr>Argyle’s Communication Cycle</vt:lpstr>
      <vt:lpstr>Argyle’s communication cycle  when communication goes wrong…</vt:lpstr>
      <vt:lpstr>Activity</vt:lpstr>
      <vt:lpstr>PowerPoint Presentation</vt:lpstr>
      <vt:lpstr>What went wrong / right in these situations?</vt:lpstr>
      <vt:lpstr>PowerPoint Presentation</vt:lpstr>
      <vt:lpstr>Forming</vt:lpstr>
      <vt:lpstr>Storming</vt:lpstr>
      <vt:lpstr>Norming</vt:lpstr>
      <vt:lpstr>Performing</vt:lpstr>
      <vt:lpstr>PowerPoint Presentation</vt:lpstr>
      <vt:lpstr>PowerPoint Presentation</vt:lpstr>
      <vt:lpstr>PowerPoint Presentation</vt:lpstr>
      <vt:lpstr>Scenarios </vt:lpstr>
      <vt:lpstr>How would these effect your communication? </vt:lpstr>
      <vt:lpstr>Environment </vt:lpstr>
      <vt:lpstr>PowerPoint Presentation</vt:lpstr>
      <vt:lpstr>PowerPoint Presentation</vt:lpstr>
      <vt:lpstr>PowerPoint Presentation</vt:lpstr>
      <vt:lpstr>Barriers to communication </vt:lpstr>
      <vt:lpstr>PowerPoint Presentation</vt:lpstr>
      <vt:lpstr>PowerPoint Presentation</vt:lpstr>
      <vt:lpstr>Communication and interpersonal interaction </vt:lpstr>
      <vt:lpstr>PowerPoint Presentation</vt:lpstr>
      <vt:lpstr>Unit 1 BTEC Level 3 LO 3 </vt:lpstr>
      <vt:lpstr>Staff training </vt:lpstr>
      <vt:lpstr>Assessment of need and preferred method of communication </vt:lpstr>
      <vt:lpstr>Promoting rights</vt:lpstr>
      <vt:lpstr>Promoting rights</vt:lpstr>
      <vt:lpstr>PowerPoint Presentation</vt:lpstr>
      <vt:lpstr>PowerPoint Presentation</vt:lpstr>
      <vt:lpstr>PowerPoint Presentation</vt:lpstr>
      <vt:lpstr>Case Studies</vt:lpstr>
      <vt:lpstr>Can you remove the barrier?</vt:lpstr>
      <vt:lpstr>Gerard</vt:lpstr>
      <vt:lpstr>Bill</vt:lpstr>
      <vt:lpstr>Gloria</vt:lpstr>
      <vt:lpstr>Unit 1 BTEC Level 3 LO 4 </vt:lpstr>
      <vt:lpstr>Starter</vt:lpstr>
      <vt:lpstr>Contexts / Communication skills / Effectiveness </vt:lpstr>
      <vt:lpstr>PowerPoint Presentation</vt:lpstr>
      <vt:lpstr>WAGOLL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BTEC   level 3</dc:title>
  <dc:creator>clair birch</dc:creator>
  <cp:lastModifiedBy>Claire Prescott</cp:lastModifiedBy>
  <cp:revision>90</cp:revision>
  <dcterms:created xsi:type="dcterms:W3CDTF">2015-08-25T14:43:10Z</dcterms:created>
  <dcterms:modified xsi:type="dcterms:W3CDTF">2018-09-22T15:25:39Z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0x01010064A3746D4FFDED42BA7C79D5C0AD659A</vt:lpwstr>
  </property>
</Properties>
</file>