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4"/>
  </p:notesMasterIdLst>
  <p:handoutMasterIdLst>
    <p:handoutMasterId r:id="rId15"/>
  </p:handoutMasterIdLst>
  <p:sldIdLst>
    <p:sldId id="256" r:id="rId5"/>
    <p:sldId id="267" r:id="rId6"/>
    <p:sldId id="268" r:id="rId7"/>
    <p:sldId id="266" r:id="rId8"/>
    <p:sldId id="258" r:id="rId9"/>
    <p:sldId id="259" r:id="rId10"/>
    <p:sldId id="265" r:id="rId11"/>
    <p:sldId id="260" r:id="rId12"/>
    <p:sldId id="262" r:id="rId13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6F6"/>
    <a:srgbClr val="FFCC00"/>
    <a:srgbClr val="CC6600"/>
    <a:srgbClr val="996633"/>
    <a:srgbClr val="993300"/>
    <a:srgbClr val="FFCC99"/>
    <a:srgbClr val="CC9900"/>
    <a:srgbClr val="FFCC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728" autoAdjust="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0955A706-F840-46E5-B9C3-025CE3419C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70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C4C2F32A-DDC9-44E5-85DA-A76B1D41B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24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C3695-47E0-4862-BC0A-5479AAC01D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1BF802-2F61-4C80-9F61-BB43F1C265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419F9-58ED-4D6B-B93C-392BD504F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4EC29-194F-4B22-8ACC-F7054B3D0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2E7FDD-F331-4DBD-8FE3-C16C80B94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F5D60-3E95-4441-8C1E-0AEB2C50D5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05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F6930-D9B9-4DD9-894B-A142D9937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4CCE22-5710-41FA-8B13-0799464C08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9BD15A-6A75-4B42-8564-0BA347382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5D7E7-DCC0-4F9C-A7F1-E503D5EBE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3E5A2-646E-4C16-8326-A285AE55F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8B9E9A-3BA6-4B3A-A0E2-9415F09293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39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7D430C-86C3-4EC3-8645-D068FC749A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AC34C8-1F03-412E-9907-F043889C1E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A012E-A28C-48B7-A7D6-2CA5D325E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8900F-EEBC-4C78-BEEB-9090FCFF1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9E50D-6A24-4CE9-8F37-28736651D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D504A-D0E1-4331-88E0-97F16E8D3B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41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BCCD2-E365-4111-986C-99FC35CC5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2F853-0552-4129-8B44-B4EF5AA93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B122F-9AD4-49EA-9395-A4DC3B62D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D3306-1217-41B5-8178-DE50365D2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31B2DC-6C09-4710-9199-4AC83BCF7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F5389-5332-49D8-AA9E-9AB22EACE0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9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98BE1-8DD4-47B7-91E8-DD01E789E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7BE251-3BEE-49D1-933E-DE77082CE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D1413-C4B7-4F2C-A04A-7774690C6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34E68-D925-462A-B4CA-D9A35C889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32605-128A-4CE7-A901-E9A88ED3B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888207-5421-4320-A680-A6E0B06F27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495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7828B-7A1C-44A7-9050-F38916BE1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CF939-9F55-447C-9ECE-4897F42BEC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D610EA-F604-4E64-A64F-3910E84A2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3ECECB-C052-4510-9A13-87EB815F9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290EBE-B68A-4812-BF91-931CCBDFA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08B4AE-4B48-4456-AF0D-6C1585F35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371C38-1697-43FB-96D8-A3B4AE11AA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8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A4A7C-9155-4C1C-81E1-0F435B0BB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AA95D4-15A7-4E67-A354-3398EEE9B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2B677A-EF97-4479-80E9-E87865E46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0EC495-6607-4BDB-8942-5BC82D9DFC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263FC6-A6AA-4548-AE7F-A02D1DD80A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FA2C18-0BA2-49EB-A447-AA7DD2800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1892D5-9072-4B0A-81E3-4E845A367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8CB9BB-C972-460B-9E9A-8D5CC4FF0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6C0A0-484C-4FC1-80B5-A3780F2164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18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2B9D5-8E85-400F-94A2-98F3261FE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76FD74-ACDD-4BB7-8022-02BAF54A8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FE01B4-4E25-4949-BA8E-3408F85BA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1F0117-4BF9-43E3-8220-B72317F1D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7B37D-2172-4032-868E-5F39E130BF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89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1DE186-5D2B-4203-9D77-3C021F853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7A1C7A-A00A-4DC9-A9FC-5E8B35040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3F02F2-A290-45C8-B942-13368BB8C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DE436-0623-4863-9017-862254605D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34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3A05B-CC81-4CF1-A90B-960946CFC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DCF58-41CF-454B-A208-83091438C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B5AE69-BF77-48A3-8FAC-A2A78B20D5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BD29CA-F28D-4DD4-BE20-5B2597728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A3447-6215-420F-A79A-ABDE0857E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0830E2-0B42-4CF3-9142-7D78EDB26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D28922-0D1C-41F4-A523-14557C7348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65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E31A0-66CE-40D6-931F-C1B2A38F9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560F69-348D-405A-A5E6-7D58DC2F26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DB194A-BD52-4FA9-9314-121FBD81AA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D60A53-D26F-4233-8E9C-55C298A89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E00BB2-37E6-4409-B715-37D0CA416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EE803A-3268-4338-B7AD-68BEA0614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686835-4449-4E72-8D57-D85027E95B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35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58F8E0-486E-44DB-96C5-679024063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1923A-635F-4FAA-9442-CE0ADCAC0A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527FA-6B7C-4A46-BD07-1FB2F4D1ED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7110E-EB5E-40E4-BFFF-AB2BFE58A5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FD0CC-C11A-4BAD-87B0-1B6D467FD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A1ACDC7-80FC-4E32-AA83-39FB261D38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17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143000" y="762000"/>
            <a:ext cx="6858000" cy="3810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8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B2: Barriers to Accessing services</a:t>
            </a:r>
            <a:r>
              <a:rPr lang="en-US" sz="6000" b="1" dirty="0">
                <a:latin typeface="Comic Sans MS" pitchFamily="66" charset="0"/>
              </a:rPr>
              <a:t/>
            </a:r>
            <a:br>
              <a:rPr lang="en-US" sz="6000" b="1" dirty="0">
                <a:latin typeface="Comic Sans MS" pitchFamily="66" charset="0"/>
              </a:rPr>
            </a:br>
            <a:endParaRPr lang="en-US" dirty="0">
              <a:latin typeface="Comic Sans MS" pitchFamily="66" charset="0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5410200"/>
            <a:ext cx="6858000" cy="1143000"/>
          </a:xfrm>
        </p:spPr>
        <p:txBody>
          <a:bodyPr>
            <a:normAutofit lnSpcReduction="10000"/>
          </a:bodyPr>
          <a:lstStyle/>
          <a:p>
            <a:pPr algn="l" eaLnBrk="1" hangingPunct="1"/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What type of barriers are there, when service users try and use a service like a doctors, a dentist or physiotherapist?</a:t>
            </a:r>
          </a:p>
          <a:p>
            <a:pPr algn="l" eaLnBrk="1" hangingPunct="1"/>
            <a:endParaRPr lang="en-US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954F8D0-645F-4186-AC24-296F596DFF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2862" y="3852862"/>
            <a:ext cx="1438275" cy="1438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6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Specific needs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Learning disabilities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Physical disabilities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Sensory disabilities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Mental health illness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Older people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Children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Refugees</a:t>
            </a:r>
          </a:p>
          <a:p>
            <a:pPr eaLnBrk="1" hangingPunct="1">
              <a:buFont typeface="Wingdings" pitchFamily="2" charset="2"/>
              <a:buNone/>
            </a:pPr>
            <a:endParaRPr lang="en-US" sz="36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889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6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Individual preferences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Religious or cultural preferences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Women who prefer to be treated by a woman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People with a terminal illness who refuse further treatment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Older person who wishes to remain independent</a:t>
            </a:r>
          </a:p>
          <a:p>
            <a:pPr eaLnBrk="1" hangingPunct="1">
              <a:buFont typeface="Wingdings" pitchFamily="2" charset="2"/>
              <a:buNone/>
            </a:pPr>
            <a:endParaRPr lang="en-US" sz="36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809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/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Other barriers to accessing health and social care</a:t>
            </a:r>
            <a:endParaRPr lang="en-US" sz="4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Language</a:t>
            </a:r>
          </a:p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Geography</a:t>
            </a:r>
          </a:p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Financial </a:t>
            </a:r>
          </a:p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Lack of resources</a:t>
            </a:r>
          </a:p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Communication</a:t>
            </a:r>
            <a:endParaRPr lang="en-US" sz="28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561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6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Financial Barriers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idx="1"/>
          </p:nvPr>
        </p:nvSpPr>
        <p:spPr>
          <a:xfrm>
            <a:off x="628650" y="1524000"/>
            <a:ext cx="7086600" cy="2819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On benefits or a low income</a:t>
            </a:r>
          </a:p>
          <a:p>
            <a:pPr eaLnBrk="1" hangingPunct="1"/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Disabled taxi costs more</a:t>
            </a:r>
          </a:p>
          <a:p>
            <a:pPr eaLnBrk="1" hangingPunct="1"/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Prescription costs</a:t>
            </a:r>
          </a:p>
          <a:p>
            <a:pPr eaLnBrk="1" hangingPunct="1"/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Bus fares</a:t>
            </a:r>
          </a:p>
          <a:p>
            <a:pPr eaLnBrk="1" hangingPunct="1"/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Child care costs</a:t>
            </a:r>
          </a:p>
          <a:p>
            <a:pPr eaLnBrk="1" hangingPunct="1"/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Taking time off work, unpaid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5E5E0FD-C195-4811-80EB-F64286A480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1953986"/>
            <a:ext cx="2564337" cy="17798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770150A-3E91-4CF2-8F32-B1E255C2A0FC}"/>
              </a:ext>
            </a:extLst>
          </p:cNvPr>
          <p:cNvSpPr txBox="1"/>
          <p:nvPr/>
        </p:nvSpPr>
        <p:spPr>
          <a:xfrm>
            <a:off x="628650" y="4572000"/>
            <a:ext cx="75247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i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rPr>
              <a:t>Eligibility to free prescriptions and service are offered depending on financial status and in addition there is charity support and volunteers as well as subsidised parking fees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1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5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Geographical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3638550" cy="3736975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Live rural and not near any services</a:t>
            </a:r>
          </a:p>
          <a:p>
            <a:pPr eaLnBrk="1" hangingPunct="1"/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Not many people use the service so it closes</a:t>
            </a:r>
          </a:p>
          <a:p>
            <a:pPr eaLnBrk="1" hangingPunct="1"/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Opening times do not suit</a:t>
            </a:r>
          </a:p>
          <a:p>
            <a:pPr eaLnBrk="1" hangingPunct="1"/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Poor weather stops access</a:t>
            </a:r>
          </a:p>
          <a:p>
            <a:pPr marL="0" indent="0" eaLnBrk="1" hangingPunct="1">
              <a:buNone/>
            </a:pPr>
            <a:endParaRPr lang="en-US" dirty="0">
              <a:latin typeface="Comic Sans MS" pitchFamily="66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1BF6CAD-979F-4DAF-84E7-B75A47EDC3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2" y="1512689"/>
            <a:ext cx="2819400" cy="19163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79C3463-2A30-4D1D-87DC-471A99FAAA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2" y="3649434"/>
            <a:ext cx="2935720" cy="16958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88F24-AEBD-4339-B099-C4FA2FA9C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Language Barrier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31CCE-5970-40B7-8E66-3E6504D19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517775"/>
          </a:xfrm>
        </p:spPr>
        <p:txBody>
          <a:bodyPr>
            <a:normAutofit/>
          </a:bodyPr>
          <a:lstStyle/>
          <a:p>
            <a:r>
              <a:rPr lang="en-GB" sz="27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Aphasia</a:t>
            </a:r>
          </a:p>
          <a:p>
            <a:r>
              <a:rPr lang="en-GB" sz="27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Speech impediment</a:t>
            </a:r>
          </a:p>
          <a:p>
            <a:r>
              <a:rPr lang="en-GB" sz="27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Doctors medical jargon</a:t>
            </a:r>
          </a:p>
          <a:p>
            <a:r>
              <a:rPr lang="en-GB" sz="27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Illiterate</a:t>
            </a:r>
          </a:p>
          <a:p>
            <a:r>
              <a:rPr lang="en-GB" sz="27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ESOL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F7297B-AB13-49AB-B05E-C20ED28483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1690689"/>
            <a:ext cx="1905000" cy="23379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CDB6CA9-57BB-46D6-AFCF-E620D2FD89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2325" y="4158137"/>
            <a:ext cx="3952875" cy="21720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5051C82-A7C5-4321-9D9E-056DA0B695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4213792"/>
            <a:ext cx="1552575" cy="2060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193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5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Psychological barriers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idx="1"/>
          </p:nvPr>
        </p:nvSpPr>
        <p:spPr>
          <a:xfrm>
            <a:off x="628650" y="1371600"/>
            <a:ext cx="78867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Bad past experience</a:t>
            </a:r>
          </a:p>
          <a:p>
            <a:pPr eaLnBrk="1" hangingPunct="1"/>
            <a:r>
              <a:rPr lang="en-US" sz="2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Agoraphobic; afraid to go out</a:t>
            </a:r>
          </a:p>
          <a:p>
            <a:pPr eaLnBrk="1" hangingPunct="1"/>
            <a:r>
              <a:rPr lang="en-US" sz="2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Panic attacks and phobias</a:t>
            </a:r>
          </a:p>
          <a:p>
            <a:pPr eaLnBrk="1" hangingPunct="1"/>
            <a:r>
              <a:rPr lang="en-US" sz="2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Fear of the diagnosis</a:t>
            </a:r>
          </a:p>
          <a:p>
            <a:pPr eaLnBrk="1" hangingPunct="1"/>
            <a:r>
              <a:rPr lang="en-US" sz="2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Afraid of service dentist/doctor </a:t>
            </a:r>
          </a:p>
          <a:p>
            <a:pPr eaLnBrk="1" hangingPunct="1"/>
            <a:r>
              <a:rPr lang="en-US" sz="25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Afraid of treatment, injections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B96E77-D36E-4364-B8F7-FB3250CF20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1693807"/>
            <a:ext cx="2381445" cy="21421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2E2DC9B-393D-4528-8C03-A73C4E23CA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4352925"/>
            <a:ext cx="2800350" cy="1895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844EA69-0485-4056-BFA2-B73B677EE8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5057" y="4352925"/>
            <a:ext cx="1666875" cy="19357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454B30D-FDA1-4357-B442-FE714F6CD6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2238" y="4330501"/>
            <a:ext cx="2449961" cy="19178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1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1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628650" y="365126"/>
            <a:ext cx="7886700" cy="1920874"/>
          </a:xfrm>
        </p:spPr>
        <p:txBody>
          <a:bodyPr>
            <a:normAutofit/>
          </a:bodyPr>
          <a:lstStyle/>
          <a:p>
            <a:pPr eaLnBrk="1" hangingPunct="1"/>
            <a:r>
              <a:rPr lang="en-US" sz="6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Resources and Untrained staff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idx="1"/>
          </p:nvPr>
        </p:nvSpPr>
        <p:spPr>
          <a:xfrm>
            <a:off x="628650" y="2286001"/>
            <a:ext cx="7886700" cy="3890962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The NHS funds are stretched and that of social services, so sometimes resources are scarce</a:t>
            </a:r>
          </a:p>
          <a:p>
            <a:pPr marL="538163" indent="-358775" eaLnBrk="1" hangingPunct="1"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Long waiting times</a:t>
            </a:r>
          </a:p>
          <a:p>
            <a:pPr marL="538163" indent="-358775" eaLnBrk="1" hangingPunct="1"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Lack of beds</a:t>
            </a:r>
          </a:p>
          <a:p>
            <a:pPr marL="538163" indent="-358775" eaLnBrk="1" hangingPunct="1"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Bed blockers</a:t>
            </a:r>
          </a:p>
          <a:p>
            <a:pPr marL="538163" indent="-358775" eaLnBrk="1" hangingPunct="1">
              <a:buFont typeface="Wingdings" panose="05000000000000000000" pitchFamily="2" charset="2"/>
              <a:buChar char="Ø"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Restricted opening times</a:t>
            </a:r>
          </a:p>
          <a:p>
            <a:pPr marL="0" indent="0" eaLnBrk="1" hangingPunct="1">
              <a:buNone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Text reminders for appointments, NHS paying for private treatment, elected operations cancelled, hospitals on </a:t>
            </a:r>
            <a:r>
              <a:rPr lang="en-US" sz="260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red alert</a:t>
            </a:r>
            <a:endParaRPr lang="en-US" sz="26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  <p:bldP spid="10247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  <p:tag name="PRESGUID" val="556365c0-da2d-46fc-9c7b-adeb671cfe6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3746D4FFDED42BA7C79D5C0AD659A" ma:contentTypeVersion="8" ma:contentTypeDescription="Create a new document." ma:contentTypeScope="" ma:versionID="8082ac4d5023a64c0eae8e757c9911cf">
  <xsd:schema xmlns:xsd="http://www.w3.org/2001/XMLSchema" xmlns:xs="http://www.w3.org/2001/XMLSchema" xmlns:p="http://schemas.microsoft.com/office/2006/metadata/properties" xmlns:ns2="46970f5a-7dc8-41e9-b859-ca196584d06d" xmlns:ns3="052acbe2-fd47-45b5-abe4-a83836e86334" targetNamespace="http://schemas.microsoft.com/office/2006/metadata/properties" ma:root="true" ma:fieldsID="b894e2ac2ff352b9ba6fc6b448ef30f1" ns2:_="" ns3:_="">
    <xsd:import namespace="46970f5a-7dc8-41e9-b859-ca196584d06d"/>
    <xsd:import namespace="052acbe2-fd47-45b5-abe4-a83836e863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970f5a-7dc8-41e9-b859-ca196584d0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2acbe2-fd47-45b5-abe4-a83836e8633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4B4F81-4EDC-4597-B7B8-7CA747822D8E}">
  <ds:schemaRefs>
    <ds:schemaRef ds:uri="http://purl.org/dc/dcmitype/"/>
    <ds:schemaRef ds:uri="46970f5a-7dc8-41e9-b859-ca196584d06d"/>
    <ds:schemaRef ds:uri="052acbe2-fd47-45b5-abe4-a83836e86334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3E91706-566C-4FC2-AFB1-57032709B5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CB8B45-73C8-471F-8868-39B7A8C53C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970f5a-7dc8-41e9-b859-ca196584d06d"/>
    <ds:schemaRef ds:uri="052acbe2-fd47-45b5-abe4-a83836e863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257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Comic Sans MS</vt:lpstr>
      <vt:lpstr>Times New Roman</vt:lpstr>
      <vt:lpstr>Wingdings</vt:lpstr>
      <vt:lpstr>Office Theme</vt:lpstr>
      <vt:lpstr>B2: Barriers to Accessing services </vt:lpstr>
      <vt:lpstr>Specific needs</vt:lpstr>
      <vt:lpstr>Individual preferences</vt:lpstr>
      <vt:lpstr>Other barriers to accessing health and social care</vt:lpstr>
      <vt:lpstr>Financial Barriers</vt:lpstr>
      <vt:lpstr>Geographical</vt:lpstr>
      <vt:lpstr>Language Barrier</vt:lpstr>
      <vt:lpstr>Psychological barriers</vt:lpstr>
      <vt:lpstr>Resources and Untrained staff</vt:lpstr>
    </vt:vector>
  </TitlesOfParts>
  <Company>Gateway Sixth Form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to services Unit 2 AO3</dc:title>
  <dc:creator>admin</dc:creator>
  <cp:lastModifiedBy>Claire Prescott</cp:lastModifiedBy>
  <cp:revision>16</cp:revision>
  <cp:lastPrinted>1601-01-01T00:00:00Z</cp:lastPrinted>
  <dcterms:created xsi:type="dcterms:W3CDTF">2008-01-28T01:09:16Z</dcterms:created>
  <dcterms:modified xsi:type="dcterms:W3CDTF">2018-11-21T10:13:02Z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  <property fmtid="{D5CDD505-2E9C-101B-9397-08002B2CF9AE}" pid="4" name="ContentTypeId">
    <vt:lpwstr>0x01010064A3746D4FFDED42BA7C79D5C0AD659A</vt:lpwstr>
  </property>
</Properties>
</file>