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26"/>
  </p:notesMasterIdLst>
  <p:handoutMasterIdLst>
    <p:handoutMasterId r:id="rId27"/>
  </p:handoutMasterIdLst>
  <p:sldIdLst>
    <p:sldId id="321" r:id="rId3"/>
    <p:sldId id="379" r:id="rId4"/>
    <p:sldId id="365" r:id="rId5"/>
    <p:sldId id="366" r:id="rId6"/>
    <p:sldId id="375" r:id="rId7"/>
    <p:sldId id="380" r:id="rId8"/>
    <p:sldId id="386" r:id="rId9"/>
    <p:sldId id="367" r:id="rId10"/>
    <p:sldId id="388" r:id="rId11"/>
    <p:sldId id="368" r:id="rId12"/>
    <p:sldId id="369" r:id="rId13"/>
    <p:sldId id="370" r:id="rId14"/>
    <p:sldId id="371" r:id="rId15"/>
    <p:sldId id="372" r:id="rId16"/>
    <p:sldId id="373" r:id="rId17"/>
    <p:sldId id="374" r:id="rId18"/>
    <p:sldId id="376" r:id="rId19"/>
    <p:sldId id="377" r:id="rId20"/>
    <p:sldId id="378" r:id="rId21"/>
    <p:sldId id="381" r:id="rId22"/>
    <p:sldId id="382" r:id="rId23"/>
    <p:sldId id="389" r:id="rId24"/>
    <p:sldId id="384" r:id="rId25"/>
  </p:sldIdLst>
  <p:sldSz cx="10287000" cy="6858000" type="35mm"/>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2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29" autoAdjust="0"/>
    <p:restoredTop sz="83255" autoAdjust="0"/>
  </p:normalViewPr>
  <p:slideViewPr>
    <p:cSldViewPr snapToGrid="0">
      <p:cViewPr varScale="1">
        <p:scale>
          <a:sx n="89" d="100"/>
          <a:sy n="89" d="100"/>
        </p:scale>
        <p:origin x="114" y="96"/>
      </p:cViewPr>
      <p:guideLst>
        <p:guide orient="horz" pos="2160"/>
        <p:guide pos="32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EEBDA6D-DC69-4DCE-BAF7-6763517D3376}" type="datetimeFigureOut">
              <a:rPr lang="en-US"/>
              <a:t>10/27/2017</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2977E94-A6AB-4E02-8E43-E89F9CF4757F}" type="slidenum">
              <a:rPr/>
              <a:t>‹#›</a:t>
            </a:fld>
            <a:endParaRPr/>
          </a:p>
        </p:txBody>
      </p:sp>
    </p:spTree>
    <p:extLst>
      <p:ext uri="{BB962C8B-B14F-4D97-AF65-F5344CB8AC3E}">
        <p14:creationId xmlns:p14="http://schemas.microsoft.com/office/powerpoint/2010/main" val="215425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37F6C43-988E-4257-9A1C-C162EF036D58}" type="datetimeFigureOut">
              <a:rPr lang="en-US"/>
              <a:t>10/27/2017</a:t>
            </a:fld>
            <a:endParaRPr/>
          </a:p>
        </p:txBody>
      </p:sp>
      <p:sp>
        <p:nvSpPr>
          <p:cNvPr id="4" name="Slide Image Placeholder 3"/>
          <p:cNvSpPr>
            <a:spLocks noGrp="1" noRot="1" noChangeAspect="1"/>
          </p:cNvSpPr>
          <p:nvPr>
            <p:ph type="sldImg" idx="2"/>
          </p:nvPr>
        </p:nvSpPr>
        <p:spPr>
          <a:xfrm>
            <a:off x="887413" y="1241425"/>
            <a:ext cx="5022850"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ED491D0-8E1B-49C7-849B-A28568D94497}" type="slidenum">
              <a:rPr/>
              <a:t>‹#›</a:t>
            </a:fld>
            <a:endParaRPr/>
          </a:p>
        </p:txBody>
      </p:sp>
    </p:spTree>
    <p:extLst>
      <p:ext uri="{BB962C8B-B14F-4D97-AF65-F5344CB8AC3E}">
        <p14:creationId xmlns:p14="http://schemas.microsoft.com/office/powerpoint/2010/main" val="1726325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D491D0-8E1B-49C7-849B-A28568D94497}" type="slidenum">
              <a:rPr lang="en-GB" smtClean="0"/>
              <a:t>2</a:t>
            </a:fld>
            <a:endParaRPr lang="en-GB"/>
          </a:p>
        </p:txBody>
      </p:sp>
    </p:spTree>
    <p:extLst>
      <p:ext uri="{BB962C8B-B14F-4D97-AF65-F5344CB8AC3E}">
        <p14:creationId xmlns:p14="http://schemas.microsoft.com/office/powerpoint/2010/main" val="1281222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D491D0-8E1B-49C7-849B-A28568D94497}" type="slidenum">
              <a:rPr lang="en-GB" smtClean="0"/>
              <a:t>3</a:t>
            </a:fld>
            <a:endParaRPr lang="en-GB"/>
          </a:p>
        </p:txBody>
      </p:sp>
    </p:spTree>
    <p:extLst>
      <p:ext uri="{BB962C8B-B14F-4D97-AF65-F5344CB8AC3E}">
        <p14:creationId xmlns:p14="http://schemas.microsoft.com/office/powerpoint/2010/main" val="221352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D491D0-8E1B-49C7-849B-A28568D94497}" type="slidenum">
              <a:rPr lang="en-GB" smtClean="0"/>
              <a:t>4</a:t>
            </a:fld>
            <a:endParaRPr lang="en-GB"/>
          </a:p>
        </p:txBody>
      </p:sp>
    </p:spTree>
    <p:extLst>
      <p:ext uri="{BB962C8B-B14F-4D97-AF65-F5344CB8AC3E}">
        <p14:creationId xmlns:p14="http://schemas.microsoft.com/office/powerpoint/2010/main" val="4271820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D491D0-8E1B-49C7-849B-A28568D94497}" type="slidenum">
              <a:rPr lang="en-GB" smtClean="0"/>
              <a:t>5</a:t>
            </a:fld>
            <a:endParaRPr lang="en-GB"/>
          </a:p>
        </p:txBody>
      </p:sp>
    </p:spTree>
    <p:extLst>
      <p:ext uri="{BB962C8B-B14F-4D97-AF65-F5344CB8AC3E}">
        <p14:creationId xmlns:p14="http://schemas.microsoft.com/office/powerpoint/2010/main" val="1613558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D491D0-8E1B-49C7-849B-A28568D94497}" type="slidenum">
              <a:rPr lang="en-GB" smtClean="0"/>
              <a:t>6</a:t>
            </a:fld>
            <a:endParaRPr lang="en-GB"/>
          </a:p>
        </p:txBody>
      </p:sp>
    </p:spTree>
    <p:extLst>
      <p:ext uri="{BB962C8B-B14F-4D97-AF65-F5344CB8AC3E}">
        <p14:creationId xmlns:p14="http://schemas.microsoft.com/office/powerpoint/2010/main" val="117861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D491D0-8E1B-49C7-849B-A28568D94497}" type="slidenum">
              <a:rPr lang="en-GB" smtClean="0"/>
              <a:t>7</a:t>
            </a:fld>
            <a:endParaRPr lang="en-GB"/>
          </a:p>
        </p:txBody>
      </p:sp>
    </p:spTree>
    <p:extLst>
      <p:ext uri="{BB962C8B-B14F-4D97-AF65-F5344CB8AC3E}">
        <p14:creationId xmlns:p14="http://schemas.microsoft.com/office/powerpoint/2010/main" val="34957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122363"/>
            <a:ext cx="874395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85875" y="3602038"/>
            <a:ext cx="77152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D66932-A240-499A-89A5-9B478C6ED822}"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6E9ECF-01E5-4ADC-BB65-13AFF441E715}" type="slidenum">
              <a:rPr lang="en-GB" smtClean="0"/>
              <a:t>‹#›</a:t>
            </a:fld>
            <a:endParaRPr lang="en-GB"/>
          </a:p>
        </p:txBody>
      </p:sp>
    </p:spTree>
    <p:extLst>
      <p:ext uri="{BB962C8B-B14F-4D97-AF65-F5344CB8AC3E}">
        <p14:creationId xmlns:p14="http://schemas.microsoft.com/office/powerpoint/2010/main" val="326354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ECB6C2-1084-4AED-A74A-DF028B0094EA}"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GB"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591C5AD9-787D-40FA-8A4D-16A055B9AF81}"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1999019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365125"/>
            <a:ext cx="2218134"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07232" y="365125"/>
            <a:ext cx="652581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ECB6C2-1084-4AED-A74A-DF028B0094EA}"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GB"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591C5AD9-787D-40FA-8A4D-16A055B9AF81}"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214324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5A30F4-0B4E-4E4B-BC36-C30CD13F4E17}"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GB"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DA60BA0E-20D0-4E7C-B286-26C960A6788F}"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108008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1709740"/>
            <a:ext cx="8872538"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701874" y="4589465"/>
            <a:ext cx="887253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66932-A240-499A-89A5-9B478C6ED822}"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6E9ECF-01E5-4ADC-BB65-13AFF441E715}" type="slidenum">
              <a:rPr lang="en-GB" smtClean="0"/>
              <a:t>‹#›</a:t>
            </a:fld>
            <a:endParaRPr lang="en-GB"/>
          </a:p>
        </p:txBody>
      </p:sp>
    </p:spTree>
    <p:extLst>
      <p:ext uri="{BB962C8B-B14F-4D97-AF65-F5344CB8AC3E}">
        <p14:creationId xmlns:p14="http://schemas.microsoft.com/office/powerpoint/2010/main" val="243057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07231" y="1825625"/>
            <a:ext cx="437197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07794" y="1825625"/>
            <a:ext cx="437197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D204D1-F9BD-4643-8480-6EA41EB484F1}"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GB" dirty="0">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EB37DED6-D4C7-42EE-AB49-D2E39E64FDE4}"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70781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365127"/>
            <a:ext cx="8872538"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08572" y="1681163"/>
            <a:ext cx="435188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08572" y="2505075"/>
            <a:ext cx="4351883"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7794" y="1681163"/>
            <a:ext cx="43733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7794" y="2505075"/>
            <a:ext cx="437331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D204D1-F9BD-4643-8480-6EA41EB484F1}"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GB"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EB37DED6-D4C7-42EE-AB49-D2E39E64FDE4}"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4257840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D204D1-F9BD-4643-8480-6EA41EB484F1}"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endParaRPr lang="en-GB" dirty="0">
              <a:solidFill>
                <a:srgbClr val="000000">
                  <a:lumMod val="50000"/>
                  <a:lumOff val="50000"/>
                </a:srgbClr>
              </a:solidFill>
            </a:endParaRPr>
          </a:p>
        </p:txBody>
      </p:sp>
      <p:sp>
        <p:nvSpPr>
          <p:cNvPr id="5" name="Slide Number Placeholder 4"/>
          <p:cNvSpPr>
            <a:spLocks noGrp="1"/>
          </p:cNvSpPr>
          <p:nvPr>
            <p:ph type="sldNum" sz="quarter" idx="12"/>
          </p:nvPr>
        </p:nvSpPr>
        <p:spPr/>
        <p:txBody>
          <a:bodyPr/>
          <a:lstStyle/>
          <a:p>
            <a:fld id="{EB37DED6-D4C7-42EE-AB49-D2E39E64FDE4}"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230189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204D1-F9BD-4643-8480-6EA41EB484F1}"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3" name="Footer Placeholder 2"/>
          <p:cNvSpPr>
            <a:spLocks noGrp="1"/>
          </p:cNvSpPr>
          <p:nvPr>
            <p:ph type="ftr" sz="quarter" idx="11"/>
          </p:nvPr>
        </p:nvSpPr>
        <p:spPr/>
        <p:txBody>
          <a:bodyPr/>
          <a:lstStyle/>
          <a:p>
            <a:endParaRPr lang="en-GB" dirty="0">
              <a:solidFill>
                <a:srgbClr val="000000">
                  <a:lumMod val="50000"/>
                  <a:lumOff val="50000"/>
                </a:srgbClr>
              </a:solidFill>
            </a:endParaRPr>
          </a:p>
        </p:txBody>
      </p:sp>
      <p:sp>
        <p:nvSpPr>
          <p:cNvPr id="4" name="Slide Number Placeholder 3"/>
          <p:cNvSpPr>
            <a:spLocks noGrp="1"/>
          </p:cNvSpPr>
          <p:nvPr>
            <p:ph type="sldNum" sz="quarter" idx="12"/>
          </p:nvPr>
        </p:nvSpPr>
        <p:spPr/>
        <p:txBody>
          <a:bodyPr/>
          <a:lstStyle/>
          <a:p>
            <a:fld id="{EB37DED6-D4C7-42EE-AB49-D2E39E64FDE4}"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1748013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373315" y="987427"/>
            <a:ext cx="520779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BF754-515F-40B9-8D24-D54D5825B3D0}"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GB" dirty="0">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2DFBB78A-01B4-41F2-96B0-677A4A282832}"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27148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373315" y="987427"/>
            <a:ext cx="5207794"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BF754-515F-40B9-8D24-D54D5825B3D0}" type="datetimeFigureOut">
              <a:rPr lang="en-US" smtClean="0">
                <a:solidFill>
                  <a:srgbClr val="000000">
                    <a:lumMod val="50000"/>
                    <a:lumOff val="50000"/>
                  </a:srgbClr>
                </a:solidFill>
              </a:rPr>
              <a:pPr/>
              <a:t>10/27/2017</a:t>
            </a:fld>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GB" dirty="0">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2DFBB78A-01B4-41F2-96B0-677A4A282832}" type="slidenum">
              <a:rPr lang="en-GB" smtClean="0">
                <a:solidFill>
                  <a:srgbClr val="000000">
                    <a:lumMod val="50000"/>
                    <a:lumOff val="50000"/>
                  </a:srgbClr>
                </a:solidFill>
              </a:rPr>
              <a:pPr/>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130205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365127"/>
            <a:ext cx="8872538"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07231" y="1825625"/>
            <a:ext cx="8872538"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7231" y="6356352"/>
            <a:ext cx="23145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685680"/>
            <a:fld id="{2DD204D1-F9BD-4643-8480-6EA41EB484F1}" type="datetimeFigureOut">
              <a:rPr lang="en-US" smtClean="0">
                <a:solidFill>
                  <a:srgbClr val="000000">
                    <a:lumMod val="50000"/>
                    <a:lumOff val="50000"/>
                  </a:srgbClr>
                </a:solidFill>
              </a:rPr>
              <a:pPr defTabSz="685680"/>
              <a:t>10/27/2017</a:t>
            </a:fld>
            <a:endParaRPr lang="en-US" dirty="0">
              <a:solidFill>
                <a:srgbClr val="000000">
                  <a:lumMod val="50000"/>
                  <a:lumOff val="50000"/>
                </a:srgbClr>
              </a:solidFill>
            </a:endParaRPr>
          </a:p>
        </p:txBody>
      </p:sp>
      <p:sp>
        <p:nvSpPr>
          <p:cNvPr id="5" name="Footer Placeholder 4"/>
          <p:cNvSpPr>
            <a:spLocks noGrp="1"/>
          </p:cNvSpPr>
          <p:nvPr>
            <p:ph type="ftr" sz="quarter" idx="3"/>
          </p:nvPr>
        </p:nvSpPr>
        <p:spPr>
          <a:xfrm>
            <a:off x="3407569" y="6356352"/>
            <a:ext cx="347186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685680"/>
            <a:endParaRPr lang="en-GB" dirty="0">
              <a:solidFill>
                <a:srgbClr val="000000">
                  <a:lumMod val="50000"/>
                  <a:lumOff val="50000"/>
                </a:srgbClr>
              </a:solidFill>
            </a:endParaRPr>
          </a:p>
        </p:txBody>
      </p:sp>
      <p:sp>
        <p:nvSpPr>
          <p:cNvPr id="6" name="Slide Number Placeholder 5"/>
          <p:cNvSpPr>
            <a:spLocks noGrp="1"/>
          </p:cNvSpPr>
          <p:nvPr>
            <p:ph type="sldNum" sz="quarter" idx="4"/>
          </p:nvPr>
        </p:nvSpPr>
        <p:spPr>
          <a:xfrm>
            <a:off x="7265194" y="6356352"/>
            <a:ext cx="23145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685680"/>
            <a:fld id="{EB37DED6-D4C7-42EE-AB49-D2E39E64FDE4}" type="slidenum">
              <a:rPr lang="en-GB" smtClean="0">
                <a:solidFill>
                  <a:srgbClr val="000000">
                    <a:lumMod val="50000"/>
                    <a:lumOff val="50000"/>
                  </a:srgbClr>
                </a:solidFill>
              </a:rPr>
              <a:pPr defTabSz="685680"/>
              <a:t>‹#›</a:t>
            </a:fld>
            <a:endParaRPr lang="en-GB" dirty="0">
              <a:solidFill>
                <a:srgbClr val="000000">
                  <a:lumMod val="50000"/>
                  <a:lumOff val="50000"/>
                </a:srgbClr>
              </a:solidFill>
            </a:endParaRPr>
          </a:p>
        </p:txBody>
      </p:sp>
    </p:spTree>
    <p:extLst>
      <p:ext uri="{BB962C8B-B14F-4D97-AF65-F5344CB8AC3E}">
        <p14:creationId xmlns:p14="http://schemas.microsoft.com/office/powerpoint/2010/main" val="19760017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2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282" y="1399593"/>
            <a:ext cx="8815218" cy="1150797"/>
          </a:xfrm>
        </p:spPr>
        <p:txBody>
          <a:bodyPr>
            <a:noAutofit/>
          </a:bodyPr>
          <a:lstStyle/>
          <a:p>
            <a:r>
              <a:rPr lang="en-GB" sz="5400" b="1" dirty="0"/>
              <a:t>Topic B</a:t>
            </a:r>
            <a:r>
              <a:rPr lang="en-GB" sz="5400" dirty="0"/>
              <a:t> - Factors affecting Human Growth and Development</a:t>
            </a:r>
          </a:p>
        </p:txBody>
      </p:sp>
      <p:sp>
        <p:nvSpPr>
          <p:cNvPr id="3" name="Rounded Rectangle 2"/>
          <p:cNvSpPr/>
          <p:nvPr/>
        </p:nvSpPr>
        <p:spPr>
          <a:xfrm>
            <a:off x="322883" y="2550390"/>
            <a:ext cx="4657263" cy="1222767"/>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B1: Nature/Nurture debate related factors</a:t>
            </a:r>
            <a:endParaRPr lang="en-US" sz="2800" b="1" dirty="0"/>
          </a:p>
        </p:txBody>
      </p:sp>
      <p:sp>
        <p:nvSpPr>
          <p:cNvPr id="4" name="Rounded Rectangle 3"/>
          <p:cNvSpPr/>
          <p:nvPr/>
        </p:nvSpPr>
        <p:spPr>
          <a:xfrm>
            <a:off x="5279540" y="2514584"/>
            <a:ext cx="4657263" cy="1258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B2: Genetic </a:t>
            </a:r>
            <a:r>
              <a:rPr lang="en-GB" sz="2800" b="1" dirty="0"/>
              <a:t>factors that affect development</a:t>
            </a:r>
            <a:endParaRPr lang="en-GB" sz="2800" b="1" dirty="0">
              <a:solidFill>
                <a:schemeClr val="bg1"/>
              </a:solidFill>
            </a:endParaRPr>
          </a:p>
        </p:txBody>
      </p:sp>
      <p:sp>
        <p:nvSpPr>
          <p:cNvPr id="5" name="Rounded Rectangle 4"/>
          <p:cNvSpPr/>
          <p:nvPr/>
        </p:nvSpPr>
        <p:spPr>
          <a:xfrm>
            <a:off x="322883" y="3950151"/>
            <a:ext cx="4657263" cy="129779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B3: </a:t>
            </a:r>
            <a:r>
              <a:rPr lang="en-GB" sz="2800" b="1" dirty="0">
                <a:solidFill>
                  <a:schemeClr val="bg1"/>
                </a:solidFill>
              </a:rPr>
              <a:t>Environmental factors that affect development</a:t>
            </a:r>
          </a:p>
        </p:txBody>
      </p:sp>
      <p:sp>
        <p:nvSpPr>
          <p:cNvPr id="6" name="Rounded Rectangle 5"/>
          <p:cNvSpPr/>
          <p:nvPr/>
        </p:nvSpPr>
        <p:spPr>
          <a:xfrm>
            <a:off x="5279540" y="3950151"/>
            <a:ext cx="4657263" cy="121774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B4: </a:t>
            </a:r>
            <a:r>
              <a:rPr lang="en-GB" sz="2800" b="1" dirty="0">
                <a:solidFill>
                  <a:schemeClr val="bg1"/>
                </a:solidFill>
              </a:rPr>
              <a:t>Social factors that affect development</a:t>
            </a:r>
          </a:p>
        </p:txBody>
      </p:sp>
      <p:sp>
        <p:nvSpPr>
          <p:cNvPr id="13" name="Rounded Rectangle 12"/>
          <p:cNvSpPr/>
          <p:nvPr/>
        </p:nvSpPr>
        <p:spPr>
          <a:xfrm>
            <a:off x="322882" y="5424935"/>
            <a:ext cx="4657263" cy="129779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B5: </a:t>
            </a:r>
            <a:r>
              <a:rPr lang="en-GB" sz="2800" b="1" dirty="0">
                <a:solidFill>
                  <a:schemeClr val="bg1"/>
                </a:solidFill>
              </a:rPr>
              <a:t>Economic factors that affect development</a:t>
            </a:r>
          </a:p>
        </p:txBody>
      </p:sp>
      <p:sp>
        <p:nvSpPr>
          <p:cNvPr id="14" name="Rounded Rectangle 13"/>
          <p:cNvSpPr/>
          <p:nvPr/>
        </p:nvSpPr>
        <p:spPr>
          <a:xfrm>
            <a:off x="5307891" y="5363470"/>
            <a:ext cx="4657263" cy="129779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B6: </a:t>
            </a:r>
            <a:r>
              <a:rPr lang="en-GB" sz="2800" b="1" dirty="0">
                <a:solidFill>
                  <a:schemeClr val="bg1"/>
                </a:solidFill>
              </a:rPr>
              <a:t>Major life events that affect development</a:t>
            </a:r>
          </a:p>
        </p:txBody>
      </p:sp>
      <p:sp>
        <p:nvSpPr>
          <p:cNvPr id="15" name="Left Arrow 14"/>
          <p:cNvSpPr/>
          <p:nvPr/>
        </p:nvSpPr>
        <p:spPr>
          <a:xfrm rot="19312308">
            <a:off x="7497754" y="1461395"/>
            <a:ext cx="2127625" cy="102719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flipV="1">
            <a:off x="322882" y="2550390"/>
            <a:ext cx="4657263" cy="1204184"/>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7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Genetic conditions: </a:t>
            </a:r>
            <a:r>
              <a:rPr lang="en-GB" sz="3600" b="1" i="1" dirty="0" smtClean="0">
                <a:solidFill>
                  <a:schemeClr val="bg1"/>
                </a:solidFill>
              </a:rPr>
              <a:t>Brittle bone disease</a:t>
            </a:r>
            <a:endParaRPr lang="en-GB" sz="2400" b="1" dirty="0">
              <a:solidFill>
                <a:schemeClr val="bg1"/>
              </a:solidFill>
            </a:endParaRPr>
          </a:p>
        </p:txBody>
      </p:sp>
      <p:sp>
        <p:nvSpPr>
          <p:cNvPr id="3" name="Content Placeholder 2"/>
          <p:cNvSpPr>
            <a:spLocks noGrp="1"/>
          </p:cNvSpPr>
          <p:nvPr>
            <p:ph idx="1"/>
          </p:nvPr>
        </p:nvSpPr>
        <p:spPr>
          <a:xfrm>
            <a:off x="6071710" y="1216024"/>
            <a:ext cx="3966369" cy="5123815"/>
          </a:xfrm>
          <a:ln>
            <a:solidFill>
              <a:srgbClr val="7030A0"/>
            </a:solidFill>
          </a:ln>
        </p:spPr>
        <p:txBody>
          <a:bodyPr>
            <a:noAutofit/>
          </a:bodyPr>
          <a:lstStyle/>
          <a:p>
            <a:pPr marL="0" indent="0" algn="ctr">
              <a:lnSpc>
                <a:spcPct val="100000"/>
              </a:lnSpc>
              <a:buNone/>
            </a:pPr>
            <a:r>
              <a:rPr lang="en-GB" sz="1800" b="1" u="sng" dirty="0" smtClean="0"/>
              <a:t>Genetic Conditions</a:t>
            </a:r>
          </a:p>
          <a:p>
            <a:pPr>
              <a:lnSpc>
                <a:spcPct val="100000"/>
              </a:lnSpc>
              <a:buFont typeface="Wingdings" panose="05000000000000000000" pitchFamily="2" charset="2"/>
              <a:buChar char="q"/>
            </a:pPr>
            <a:r>
              <a:rPr lang="en-GB" sz="1800" dirty="0" smtClean="0"/>
              <a:t>Provide a simple </a:t>
            </a:r>
            <a:r>
              <a:rPr lang="en-GB" sz="1800" b="1" i="1" dirty="0" smtClean="0"/>
              <a:t>definition</a:t>
            </a:r>
            <a:r>
              <a:rPr lang="en-GB" sz="1800" dirty="0" smtClean="0"/>
              <a:t> of the condition</a:t>
            </a:r>
          </a:p>
          <a:p>
            <a:pPr>
              <a:lnSpc>
                <a:spcPct val="100000"/>
              </a:lnSpc>
              <a:buFont typeface="Wingdings" panose="05000000000000000000" pitchFamily="2" charset="2"/>
              <a:buChar char="q"/>
            </a:pPr>
            <a:r>
              <a:rPr lang="en-GB" sz="1800" dirty="0" smtClean="0"/>
              <a:t>Explain the </a:t>
            </a:r>
            <a:r>
              <a:rPr lang="en-GB" sz="1800" b="1" i="1" dirty="0" smtClean="0"/>
              <a:t>impacts</a:t>
            </a:r>
            <a:r>
              <a:rPr lang="en-GB" sz="1800" dirty="0" smtClean="0"/>
              <a:t> on the body E.g. PIES</a:t>
            </a:r>
          </a:p>
          <a:p>
            <a:pPr>
              <a:lnSpc>
                <a:spcPct val="100000"/>
              </a:lnSpc>
              <a:buFont typeface="Wingdings" panose="05000000000000000000" pitchFamily="2" charset="2"/>
              <a:buChar char="q"/>
            </a:pPr>
            <a:r>
              <a:rPr lang="en-GB" sz="1800" dirty="0" smtClean="0"/>
              <a:t>Identify different </a:t>
            </a:r>
            <a:r>
              <a:rPr lang="en-GB" sz="1800" b="1" i="1" dirty="0" smtClean="0"/>
              <a:t>symptoms </a:t>
            </a:r>
            <a:endParaRPr lang="en-GB" sz="1800" b="1" i="1" dirty="0"/>
          </a:p>
          <a:p>
            <a:pPr>
              <a:lnSpc>
                <a:spcPct val="100000"/>
              </a:lnSpc>
              <a:buFont typeface="Wingdings" panose="05000000000000000000" pitchFamily="2" charset="2"/>
              <a:buChar char="q"/>
            </a:pPr>
            <a:r>
              <a:rPr lang="en-GB" sz="1800" dirty="0" smtClean="0"/>
              <a:t>Provide examples of </a:t>
            </a:r>
            <a:r>
              <a:rPr lang="en-GB" sz="1800" b="1" i="1" dirty="0" smtClean="0"/>
              <a:t>treatment</a:t>
            </a:r>
            <a:r>
              <a:rPr lang="en-GB" sz="1800" dirty="0" smtClean="0"/>
              <a:t> and </a:t>
            </a:r>
            <a:r>
              <a:rPr lang="en-GB" sz="1800" b="1" i="1" dirty="0" smtClean="0"/>
              <a:t>support</a:t>
            </a:r>
            <a:r>
              <a:rPr lang="en-GB" sz="1800" dirty="0" smtClean="0"/>
              <a:t> available for the condition</a:t>
            </a:r>
          </a:p>
          <a:p>
            <a:pPr>
              <a:lnSpc>
                <a:spcPct val="100000"/>
              </a:lnSpc>
              <a:buFont typeface="Wingdings" panose="05000000000000000000" pitchFamily="2" charset="2"/>
              <a:buChar char="q"/>
            </a:pPr>
            <a:r>
              <a:rPr lang="en-GB" sz="1800" dirty="0" smtClean="0"/>
              <a:t>Explain how the </a:t>
            </a:r>
            <a:r>
              <a:rPr lang="en-GB" sz="1800" b="1" i="1" dirty="0" smtClean="0"/>
              <a:t>condition changes </a:t>
            </a:r>
            <a:r>
              <a:rPr lang="en-GB" sz="1800" dirty="0" smtClean="0"/>
              <a:t>throughout the life stages </a:t>
            </a:r>
          </a:p>
          <a:p>
            <a:pPr>
              <a:lnSpc>
                <a:spcPct val="100000"/>
              </a:lnSpc>
              <a:buFont typeface="Wingdings" panose="05000000000000000000" pitchFamily="2" charset="2"/>
              <a:buChar char="q"/>
            </a:pPr>
            <a:r>
              <a:rPr lang="en-GB" sz="1800" dirty="0" smtClean="0"/>
              <a:t>Provide an average </a:t>
            </a:r>
            <a:r>
              <a:rPr lang="en-GB" sz="1800" b="1" dirty="0" smtClean="0"/>
              <a:t>life expectancy</a:t>
            </a:r>
          </a:p>
        </p:txBody>
      </p:sp>
      <p:sp>
        <p:nvSpPr>
          <p:cNvPr id="5" name="Rectangle 4"/>
          <p:cNvSpPr/>
          <p:nvPr/>
        </p:nvSpPr>
        <p:spPr>
          <a:xfrm>
            <a:off x="199230" y="1931271"/>
            <a:ext cx="5689600" cy="3693319"/>
          </a:xfrm>
          <a:prstGeom prst="rect">
            <a:avLst/>
          </a:prstGeom>
        </p:spPr>
        <p:txBody>
          <a:bodyPr wrap="square">
            <a:spAutoFit/>
          </a:bodyPr>
          <a:lstStyle/>
          <a:p>
            <a:r>
              <a:rPr lang="en-GB" dirty="0"/>
              <a:t>Brittle bone disease may be passed from a person’s parents, but it can also develop from a genetic mutation. Children born with brittle bone disease are at high risk of fracturing or breaking their bones easily because their bones develop without the right amount or type of a protein called collagen. </a:t>
            </a:r>
            <a:endParaRPr lang="en-GB" dirty="0" smtClean="0"/>
          </a:p>
          <a:p>
            <a:endParaRPr lang="en-GB" dirty="0"/>
          </a:p>
          <a:p>
            <a:r>
              <a:rPr lang="en-GB" dirty="0" smtClean="0"/>
              <a:t>There </a:t>
            </a:r>
            <a:r>
              <a:rPr lang="en-GB" dirty="0"/>
              <a:t>are different types of the disease and some types are more serious than others. Children with brittle bone disease can often be helped through physiotherapy, assistive equipment and drug treatments to help strengthen their bones</a:t>
            </a:r>
          </a:p>
        </p:txBody>
      </p:sp>
    </p:spTree>
    <p:extLst>
      <p:ext uri="{BB962C8B-B14F-4D97-AF65-F5344CB8AC3E}">
        <p14:creationId xmlns:p14="http://schemas.microsoft.com/office/powerpoint/2010/main" val="80866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Genetic conditions: </a:t>
            </a:r>
            <a:r>
              <a:rPr lang="en-GB" sz="3600" b="1" i="1" dirty="0">
                <a:solidFill>
                  <a:schemeClr val="bg1"/>
                </a:solidFill>
              </a:rPr>
              <a:t>Phenylketonuria (PKU)</a:t>
            </a:r>
            <a:endParaRPr lang="en-GB" sz="2400" b="1" dirty="0">
              <a:solidFill>
                <a:schemeClr val="bg1"/>
              </a:solidFill>
            </a:endParaRPr>
          </a:p>
        </p:txBody>
      </p:sp>
      <p:sp>
        <p:nvSpPr>
          <p:cNvPr id="3" name="Content Placeholder 2"/>
          <p:cNvSpPr>
            <a:spLocks noGrp="1"/>
          </p:cNvSpPr>
          <p:nvPr>
            <p:ph idx="1"/>
          </p:nvPr>
        </p:nvSpPr>
        <p:spPr>
          <a:xfrm>
            <a:off x="6071710" y="1216024"/>
            <a:ext cx="3966369" cy="5123815"/>
          </a:xfrm>
          <a:ln>
            <a:solidFill>
              <a:srgbClr val="7030A0"/>
            </a:solidFill>
          </a:ln>
        </p:spPr>
        <p:txBody>
          <a:bodyPr>
            <a:noAutofit/>
          </a:bodyPr>
          <a:lstStyle/>
          <a:p>
            <a:pPr marL="0" indent="0" algn="ctr">
              <a:lnSpc>
                <a:spcPct val="100000"/>
              </a:lnSpc>
              <a:buNone/>
            </a:pPr>
            <a:r>
              <a:rPr lang="en-GB" sz="1800" b="1" u="sng" dirty="0" smtClean="0"/>
              <a:t>Genetic Conditions</a:t>
            </a:r>
          </a:p>
          <a:p>
            <a:pPr>
              <a:lnSpc>
                <a:spcPct val="100000"/>
              </a:lnSpc>
              <a:buFont typeface="Wingdings" panose="05000000000000000000" pitchFamily="2" charset="2"/>
              <a:buChar char="q"/>
            </a:pPr>
            <a:r>
              <a:rPr lang="en-GB" sz="1800" dirty="0" smtClean="0"/>
              <a:t>Provide a simple </a:t>
            </a:r>
            <a:r>
              <a:rPr lang="en-GB" sz="1800" b="1" i="1" dirty="0" smtClean="0"/>
              <a:t>definition</a:t>
            </a:r>
            <a:r>
              <a:rPr lang="en-GB" sz="1800" dirty="0" smtClean="0"/>
              <a:t> of the condition</a:t>
            </a:r>
          </a:p>
          <a:p>
            <a:pPr>
              <a:lnSpc>
                <a:spcPct val="100000"/>
              </a:lnSpc>
              <a:buFont typeface="Wingdings" panose="05000000000000000000" pitchFamily="2" charset="2"/>
              <a:buChar char="q"/>
            </a:pPr>
            <a:r>
              <a:rPr lang="en-GB" sz="1800" dirty="0" smtClean="0"/>
              <a:t>Explain the </a:t>
            </a:r>
            <a:r>
              <a:rPr lang="en-GB" sz="1800" b="1" i="1" dirty="0" smtClean="0"/>
              <a:t>impacts</a:t>
            </a:r>
            <a:r>
              <a:rPr lang="en-GB" sz="1800" dirty="0" smtClean="0"/>
              <a:t> on the body E.g. PIES</a:t>
            </a:r>
          </a:p>
          <a:p>
            <a:pPr>
              <a:lnSpc>
                <a:spcPct val="100000"/>
              </a:lnSpc>
              <a:buFont typeface="Wingdings" panose="05000000000000000000" pitchFamily="2" charset="2"/>
              <a:buChar char="q"/>
            </a:pPr>
            <a:r>
              <a:rPr lang="en-GB" sz="1800" dirty="0" smtClean="0"/>
              <a:t>Identify different </a:t>
            </a:r>
            <a:r>
              <a:rPr lang="en-GB" sz="1800" b="1" i="1" dirty="0" smtClean="0"/>
              <a:t>symptoms </a:t>
            </a:r>
            <a:endParaRPr lang="en-GB" sz="1800" b="1" i="1" dirty="0"/>
          </a:p>
          <a:p>
            <a:pPr>
              <a:lnSpc>
                <a:spcPct val="100000"/>
              </a:lnSpc>
              <a:buFont typeface="Wingdings" panose="05000000000000000000" pitchFamily="2" charset="2"/>
              <a:buChar char="q"/>
            </a:pPr>
            <a:r>
              <a:rPr lang="en-GB" sz="1800" dirty="0" smtClean="0"/>
              <a:t>Provide examples of </a:t>
            </a:r>
            <a:r>
              <a:rPr lang="en-GB" sz="1800" b="1" i="1" dirty="0" smtClean="0"/>
              <a:t>treatment</a:t>
            </a:r>
            <a:r>
              <a:rPr lang="en-GB" sz="1800" dirty="0" smtClean="0"/>
              <a:t> and </a:t>
            </a:r>
            <a:r>
              <a:rPr lang="en-GB" sz="1800" b="1" i="1" dirty="0" smtClean="0"/>
              <a:t>support</a:t>
            </a:r>
            <a:r>
              <a:rPr lang="en-GB" sz="1800" dirty="0" smtClean="0"/>
              <a:t> available for the condition</a:t>
            </a:r>
          </a:p>
          <a:p>
            <a:pPr>
              <a:lnSpc>
                <a:spcPct val="100000"/>
              </a:lnSpc>
              <a:buFont typeface="Wingdings" panose="05000000000000000000" pitchFamily="2" charset="2"/>
              <a:buChar char="q"/>
            </a:pPr>
            <a:r>
              <a:rPr lang="en-GB" sz="1800" dirty="0" smtClean="0"/>
              <a:t>Explain how the </a:t>
            </a:r>
            <a:r>
              <a:rPr lang="en-GB" sz="1800" b="1" i="1" dirty="0" smtClean="0"/>
              <a:t>condition changes </a:t>
            </a:r>
            <a:r>
              <a:rPr lang="en-GB" sz="1800" dirty="0" smtClean="0"/>
              <a:t>throughout the life stages </a:t>
            </a:r>
          </a:p>
          <a:p>
            <a:pPr>
              <a:lnSpc>
                <a:spcPct val="100000"/>
              </a:lnSpc>
              <a:buFont typeface="Wingdings" panose="05000000000000000000" pitchFamily="2" charset="2"/>
              <a:buChar char="q"/>
            </a:pPr>
            <a:r>
              <a:rPr lang="en-GB" sz="1800" dirty="0" smtClean="0"/>
              <a:t>Provide an average </a:t>
            </a:r>
            <a:r>
              <a:rPr lang="en-GB" sz="1800" b="1" dirty="0" smtClean="0"/>
              <a:t>life expectancy</a:t>
            </a:r>
          </a:p>
        </p:txBody>
      </p:sp>
      <p:sp>
        <p:nvSpPr>
          <p:cNvPr id="5" name="Rectangle 4"/>
          <p:cNvSpPr/>
          <p:nvPr/>
        </p:nvSpPr>
        <p:spPr>
          <a:xfrm>
            <a:off x="361790" y="1216024"/>
            <a:ext cx="5552280" cy="5016758"/>
          </a:xfrm>
          <a:prstGeom prst="rect">
            <a:avLst/>
          </a:prstGeom>
        </p:spPr>
        <p:txBody>
          <a:bodyPr wrap="square">
            <a:spAutoFit/>
          </a:bodyPr>
          <a:lstStyle/>
          <a:p>
            <a:r>
              <a:rPr lang="en-GB" sz="1600" dirty="0"/>
              <a:t>PKU is a rare genetic disorder that prevents a child from breaking down phenylalanine, an amino acid (a building block for protein) found in many foods such as milk, meat and eggs. In PKU, if the child eats foods containing phenylalanine there is a build-up of harmful substances in the body that damages brain development. </a:t>
            </a:r>
            <a:endParaRPr lang="en-GB" sz="1600" dirty="0" smtClean="0"/>
          </a:p>
          <a:p>
            <a:endParaRPr lang="en-GB" sz="1600" dirty="0"/>
          </a:p>
          <a:p>
            <a:r>
              <a:rPr lang="en-GB" sz="1600" dirty="0" smtClean="0"/>
              <a:t>The </a:t>
            </a:r>
            <a:r>
              <a:rPr lang="en-GB" sz="1600" dirty="0"/>
              <a:t>condition cannot be cured. All babies in the UK are screened at birth by a heel-prick blood test. If a high phenylalanine level is detected, treatment will be started immediately with a special diet and medication to prevent the </a:t>
            </a:r>
            <a:r>
              <a:rPr lang="en-GB" sz="1600" dirty="0" smtClean="0"/>
              <a:t>build up </a:t>
            </a:r>
            <a:r>
              <a:rPr lang="en-GB" sz="1600" dirty="0"/>
              <a:t>of harmful substances. </a:t>
            </a:r>
            <a:endParaRPr lang="en-GB" sz="1600" dirty="0" smtClean="0"/>
          </a:p>
          <a:p>
            <a:endParaRPr lang="en-GB" sz="1600" dirty="0"/>
          </a:p>
          <a:p>
            <a:r>
              <a:rPr lang="en-GB" sz="1600" dirty="0" smtClean="0"/>
              <a:t>A </a:t>
            </a:r>
            <a:r>
              <a:rPr lang="en-GB" sz="1600" dirty="0"/>
              <a:t>baby born with undetected PKU would fail to meet developmental milestones and experience developmental delay as their brain became damaged. Untreated PKU would result in severe learning disability and the child’s death.</a:t>
            </a:r>
          </a:p>
        </p:txBody>
      </p:sp>
    </p:spTree>
    <p:extLst>
      <p:ext uri="{BB962C8B-B14F-4D97-AF65-F5344CB8AC3E}">
        <p14:creationId xmlns:p14="http://schemas.microsoft.com/office/powerpoint/2010/main" val="98874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Genetic conditions: </a:t>
            </a:r>
            <a:r>
              <a:rPr lang="en-GB" sz="3600" b="1" i="1" dirty="0">
                <a:solidFill>
                  <a:schemeClr val="bg1"/>
                </a:solidFill>
              </a:rPr>
              <a:t>Huntington’s disease</a:t>
            </a:r>
          </a:p>
        </p:txBody>
      </p:sp>
      <p:sp>
        <p:nvSpPr>
          <p:cNvPr id="3" name="Content Placeholder 2"/>
          <p:cNvSpPr>
            <a:spLocks noGrp="1"/>
          </p:cNvSpPr>
          <p:nvPr>
            <p:ph idx="1"/>
          </p:nvPr>
        </p:nvSpPr>
        <p:spPr>
          <a:xfrm>
            <a:off x="6071710" y="1216024"/>
            <a:ext cx="3966369" cy="5123815"/>
          </a:xfrm>
          <a:ln>
            <a:solidFill>
              <a:srgbClr val="7030A0"/>
            </a:solidFill>
          </a:ln>
        </p:spPr>
        <p:txBody>
          <a:bodyPr>
            <a:noAutofit/>
          </a:bodyPr>
          <a:lstStyle/>
          <a:p>
            <a:pPr marL="0" indent="0" algn="ctr">
              <a:lnSpc>
                <a:spcPct val="100000"/>
              </a:lnSpc>
              <a:buNone/>
            </a:pPr>
            <a:r>
              <a:rPr lang="en-GB" sz="1800" b="1" u="sng" dirty="0" smtClean="0"/>
              <a:t>Genetic Conditions</a:t>
            </a:r>
          </a:p>
          <a:p>
            <a:pPr>
              <a:lnSpc>
                <a:spcPct val="100000"/>
              </a:lnSpc>
              <a:buFont typeface="Wingdings" panose="05000000000000000000" pitchFamily="2" charset="2"/>
              <a:buChar char="q"/>
            </a:pPr>
            <a:r>
              <a:rPr lang="en-GB" sz="1800" dirty="0" smtClean="0"/>
              <a:t>Provide a simple </a:t>
            </a:r>
            <a:r>
              <a:rPr lang="en-GB" sz="1800" b="1" i="1" dirty="0" smtClean="0"/>
              <a:t>definition</a:t>
            </a:r>
            <a:r>
              <a:rPr lang="en-GB" sz="1800" dirty="0" smtClean="0"/>
              <a:t> of the condition</a:t>
            </a:r>
          </a:p>
          <a:p>
            <a:pPr>
              <a:lnSpc>
                <a:spcPct val="100000"/>
              </a:lnSpc>
              <a:buFont typeface="Wingdings" panose="05000000000000000000" pitchFamily="2" charset="2"/>
              <a:buChar char="q"/>
            </a:pPr>
            <a:r>
              <a:rPr lang="en-GB" sz="1800" dirty="0" smtClean="0"/>
              <a:t>Explain the </a:t>
            </a:r>
            <a:r>
              <a:rPr lang="en-GB" sz="1800" b="1" i="1" dirty="0" smtClean="0"/>
              <a:t>impacts</a:t>
            </a:r>
            <a:r>
              <a:rPr lang="en-GB" sz="1800" dirty="0" smtClean="0"/>
              <a:t> on the body E.g. PIES</a:t>
            </a:r>
          </a:p>
          <a:p>
            <a:pPr>
              <a:lnSpc>
                <a:spcPct val="100000"/>
              </a:lnSpc>
              <a:buFont typeface="Wingdings" panose="05000000000000000000" pitchFamily="2" charset="2"/>
              <a:buChar char="q"/>
            </a:pPr>
            <a:r>
              <a:rPr lang="en-GB" sz="1800" dirty="0" smtClean="0"/>
              <a:t>Identify different </a:t>
            </a:r>
            <a:r>
              <a:rPr lang="en-GB" sz="1800" b="1" i="1" dirty="0" smtClean="0"/>
              <a:t>symptoms </a:t>
            </a:r>
            <a:endParaRPr lang="en-GB" sz="1800" b="1" i="1" dirty="0"/>
          </a:p>
          <a:p>
            <a:pPr>
              <a:lnSpc>
                <a:spcPct val="100000"/>
              </a:lnSpc>
              <a:buFont typeface="Wingdings" panose="05000000000000000000" pitchFamily="2" charset="2"/>
              <a:buChar char="q"/>
            </a:pPr>
            <a:r>
              <a:rPr lang="en-GB" sz="1800" dirty="0" smtClean="0"/>
              <a:t>Provide examples of </a:t>
            </a:r>
            <a:r>
              <a:rPr lang="en-GB" sz="1800" b="1" i="1" dirty="0" smtClean="0"/>
              <a:t>treatment</a:t>
            </a:r>
            <a:r>
              <a:rPr lang="en-GB" sz="1800" dirty="0" smtClean="0"/>
              <a:t> and </a:t>
            </a:r>
            <a:r>
              <a:rPr lang="en-GB" sz="1800" b="1" i="1" dirty="0" smtClean="0"/>
              <a:t>support</a:t>
            </a:r>
            <a:r>
              <a:rPr lang="en-GB" sz="1800" dirty="0" smtClean="0"/>
              <a:t> available for the condition</a:t>
            </a:r>
          </a:p>
          <a:p>
            <a:pPr>
              <a:lnSpc>
                <a:spcPct val="100000"/>
              </a:lnSpc>
              <a:buFont typeface="Wingdings" panose="05000000000000000000" pitchFamily="2" charset="2"/>
              <a:buChar char="q"/>
            </a:pPr>
            <a:r>
              <a:rPr lang="en-GB" sz="1800" dirty="0" smtClean="0"/>
              <a:t>Explain how the </a:t>
            </a:r>
            <a:r>
              <a:rPr lang="en-GB" sz="1800" b="1" i="1" dirty="0" smtClean="0"/>
              <a:t>condition changes </a:t>
            </a:r>
            <a:r>
              <a:rPr lang="en-GB" sz="1800" dirty="0" smtClean="0"/>
              <a:t>throughout the life stages </a:t>
            </a:r>
          </a:p>
          <a:p>
            <a:pPr>
              <a:lnSpc>
                <a:spcPct val="100000"/>
              </a:lnSpc>
              <a:buFont typeface="Wingdings" panose="05000000000000000000" pitchFamily="2" charset="2"/>
              <a:buChar char="q"/>
            </a:pPr>
            <a:r>
              <a:rPr lang="en-GB" sz="1800" dirty="0" smtClean="0"/>
              <a:t>Provide an average </a:t>
            </a:r>
            <a:r>
              <a:rPr lang="en-GB" sz="1800" b="1" dirty="0" smtClean="0"/>
              <a:t>life expectancy</a:t>
            </a:r>
          </a:p>
        </p:txBody>
      </p:sp>
      <p:sp>
        <p:nvSpPr>
          <p:cNvPr id="4" name="Rectangle 3"/>
          <p:cNvSpPr/>
          <p:nvPr/>
        </p:nvSpPr>
        <p:spPr>
          <a:xfrm>
            <a:off x="377190" y="961775"/>
            <a:ext cx="5474970" cy="5632311"/>
          </a:xfrm>
          <a:prstGeom prst="rect">
            <a:avLst/>
          </a:prstGeom>
        </p:spPr>
        <p:txBody>
          <a:bodyPr wrap="square">
            <a:spAutoFit/>
          </a:bodyPr>
          <a:lstStyle/>
          <a:p>
            <a:r>
              <a:rPr lang="en-GB" sz="1500" dirty="0"/>
              <a:t>Huntington’s disease can develop at any age but often starts between the ages of 35 and 55. Huntington’s disease is an inherited neurodegenerative genetic disorder that causes progressive damage to certain nerve cells in the brain. It can affect muscle coordination and cause mental decline and behavioural changes. The brain damage gets progressively worse over time, with perception, awareness, </a:t>
            </a:r>
            <a:r>
              <a:rPr lang="en-GB" sz="1500" dirty="0" smtClean="0"/>
              <a:t>thinking and </a:t>
            </a:r>
            <a:r>
              <a:rPr lang="en-GB" sz="1500" dirty="0"/>
              <a:t>judgement (cognition) affected. Although the symptoms of the disease can vary between individuals, and even affected members of the same family, the progress of the disease is usually predictable. </a:t>
            </a:r>
            <a:endParaRPr lang="en-GB" sz="1500" dirty="0" smtClean="0"/>
          </a:p>
          <a:p>
            <a:endParaRPr lang="en-GB" sz="1500" dirty="0"/>
          </a:p>
          <a:p>
            <a:r>
              <a:rPr lang="en-GB" sz="1500" dirty="0" smtClean="0"/>
              <a:t>The </a:t>
            </a:r>
            <a:r>
              <a:rPr lang="en-GB" sz="1500" dirty="0"/>
              <a:t>earliest signs are hardly noticeable and may be missed or mistaken for other conditions, for example subtle changes in personality and mood swings, irritability, altered behaviour and fidgety movements. As the disease progresses, the features of the disease can include psychiatric problems, problems associated with feeding, communication and erratic behaviour. During the later stages of the disease, movement, behaviour and cognitive abilities are affected and the individual becomes increasingly dependent on other people for care and support.</a:t>
            </a:r>
          </a:p>
        </p:txBody>
      </p:sp>
    </p:spTree>
    <p:extLst>
      <p:ext uri="{BB962C8B-B14F-4D97-AF65-F5344CB8AC3E}">
        <p14:creationId xmlns:p14="http://schemas.microsoft.com/office/powerpoint/2010/main" val="403286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Genetic conditions: </a:t>
            </a:r>
            <a:r>
              <a:rPr lang="en-GB" sz="3600" b="1" i="1" dirty="0" err="1">
                <a:solidFill>
                  <a:schemeClr val="bg1"/>
                </a:solidFill>
              </a:rPr>
              <a:t>Kleinfelter</a:t>
            </a:r>
            <a:r>
              <a:rPr lang="en-GB" sz="3600" b="1" i="1" dirty="0">
                <a:solidFill>
                  <a:schemeClr val="bg1"/>
                </a:solidFill>
              </a:rPr>
              <a:t> Syndrome</a:t>
            </a:r>
          </a:p>
        </p:txBody>
      </p:sp>
      <p:sp>
        <p:nvSpPr>
          <p:cNvPr id="3" name="Content Placeholder 2"/>
          <p:cNvSpPr>
            <a:spLocks noGrp="1"/>
          </p:cNvSpPr>
          <p:nvPr>
            <p:ph idx="1"/>
          </p:nvPr>
        </p:nvSpPr>
        <p:spPr>
          <a:xfrm>
            <a:off x="6071710" y="1216024"/>
            <a:ext cx="3966369" cy="5123815"/>
          </a:xfrm>
          <a:ln>
            <a:solidFill>
              <a:srgbClr val="7030A0"/>
            </a:solidFill>
          </a:ln>
        </p:spPr>
        <p:txBody>
          <a:bodyPr>
            <a:noAutofit/>
          </a:bodyPr>
          <a:lstStyle/>
          <a:p>
            <a:pPr marL="0" indent="0" algn="ctr">
              <a:lnSpc>
                <a:spcPct val="100000"/>
              </a:lnSpc>
              <a:buNone/>
            </a:pPr>
            <a:r>
              <a:rPr lang="en-GB" sz="1800" b="1" u="sng" dirty="0" smtClean="0"/>
              <a:t>Genetic Conditions</a:t>
            </a:r>
          </a:p>
          <a:p>
            <a:pPr>
              <a:lnSpc>
                <a:spcPct val="100000"/>
              </a:lnSpc>
              <a:buFont typeface="Wingdings" panose="05000000000000000000" pitchFamily="2" charset="2"/>
              <a:buChar char="q"/>
            </a:pPr>
            <a:r>
              <a:rPr lang="en-GB" sz="1800" dirty="0" smtClean="0"/>
              <a:t>Provide a simple </a:t>
            </a:r>
            <a:r>
              <a:rPr lang="en-GB" sz="1800" b="1" i="1" dirty="0" smtClean="0"/>
              <a:t>definition</a:t>
            </a:r>
            <a:r>
              <a:rPr lang="en-GB" sz="1800" dirty="0" smtClean="0"/>
              <a:t> of the condition</a:t>
            </a:r>
          </a:p>
          <a:p>
            <a:pPr>
              <a:lnSpc>
                <a:spcPct val="100000"/>
              </a:lnSpc>
              <a:buFont typeface="Wingdings" panose="05000000000000000000" pitchFamily="2" charset="2"/>
              <a:buChar char="q"/>
            </a:pPr>
            <a:r>
              <a:rPr lang="en-GB" sz="1800" dirty="0" smtClean="0"/>
              <a:t>Explain the </a:t>
            </a:r>
            <a:r>
              <a:rPr lang="en-GB" sz="1800" b="1" i="1" dirty="0" smtClean="0"/>
              <a:t>impacts</a:t>
            </a:r>
            <a:r>
              <a:rPr lang="en-GB" sz="1800" dirty="0" smtClean="0"/>
              <a:t> on the body E.g. PIES</a:t>
            </a:r>
          </a:p>
          <a:p>
            <a:pPr>
              <a:lnSpc>
                <a:spcPct val="100000"/>
              </a:lnSpc>
              <a:buFont typeface="Wingdings" panose="05000000000000000000" pitchFamily="2" charset="2"/>
              <a:buChar char="q"/>
            </a:pPr>
            <a:r>
              <a:rPr lang="en-GB" sz="1800" dirty="0" smtClean="0"/>
              <a:t>Identify different </a:t>
            </a:r>
            <a:r>
              <a:rPr lang="en-GB" sz="1800" b="1" i="1" dirty="0" smtClean="0"/>
              <a:t>symptoms </a:t>
            </a:r>
            <a:endParaRPr lang="en-GB" sz="1800" b="1" i="1" dirty="0"/>
          </a:p>
          <a:p>
            <a:pPr>
              <a:lnSpc>
                <a:spcPct val="100000"/>
              </a:lnSpc>
              <a:buFont typeface="Wingdings" panose="05000000000000000000" pitchFamily="2" charset="2"/>
              <a:buChar char="q"/>
            </a:pPr>
            <a:r>
              <a:rPr lang="en-GB" sz="1800" dirty="0" smtClean="0"/>
              <a:t>Provide examples of </a:t>
            </a:r>
            <a:r>
              <a:rPr lang="en-GB" sz="1800" b="1" i="1" dirty="0" smtClean="0"/>
              <a:t>treatment</a:t>
            </a:r>
            <a:r>
              <a:rPr lang="en-GB" sz="1800" dirty="0" smtClean="0"/>
              <a:t> and </a:t>
            </a:r>
            <a:r>
              <a:rPr lang="en-GB" sz="1800" b="1" i="1" dirty="0" smtClean="0"/>
              <a:t>support</a:t>
            </a:r>
            <a:r>
              <a:rPr lang="en-GB" sz="1800" dirty="0" smtClean="0"/>
              <a:t> available for the condition</a:t>
            </a:r>
          </a:p>
          <a:p>
            <a:pPr>
              <a:lnSpc>
                <a:spcPct val="100000"/>
              </a:lnSpc>
              <a:buFont typeface="Wingdings" panose="05000000000000000000" pitchFamily="2" charset="2"/>
              <a:buChar char="q"/>
            </a:pPr>
            <a:r>
              <a:rPr lang="en-GB" sz="1800" dirty="0" smtClean="0"/>
              <a:t>Explain how the </a:t>
            </a:r>
            <a:r>
              <a:rPr lang="en-GB" sz="1800" b="1" i="1" dirty="0" smtClean="0"/>
              <a:t>condition changes </a:t>
            </a:r>
            <a:r>
              <a:rPr lang="en-GB" sz="1800" dirty="0" smtClean="0"/>
              <a:t>throughout the life stages </a:t>
            </a:r>
          </a:p>
          <a:p>
            <a:pPr>
              <a:lnSpc>
                <a:spcPct val="100000"/>
              </a:lnSpc>
              <a:buFont typeface="Wingdings" panose="05000000000000000000" pitchFamily="2" charset="2"/>
              <a:buChar char="q"/>
            </a:pPr>
            <a:r>
              <a:rPr lang="en-GB" sz="1800" dirty="0" smtClean="0"/>
              <a:t>Provide an average </a:t>
            </a:r>
            <a:r>
              <a:rPr lang="en-GB" sz="1800" b="1" dirty="0" smtClean="0"/>
              <a:t>life expectancy</a:t>
            </a:r>
          </a:p>
        </p:txBody>
      </p:sp>
      <p:sp>
        <p:nvSpPr>
          <p:cNvPr id="5" name="Rectangle 4"/>
          <p:cNvSpPr/>
          <p:nvPr/>
        </p:nvSpPr>
        <p:spPr>
          <a:xfrm>
            <a:off x="178910" y="934720"/>
            <a:ext cx="5872480" cy="6124754"/>
          </a:xfrm>
          <a:prstGeom prst="rect">
            <a:avLst/>
          </a:prstGeom>
        </p:spPr>
        <p:txBody>
          <a:bodyPr wrap="square">
            <a:spAutoFit/>
          </a:bodyPr>
          <a:lstStyle/>
          <a:p>
            <a:r>
              <a:rPr lang="en-GB" sz="1400" dirty="0" err="1"/>
              <a:t>Kleinfelter</a:t>
            </a:r>
            <a:r>
              <a:rPr lang="en-GB" sz="1400" dirty="0"/>
              <a:t> syndrome is not easy to identify in small children as the signs and symptoms are not always obvious. It is estimated that around one in 600 boys will be born with this condition, sometimes referred to as XXY. The extra X chromosome is acquired after the baby is conceived; it is not an inherited condition. Some of the signs include that the baby is slow in reaching milestones such as sitting up, crawling and walking. The baby may be born with undescended testicles. Poor muscle power, delayed communication and a passive personality may also be signs. Many boys with this condition also experience difficulty socialising and expressing their feelings which can impact on emotional development and lead to low self-confidence. </a:t>
            </a:r>
            <a:endParaRPr lang="en-GB" sz="1400" dirty="0" smtClean="0"/>
          </a:p>
          <a:p>
            <a:endParaRPr lang="en-GB" sz="1400" dirty="0"/>
          </a:p>
          <a:p>
            <a:r>
              <a:rPr lang="en-GB" sz="1400" dirty="0" smtClean="0"/>
              <a:t>Some </a:t>
            </a:r>
            <a:r>
              <a:rPr lang="en-GB" sz="1400" dirty="0"/>
              <a:t>boys with this condition experience mild learning difficulties such as low attention span and difficulty with literacy skills, especially reading, writing and spelling. They also experience higher rates of dyslexia or dyspraxia. Other physical signs include low energy levels and extra growth spurts, particularly in the legs and widening of the hips. The onset of puberty is often not affected. However, the testes do not increase in size and there may be a lack of testosterone leading to a flabby body, low muscle tone, a reduction in calcium in the bones, small firm testicles, a small penis and lack of body or facial hair. There may be difficulties with sex drive (libido) and fertility. Treatment is available for low testosterone levels. Most adult males with this syndrome are able to live independently and establish careers and relationships</a:t>
            </a:r>
          </a:p>
        </p:txBody>
      </p:sp>
    </p:spTree>
    <p:extLst>
      <p:ext uri="{BB962C8B-B14F-4D97-AF65-F5344CB8AC3E}">
        <p14:creationId xmlns:p14="http://schemas.microsoft.com/office/powerpoint/2010/main" val="378600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Genetic conditions: </a:t>
            </a:r>
            <a:r>
              <a:rPr lang="en-GB" sz="3600" b="1" i="1" dirty="0" smtClean="0">
                <a:solidFill>
                  <a:schemeClr val="bg1"/>
                </a:solidFill>
              </a:rPr>
              <a:t>Down Syndrome</a:t>
            </a:r>
            <a:endParaRPr lang="en-GB" sz="2400" b="1" dirty="0">
              <a:solidFill>
                <a:schemeClr val="bg1"/>
              </a:solidFill>
            </a:endParaRPr>
          </a:p>
        </p:txBody>
      </p:sp>
      <p:sp>
        <p:nvSpPr>
          <p:cNvPr id="3" name="Content Placeholder 2"/>
          <p:cNvSpPr>
            <a:spLocks noGrp="1"/>
          </p:cNvSpPr>
          <p:nvPr>
            <p:ph idx="1"/>
          </p:nvPr>
        </p:nvSpPr>
        <p:spPr>
          <a:xfrm>
            <a:off x="6071710" y="1216024"/>
            <a:ext cx="3966369" cy="5123815"/>
          </a:xfrm>
          <a:ln>
            <a:solidFill>
              <a:srgbClr val="7030A0"/>
            </a:solidFill>
          </a:ln>
        </p:spPr>
        <p:txBody>
          <a:bodyPr>
            <a:noAutofit/>
          </a:bodyPr>
          <a:lstStyle/>
          <a:p>
            <a:pPr marL="0" indent="0" algn="ctr">
              <a:lnSpc>
                <a:spcPct val="100000"/>
              </a:lnSpc>
              <a:buNone/>
            </a:pPr>
            <a:r>
              <a:rPr lang="en-GB" sz="1800" b="1" u="sng" dirty="0" smtClean="0"/>
              <a:t>Genetic Conditions</a:t>
            </a:r>
          </a:p>
          <a:p>
            <a:pPr>
              <a:lnSpc>
                <a:spcPct val="100000"/>
              </a:lnSpc>
              <a:buFont typeface="Wingdings" panose="05000000000000000000" pitchFamily="2" charset="2"/>
              <a:buChar char="q"/>
            </a:pPr>
            <a:r>
              <a:rPr lang="en-GB" sz="1800" dirty="0" smtClean="0"/>
              <a:t>Provide a simple </a:t>
            </a:r>
            <a:r>
              <a:rPr lang="en-GB" sz="1800" b="1" i="1" dirty="0" smtClean="0"/>
              <a:t>definition</a:t>
            </a:r>
            <a:r>
              <a:rPr lang="en-GB" sz="1800" dirty="0" smtClean="0"/>
              <a:t> of the condition</a:t>
            </a:r>
          </a:p>
          <a:p>
            <a:pPr>
              <a:lnSpc>
                <a:spcPct val="100000"/>
              </a:lnSpc>
              <a:buFont typeface="Wingdings" panose="05000000000000000000" pitchFamily="2" charset="2"/>
              <a:buChar char="q"/>
            </a:pPr>
            <a:r>
              <a:rPr lang="en-GB" sz="1800" dirty="0" smtClean="0"/>
              <a:t>Explain the </a:t>
            </a:r>
            <a:r>
              <a:rPr lang="en-GB" sz="1800" b="1" i="1" dirty="0" smtClean="0"/>
              <a:t>impacts</a:t>
            </a:r>
            <a:r>
              <a:rPr lang="en-GB" sz="1800" dirty="0" smtClean="0"/>
              <a:t> on the body E.g. PIES</a:t>
            </a:r>
          </a:p>
          <a:p>
            <a:pPr>
              <a:lnSpc>
                <a:spcPct val="100000"/>
              </a:lnSpc>
              <a:buFont typeface="Wingdings" panose="05000000000000000000" pitchFamily="2" charset="2"/>
              <a:buChar char="q"/>
            </a:pPr>
            <a:r>
              <a:rPr lang="en-GB" sz="1800" dirty="0" smtClean="0"/>
              <a:t>Identify different </a:t>
            </a:r>
            <a:r>
              <a:rPr lang="en-GB" sz="1800" b="1" i="1" dirty="0" smtClean="0"/>
              <a:t>symptoms </a:t>
            </a:r>
            <a:endParaRPr lang="en-GB" sz="1800" b="1" i="1" dirty="0"/>
          </a:p>
          <a:p>
            <a:pPr>
              <a:lnSpc>
                <a:spcPct val="100000"/>
              </a:lnSpc>
              <a:buFont typeface="Wingdings" panose="05000000000000000000" pitchFamily="2" charset="2"/>
              <a:buChar char="q"/>
            </a:pPr>
            <a:r>
              <a:rPr lang="en-GB" sz="1800" dirty="0" smtClean="0"/>
              <a:t>Provide examples of </a:t>
            </a:r>
            <a:r>
              <a:rPr lang="en-GB" sz="1800" b="1" i="1" dirty="0" smtClean="0"/>
              <a:t>treatment</a:t>
            </a:r>
            <a:r>
              <a:rPr lang="en-GB" sz="1800" dirty="0" smtClean="0"/>
              <a:t> and </a:t>
            </a:r>
            <a:r>
              <a:rPr lang="en-GB" sz="1800" b="1" i="1" dirty="0" smtClean="0"/>
              <a:t>support</a:t>
            </a:r>
            <a:r>
              <a:rPr lang="en-GB" sz="1800" dirty="0" smtClean="0"/>
              <a:t> available for the condition</a:t>
            </a:r>
          </a:p>
          <a:p>
            <a:pPr>
              <a:lnSpc>
                <a:spcPct val="100000"/>
              </a:lnSpc>
              <a:buFont typeface="Wingdings" panose="05000000000000000000" pitchFamily="2" charset="2"/>
              <a:buChar char="q"/>
            </a:pPr>
            <a:r>
              <a:rPr lang="en-GB" sz="1800" dirty="0" smtClean="0"/>
              <a:t>Explain how the </a:t>
            </a:r>
            <a:r>
              <a:rPr lang="en-GB" sz="1800" b="1" i="1" dirty="0" smtClean="0"/>
              <a:t>condition changes </a:t>
            </a:r>
            <a:r>
              <a:rPr lang="en-GB" sz="1800" dirty="0" smtClean="0"/>
              <a:t>throughout the life stages </a:t>
            </a:r>
          </a:p>
          <a:p>
            <a:pPr>
              <a:lnSpc>
                <a:spcPct val="100000"/>
              </a:lnSpc>
              <a:buFont typeface="Wingdings" panose="05000000000000000000" pitchFamily="2" charset="2"/>
              <a:buChar char="q"/>
            </a:pPr>
            <a:r>
              <a:rPr lang="en-GB" sz="1800" dirty="0" smtClean="0"/>
              <a:t>Provide an average </a:t>
            </a:r>
            <a:r>
              <a:rPr lang="en-GB" sz="1800" b="1" dirty="0" smtClean="0"/>
              <a:t>life expectancy</a:t>
            </a:r>
          </a:p>
        </p:txBody>
      </p:sp>
      <p:sp>
        <p:nvSpPr>
          <p:cNvPr id="4" name="Rectangle 3"/>
          <p:cNvSpPr/>
          <p:nvPr/>
        </p:nvSpPr>
        <p:spPr>
          <a:xfrm>
            <a:off x="199230" y="923509"/>
            <a:ext cx="5872480" cy="5909310"/>
          </a:xfrm>
          <a:prstGeom prst="rect">
            <a:avLst/>
          </a:prstGeom>
        </p:spPr>
        <p:txBody>
          <a:bodyPr wrap="square">
            <a:spAutoFit/>
          </a:bodyPr>
          <a:lstStyle/>
          <a:p>
            <a:r>
              <a:rPr lang="en-GB" sz="1400" dirty="0"/>
              <a:t>Down syndrome is a genetic condition that occurs as a result of an extra chromosome (chromosome 21). The condition can cause varying levels of learning disability, the characteristic physical features and associated medical issues. Approximately 750 babies born in the UK will have Down syndrome and recent research estimates that 60,000 people in the UK have the condition. </a:t>
            </a:r>
            <a:endParaRPr lang="en-GB" sz="1400" dirty="0" smtClean="0"/>
          </a:p>
          <a:p>
            <a:endParaRPr lang="en-GB" sz="1400" dirty="0"/>
          </a:p>
          <a:p>
            <a:r>
              <a:rPr lang="en-GB" sz="1400" dirty="0" smtClean="0"/>
              <a:t>In </a:t>
            </a:r>
            <a:r>
              <a:rPr lang="en-GB" sz="1400" dirty="0"/>
              <a:t>the vast majority of cases, Down syndrome is not inherited. It is simply the result of a one-off genetic ‘mistake’ in the sperm or egg. There is a higher risk of giving birth to a baby with Down syndrome for women 45 years and older (about 1 in 50). In comparison, a 20-year-old woman has a risk of one in 1500</a:t>
            </a:r>
            <a:r>
              <a:rPr lang="en-GB" sz="1400" dirty="0" smtClean="0"/>
              <a:t>.</a:t>
            </a:r>
          </a:p>
          <a:p>
            <a:endParaRPr lang="en-GB" sz="1400" dirty="0"/>
          </a:p>
          <a:p>
            <a:r>
              <a:rPr lang="en-GB" sz="1400" dirty="0" smtClean="0"/>
              <a:t>The </a:t>
            </a:r>
            <a:r>
              <a:rPr lang="en-GB" sz="1400" dirty="0"/>
              <a:t>life expectancy of people who have Down syndrome is generally between 50 and 60 years but with improvements in health care a small number of people with the condition live into their 70s. </a:t>
            </a:r>
            <a:endParaRPr lang="en-GB" sz="1400" dirty="0" smtClean="0"/>
          </a:p>
          <a:p>
            <a:endParaRPr lang="en-GB" sz="1400" dirty="0"/>
          </a:p>
          <a:p>
            <a:r>
              <a:rPr lang="en-GB" sz="1400" dirty="0" smtClean="0"/>
              <a:t>According </a:t>
            </a:r>
            <a:r>
              <a:rPr lang="en-GB" sz="1400" dirty="0"/>
              <a:t>to research by NHS Scotland (2004), people with Down syndrome experience a higher incidence of depression. Other health conditions that are more common are hearing, visual or heart problems. Improved health and social care support and education has provided opportunities for young people who have Down’s syndrome to leave home and live independently so that they are able to form new relationships and gain employment.</a:t>
            </a:r>
          </a:p>
        </p:txBody>
      </p:sp>
    </p:spTree>
    <p:extLst>
      <p:ext uri="{BB962C8B-B14F-4D97-AF65-F5344CB8AC3E}">
        <p14:creationId xmlns:p14="http://schemas.microsoft.com/office/powerpoint/2010/main" val="3802200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Genetic conditions: </a:t>
            </a:r>
            <a:r>
              <a:rPr lang="en-GB" sz="3600" b="1" i="1" dirty="0">
                <a:solidFill>
                  <a:schemeClr val="bg1"/>
                </a:solidFill>
              </a:rPr>
              <a:t>Colour </a:t>
            </a:r>
            <a:r>
              <a:rPr lang="en-GB" sz="3600" b="1" i="1" dirty="0" smtClean="0">
                <a:solidFill>
                  <a:schemeClr val="bg1"/>
                </a:solidFill>
              </a:rPr>
              <a:t>blindness</a:t>
            </a:r>
            <a:endParaRPr lang="en-GB" sz="2400" b="1" dirty="0">
              <a:solidFill>
                <a:schemeClr val="bg1"/>
              </a:solidFill>
            </a:endParaRPr>
          </a:p>
        </p:txBody>
      </p:sp>
      <p:sp>
        <p:nvSpPr>
          <p:cNvPr id="3" name="Content Placeholder 2"/>
          <p:cNvSpPr>
            <a:spLocks noGrp="1"/>
          </p:cNvSpPr>
          <p:nvPr>
            <p:ph idx="1"/>
          </p:nvPr>
        </p:nvSpPr>
        <p:spPr>
          <a:xfrm>
            <a:off x="6071710" y="1216024"/>
            <a:ext cx="3966369" cy="5123815"/>
          </a:xfrm>
          <a:ln>
            <a:solidFill>
              <a:srgbClr val="7030A0"/>
            </a:solidFill>
          </a:ln>
        </p:spPr>
        <p:txBody>
          <a:bodyPr>
            <a:noAutofit/>
          </a:bodyPr>
          <a:lstStyle/>
          <a:p>
            <a:pPr marL="0" indent="0" algn="ctr">
              <a:lnSpc>
                <a:spcPct val="100000"/>
              </a:lnSpc>
              <a:buNone/>
            </a:pPr>
            <a:r>
              <a:rPr lang="en-GB" sz="1800" b="1" u="sng" dirty="0" smtClean="0"/>
              <a:t>Genetic Conditions</a:t>
            </a:r>
          </a:p>
          <a:p>
            <a:pPr>
              <a:lnSpc>
                <a:spcPct val="100000"/>
              </a:lnSpc>
              <a:buFont typeface="Wingdings" panose="05000000000000000000" pitchFamily="2" charset="2"/>
              <a:buChar char="q"/>
            </a:pPr>
            <a:r>
              <a:rPr lang="en-GB" sz="1800" dirty="0" smtClean="0"/>
              <a:t>Provide a simple </a:t>
            </a:r>
            <a:r>
              <a:rPr lang="en-GB" sz="1800" b="1" i="1" dirty="0" smtClean="0"/>
              <a:t>definition</a:t>
            </a:r>
            <a:r>
              <a:rPr lang="en-GB" sz="1800" dirty="0" smtClean="0"/>
              <a:t> of the condition</a:t>
            </a:r>
          </a:p>
          <a:p>
            <a:pPr>
              <a:lnSpc>
                <a:spcPct val="100000"/>
              </a:lnSpc>
              <a:buFont typeface="Wingdings" panose="05000000000000000000" pitchFamily="2" charset="2"/>
              <a:buChar char="q"/>
            </a:pPr>
            <a:r>
              <a:rPr lang="en-GB" sz="1800" dirty="0" smtClean="0"/>
              <a:t>Explain the </a:t>
            </a:r>
            <a:r>
              <a:rPr lang="en-GB" sz="1800" b="1" i="1" dirty="0" smtClean="0"/>
              <a:t>impacts</a:t>
            </a:r>
            <a:r>
              <a:rPr lang="en-GB" sz="1800" dirty="0" smtClean="0"/>
              <a:t> on the body E.g. PIES</a:t>
            </a:r>
          </a:p>
          <a:p>
            <a:pPr>
              <a:lnSpc>
                <a:spcPct val="100000"/>
              </a:lnSpc>
              <a:buFont typeface="Wingdings" panose="05000000000000000000" pitchFamily="2" charset="2"/>
              <a:buChar char="q"/>
            </a:pPr>
            <a:r>
              <a:rPr lang="en-GB" sz="1800" dirty="0" smtClean="0"/>
              <a:t>Identify different </a:t>
            </a:r>
            <a:r>
              <a:rPr lang="en-GB" sz="1800" b="1" i="1" dirty="0" smtClean="0"/>
              <a:t>symptoms </a:t>
            </a:r>
            <a:endParaRPr lang="en-GB" sz="1800" b="1" i="1" dirty="0"/>
          </a:p>
          <a:p>
            <a:pPr>
              <a:lnSpc>
                <a:spcPct val="100000"/>
              </a:lnSpc>
              <a:buFont typeface="Wingdings" panose="05000000000000000000" pitchFamily="2" charset="2"/>
              <a:buChar char="q"/>
            </a:pPr>
            <a:r>
              <a:rPr lang="en-GB" sz="1800" dirty="0" smtClean="0"/>
              <a:t>Provide examples of </a:t>
            </a:r>
            <a:r>
              <a:rPr lang="en-GB" sz="1800" b="1" i="1" dirty="0" smtClean="0"/>
              <a:t>treatment</a:t>
            </a:r>
            <a:r>
              <a:rPr lang="en-GB" sz="1800" dirty="0" smtClean="0"/>
              <a:t> and </a:t>
            </a:r>
            <a:r>
              <a:rPr lang="en-GB" sz="1800" b="1" i="1" dirty="0" smtClean="0"/>
              <a:t>support</a:t>
            </a:r>
            <a:r>
              <a:rPr lang="en-GB" sz="1800" dirty="0" smtClean="0"/>
              <a:t> available for the condition</a:t>
            </a:r>
          </a:p>
          <a:p>
            <a:pPr>
              <a:lnSpc>
                <a:spcPct val="100000"/>
              </a:lnSpc>
              <a:buFont typeface="Wingdings" panose="05000000000000000000" pitchFamily="2" charset="2"/>
              <a:buChar char="q"/>
            </a:pPr>
            <a:r>
              <a:rPr lang="en-GB" sz="1800" dirty="0" smtClean="0"/>
              <a:t>Explain how the </a:t>
            </a:r>
            <a:r>
              <a:rPr lang="en-GB" sz="1800" b="1" i="1" dirty="0" smtClean="0"/>
              <a:t>condition changes </a:t>
            </a:r>
            <a:r>
              <a:rPr lang="en-GB" sz="1800" dirty="0" smtClean="0"/>
              <a:t>throughout the life stages </a:t>
            </a:r>
          </a:p>
          <a:p>
            <a:pPr>
              <a:lnSpc>
                <a:spcPct val="100000"/>
              </a:lnSpc>
              <a:buFont typeface="Wingdings" panose="05000000000000000000" pitchFamily="2" charset="2"/>
              <a:buChar char="q"/>
            </a:pPr>
            <a:r>
              <a:rPr lang="en-GB" sz="1800" dirty="0" smtClean="0"/>
              <a:t>Provide an average </a:t>
            </a:r>
            <a:r>
              <a:rPr lang="en-GB" sz="1800" b="1" dirty="0" smtClean="0"/>
              <a:t>life expectancy</a:t>
            </a:r>
          </a:p>
        </p:txBody>
      </p:sp>
      <p:sp>
        <p:nvSpPr>
          <p:cNvPr id="5" name="Rectangle 4"/>
          <p:cNvSpPr/>
          <p:nvPr/>
        </p:nvSpPr>
        <p:spPr>
          <a:xfrm>
            <a:off x="199230" y="894080"/>
            <a:ext cx="5872480" cy="5863144"/>
          </a:xfrm>
          <a:prstGeom prst="rect">
            <a:avLst/>
          </a:prstGeom>
        </p:spPr>
        <p:txBody>
          <a:bodyPr wrap="square">
            <a:spAutoFit/>
          </a:bodyPr>
          <a:lstStyle/>
          <a:p>
            <a:r>
              <a:rPr lang="en-GB" sz="1500" dirty="0"/>
              <a:t>True colour blindness is a very rare condition in which an individual has no colour perception at all. Colour vision deficiency, where individuals have difficulty in distinguishing between different colours, is commonly known as colour blindness. It affects approximately 2.7 million people in Britain, about 4.5 per cent of the population, mostly men. The condition can vary in severity and some people do not realise that they are colour blind, leading healthy lives without treatment. </a:t>
            </a:r>
            <a:endParaRPr lang="en-GB" sz="1500" dirty="0" smtClean="0"/>
          </a:p>
          <a:p>
            <a:endParaRPr lang="en-GB" sz="1500" dirty="0"/>
          </a:p>
          <a:p>
            <a:r>
              <a:rPr lang="en-GB" sz="1500" dirty="0" smtClean="0"/>
              <a:t>For </a:t>
            </a:r>
            <a:r>
              <a:rPr lang="en-GB" sz="1500" dirty="0"/>
              <a:t>the majority of people, the condition is genetic. Inherited colour vision deficiency is a result of an abnormality in the retina (the light-sensitive layers of cells that line the back of the eye). Others will experience the condition as a result of other diseases such as diabetes and multiple sclerosis. The ageing process or a side effects of certain types of medication can also affect colour recognition. </a:t>
            </a:r>
            <a:endParaRPr lang="en-GB" sz="1500" dirty="0" smtClean="0"/>
          </a:p>
          <a:p>
            <a:endParaRPr lang="en-GB" sz="1500" dirty="0"/>
          </a:p>
          <a:p>
            <a:r>
              <a:rPr lang="en-GB" sz="1500" dirty="0" smtClean="0"/>
              <a:t>Although </a:t>
            </a:r>
            <a:r>
              <a:rPr lang="en-GB" sz="1500" dirty="0"/>
              <a:t>it is important to identify any colour blindness in young children so that their learning experience is not affected, for most people the condition does not lead to long-term health problems. It is important that health and social care providers take colour blindness into consideration when delivering services by using appropriate colour schemes when producing printed information</a:t>
            </a:r>
          </a:p>
        </p:txBody>
      </p:sp>
    </p:spTree>
    <p:extLst>
      <p:ext uri="{BB962C8B-B14F-4D97-AF65-F5344CB8AC3E}">
        <p14:creationId xmlns:p14="http://schemas.microsoft.com/office/powerpoint/2010/main" val="413194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202375"/>
            <a:ext cx="9838849" cy="548640"/>
          </a:xfrm>
          <a:solidFill>
            <a:schemeClr val="accent1"/>
          </a:solidFill>
        </p:spPr>
        <p:txBody>
          <a:bodyPr>
            <a:noAutofit/>
          </a:bodyPr>
          <a:lstStyle/>
          <a:p>
            <a:pPr algn="ctr"/>
            <a:r>
              <a:rPr lang="en-GB" sz="2000" b="1" dirty="0" smtClean="0">
                <a:solidFill>
                  <a:srgbClr val="FFFF00"/>
                </a:solidFill>
              </a:rPr>
              <a:t>Genetic conditions: </a:t>
            </a:r>
            <a:r>
              <a:rPr lang="en-GB" sz="3200" b="1" i="1" dirty="0">
                <a:solidFill>
                  <a:schemeClr val="bg1"/>
                </a:solidFill>
              </a:rPr>
              <a:t>Duchenne muscular </a:t>
            </a:r>
            <a:r>
              <a:rPr lang="en-GB" sz="3200" b="1" i="1" dirty="0" smtClean="0">
                <a:solidFill>
                  <a:schemeClr val="bg1"/>
                </a:solidFill>
              </a:rPr>
              <a:t>dystrophy</a:t>
            </a:r>
            <a:endParaRPr lang="en-GB" sz="2000" b="1" dirty="0">
              <a:solidFill>
                <a:schemeClr val="bg1"/>
              </a:solidFill>
            </a:endParaRPr>
          </a:p>
        </p:txBody>
      </p:sp>
      <p:sp>
        <p:nvSpPr>
          <p:cNvPr id="3" name="Content Placeholder 2"/>
          <p:cNvSpPr>
            <a:spLocks noGrp="1"/>
          </p:cNvSpPr>
          <p:nvPr>
            <p:ph idx="1"/>
          </p:nvPr>
        </p:nvSpPr>
        <p:spPr>
          <a:xfrm>
            <a:off x="7051040" y="1216024"/>
            <a:ext cx="2987039" cy="5123815"/>
          </a:xfrm>
          <a:ln>
            <a:solidFill>
              <a:srgbClr val="7030A0"/>
            </a:solidFill>
          </a:ln>
        </p:spPr>
        <p:txBody>
          <a:bodyPr>
            <a:noAutofit/>
          </a:bodyPr>
          <a:lstStyle/>
          <a:p>
            <a:pPr marL="0" indent="0" algn="ctr">
              <a:lnSpc>
                <a:spcPct val="100000"/>
              </a:lnSpc>
              <a:buNone/>
            </a:pPr>
            <a:r>
              <a:rPr lang="en-GB" sz="1600" b="1" u="sng" dirty="0" smtClean="0"/>
              <a:t>Genetic Conditions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condition</a:t>
            </a:r>
          </a:p>
          <a:p>
            <a:pPr>
              <a:lnSpc>
                <a:spcPct val="100000"/>
              </a:lnSpc>
              <a:buFont typeface="Wingdings" panose="05000000000000000000" pitchFamily="2" charset="2"/>
              <a:buChar char="q"/>
            </a:pPr>
            <a:r>
              <a:rPr lang="en-GB" sz="1600" dirty="0" smtClean="0"/>
              <a:t>Explain the </a:t>
            </a:r>
            <a:r>
              <a:rPr lang="en-GB" sz="1600" b="1" i="1" dirty="0" smtClean="0"/>
              <a:t>impacts</a:t>
            </a:r>
            <a:r>
              <a:rPr lang="en-GB" sz="1600" dirty="0" smtClean="0"/>
              <a:t> on the body E.g. PIES</a:t>
            </a:r>
          </a:p>
          <a:p>
            <a:pPr>
              <a:lnSpc>
                <a:spcPct val="100000"/>
              </a:lnSpc>
              <a:buFont typeface="Wingdings" panose="05000000000000000000" pitchFamily="2" charset="2"/>
              <a:buChar char="q"/>
            </a:pPr>
            <a:r>
              <a:rPr lang="en-GB" sz="1600" dirty="0" smtClean="0"/>
              <a:t>Identify different </a:t>
            </a:r>
            <a:r>
              <a:rPr lang="en-GB" sz="1600" b="1" i="1" dirty="0" smtClean="0"/>
              <a:t>symptoms </a:t>
            </a:r>
            <a:endParaRPr lang="en-GB" sz="1600" b="1" i="1" dirty="0"/>
          </a:p>
          <a:p>
            <a:pPr>
              <a:lnSpc>
                <a:spcPct val="100000"/>
              </a:lnSpc>
              <a:buFont typeface="Wingdings" panose="05000000000000000000" pitchFamily="2" charset="2"/>
              <a:buChar char="q"/>
            </a:pPr>
            <a:r>
              <a:rPr lang="en-GB" sz="1600" dirty="0" smtClean="0"/>
              <a:t>Provide examples of </a:t>
            </a:r>
            <a:r>
              <a:rPr lang="en-GB" sz="1600" b="1" i="1" dirty="0" smtClean="0"/>
              <a:t>treatment</a:t>
            </a:r>
            <a:r>
              <a:rPr lang="en-GB" sz="1600" dirty="0" smtClean="0"/>
              <a:t> and </a:t>
            </a:r>
            <a:r>
              <a:rPr lang="en-GB" sz="1600" b="1" i="1" dirty="0" smtClean="0"/>
              <a:t>support</a:t>
            </a:r>
            <a:r>
              <a:rPr lang="en-GB" sz="1600" dirty="0" smtClean="0"/>
              <a:t> available for the condition</a:t>
            </a:r>
          </a:p>
          <a:p>
            <a:pPr>
              <a:lnSpc>
                <a:spcPct val="100000"/>
              </a:lnSpc>
              <a:buFont typeface="Wingdings" panose="05000000000000000000" pitchFamily="2" charset="2"/>
              <a:buChar char="q"/>
            </a:pPr>
            <a:r>
              <a:rPr lang="en-GB" sz="1600" dirty="0" smtClean="0"/>
              <a:t>Explain how the </a:t>
            </a:r>
            <a:r>
              <a:rPr lang="en-GB" sz="1600" b="1" i="1" dirty="0" smtClean="0"/>
              <a:t>condition changes </a:t>
            </a:r>
            <a:r>
              <a:rPr lang="en-GB" sz="1600" dirty="0" smtClean="0"/>
              <a:t>throughout the life stages </a:t>
            </a:r>
          </a:p>
          <a:p>
            <a:pPr>
              <a:lnSpc>
                <a:spcPct val="100000"/>
              </a:lnSpc>
              <a:buFont typeface="Wingdings" panose="05000000000000000000" pitchFamily="2" charset="2"/>
              <a:buChar char="q"/>
            </a:pPr>
            <a:r>
              <a:rPr lang="en-GB" sz="1600" dirty="0" smtClean="0"/>
              <a:t>Provide an average </a:t>
            </a:r>
            <a:r>
              <a:rPr lang="en-GB" sz="1600" b="1" dirty="0" smtClean="0"/>
              <a:t>life expectancy</a:t>
            </a:r>
          </a:p>
        </p:txBody>
      </p:sp>
      <p:sp>
        <p:nvSpPr>
          <p:cNvPr id="4" name="Rectangle 3"/>
          <p:cNvSpPr/>
          <p:nvPr/>
        </p:nvSpPr>
        <p:spPr>
          <a:xfrm>
            <a:off x="199230" y="856357"/>
            <a:ext cx="6851810" cy="6093976"/>
          </a:xfrm>
          <a:prstGeom prst="rect">
            <a:avLst/>
          </a:prstGeom>
        </p:spPr>
        <p:txBody>
          <a:bodyPr wrap="square">
            <a:spAutoFit/>
          </a:bodyPr>
          <a:lstStyle/>
          <a:p>
            <a:r>
              <a:rPr lang="en-GB" sz="1300" dirty="0"/>
              <a:t>The muscular dystrophies (MD) are a group of inherited genetic conditions that gradually weaken muscles leading to disability. It is a progressive condition and worsens over time. Muscular dystrophy is caused by changes in the genes responsible for the structure and functioning of a person’s muscles. This causes changes in the muscle fibres that interfere with their ability to function. The most common and severe form of the muscular dystrophies is Duchenne muscular dystrophy. This condition is inherited on the female gene and is passed only to male offspring. </a:t>
            </a:r>
            <a:endParaRPr lang="en-GB" sz="1300" dirty="0" smtClean="0"/>
          </a:p>
          <a:p>
            <a:endParaRPr lang="en-GB" sz="1300" dirty="0"/>
          </a:p>
          <a:p>
            <a:r>
              <a:rPr lang="en-GB" sz="1300" dirty="0" smtClean="0"/>
              <a:t>According </a:t>
            </a:r>
            <a:r>
              <a:rPr lang="en-GB" sz="1300" dirty="0"/>
              <a:t>to research by Muscular Dystrophy UK (2015), about 1 in 3500 boys in the UK are born with Duchenne muscular dystrophy. There are about 2500 boys living with the condition in the UK at any one time. Duchenne muscular dystrophy is caused by genetic mutations on the X chromosome. This prevents the body from producing a vital muscle protein, dystrophin, which is essential for building and repairing muscles. The muscular weakness is not noticeable at birth but becomes more noticeable in early childhood and more prominent as the child grows older. </a:t>
            </a:r>
            <a:endParaRPr lang="en-GB" sz="1300" dirty="0" smtClean="0"/>
          </a:p>
          <a:p>
            <a:endParaRPr lang="en-GB" sz="1300" dirty="0"/>
          </a:p>
          <a:p>
            <a:r>
              <a:rPr lang="en-GB" sz="1300" dirty="0" smtClean="0"/>
              <a:t>The </a:t>
            </a:r>
            <a:r>
              <a:rPr lang="en-GB" sz="1300" dirty="0"/>
              <a:t>condition is usually diagnosed by the age of five and, by the time an individual is 12, they may have to use a wheelchair. It is a serious condition with muscle weakness mainly in muscles near to the trunk of the body, around the hips and the shoulders. This means that fine motor skills such as using hands and fingers, are less affected than gross motor skills. Many young men with Duchenne muscular dystrophy face severe health problems, especially by their late teens, as the muscles of their heart and lungs weaken. Although the condition is severely disabling, many young men with Duchenne muscular dystrophy are able to lead active lives. Survival beyond age 30 was rare, but research and medical advances are increasing this and life expectancy is beginning to improve. The right specialist health and social care can make a huge difference to both the quality and length of life.</a:t>
            </a:r>
          </a:p>
        </p:txBody>
      </p:sp>
    </p:spTree>
    <p:extLst>
      <p:ext uri="{BB962C8B-B14F-4D97-AF65-F5344CB8AC3E}">
        <p14:creationId xmlns:p14="http://schemas.microsoft.com/office/powerpoint/2010/main" val="200212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202375"/>
            <a:ext cx="9838849" cy="548640"/>
          </a:xfrm>
          <a:solidFill>
            <a:srgbClr val="00B050"/>
          </a:solidFill>
        </p:spPr>
        <p:txBody>
          <a:bodyPr>
            <a:noAutofit/>
          </a:bodyPr>
          <a:lstStyle/>
          <a:p>
            <a:pPr algn="ctr"/>
            <a:r>
              <a:rPr lang="en-GB" sz="2000" b="1" dirty="0" smtClean="0">
                <a:solidFill>
                  <a:srgbClr val="FFFF00"/>
                </a:solidFill>
              </a:rPr>
              <a:t>Susceptible Diseases: </a:t>
            </a:r>
            <a:r>
              <a:rPr lang="en-GB" sz="3200" b="1" i="1" dirty="0" smtClean="0">
                <a:solidFill>
                  <a:schemeClr val="bg1"/>
                </a:solidFill>
              </a:rPr>
              <a:t>Cancer</a:t>
            </a:r>
            <a:endParaRPr lang="en-GB" sz="2000" b="1" dirty="0">
              <a:solidFill>
                <a:schemeClr val="bg1"/>
              </a:solidFill>
            </a:endParaRPr>
          </a:p>
        </p:txBody>
      </p:sp>
      <p:sp>
        <p:nvSpPr>
          <p:cNvPr id="3" name="Content Placeholder 2"/>
          <p:cNvSpPr>
            <a:spLocks noGrp="1"/>
          </p:cNvSpPr>
          <p:nvPr>
            <p:ph idx="1"/>
          </p:nvPr>
        </p:nvSpPr>
        <p:spPr>
          <a:xfrm>
            <a:off x="6868160" y="1216024"/>
            <a:ext cx="3169919" cy="5123815"/>
          </a:xfrm>
          <a:ln>
            <a:solidFill>
              <a:srgbClr val="7030A0"/>
            </a:solidFill>
          </a:ln>
        </p:spPr>
        <p:txBody>
          <a:bodyPr>
            <a:noAutofit/>
          </a:bodyPr>
          <a:lstStyle/>
          <a:p>
            <a:pPr marL="0" indent="0" algn="ctr">
              <a:lnSpc>
                <a:spcPct val="100000"/>
              </a:lnSpc>
              <a:buNone/>
            </a:pPr>
            <a:r>
              <a:rPr lang="en-GB" sz="1600" b="1" u="sng" dirty="0" smtClean="0"/>
              <a:t>Susceptible Diseases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condition</a:t>
            </a:r>
          </a:p>
          <a:p>
            <a:pPr>
              <a:lnSpc>
                <a:spcPct val="100000"/>
              </a:lnSpc>
              <a:buFont typeface="Wingdings" panose="05000000000000000000" pitchFamily="2" charset="2"/>
              <a:buChar char="q"/>
            </a:pPr>
            <a:r>
              <a:rPr lang="en-GB" sz="1600" dirty="0" smtClean="0"/>
              <a:t>Give an example of how its genetic influence </a:t>
            </a:r>
          </a:p>
          <a:p>
            <a:pPr>
              <a:lnSpc>
                <a:spcPct val="100000"/>
              </a:lnSpc>
              <a:buFont typeface="Wingdings" panose="05000000000000000000" pitchFamily="2" charset="2"/>
              <a:buChar char="q"/>
            </a:pPr>
            <a:r>
              <a:rPr lang="en-GB" sz="1600" dirty="0" smtClean="0"/>
              <a:t>Give an example of its environmental influences</a:t>
            </a:r>
          </a:p>
          <a:p>
            <a:pPr>
              <a:lnSpc>
                <a:spcPct val="100000"/>
              </a:lnSpc>
              <a:buFont typeface="Wingdings" panose="05000000000000000000" pitchFamily="2" charset="2"/>
              <a:buChar char="q"/>
            </a:pPr>
            <a:r>
              <a:rPr lang="en-GB" sz="1600" dirty="0" smtClean="0"/>
              <a:t>Explain the </a:t>
            </a:r>
            <a:r>
              <a:rPr lang="en-GB" sz="1600" b="1" i="1" dirty="0" smtClean="0"/>
              <a:t>impacts</a:t>
            </a:r>
            <a:r>
              <a:rPr lang="en-GB" sz="1600" dirty="0" smtClean="0"/>
              <a:t> on the body E.g. PIES</a:t>
            </a:r>
          </a:p>
          <a:p>
            <a:pPr>
              <a:lnSpc>
                <a:spcPct val="100000"/>
              </a:lnSpc>
              <a:buFont typeface="Wingdings" panose="05000000000000000000" pitchFamily="2" charset="2"/>
              <a:buChar char="q"/>
            </a:pPr>
            <a:r>
              <a:rPr lang="en-GB" sz="1600" dirty="0" smtClean="0"/>
              <a:t>Identify different </a:t>
            </a:r>
            <a:r>
              <a:rPr lang="en-GB" sz="1600" b="1" i="1" dirty="0" smtClean="0"/>
              <a:t>symptoms </a:t>
            </a:r>
            <a:endParaRPr lang="en-GB" sz="1600" b="1" i="1" dirty="0"/>
          </a:p>
          <a:p>
            <a:pPr>
              <a:lnSpc>
                <a:spcPct val="100000"/>
              </a:lnSpc>
              <a:buFont typeface="Wingdings" panose="05000000000000000000" pitchFamily="2" charset="2"/>
              <a:buChar char="q"/>
            </a:pPr>
            <a:r>
              <a:rPr lang="en-GB" sz="1600" dirty="0" smtClean="0"/>
              <a:t>Provide examples of </a:t>
            </a:r>
            <a:r>
              <a:rPr lang="en-GB" sz="1600" b="1" i="1" dirty="0" smtClean="0"/>
              <a:t>treatment</a:t>
            </a:r>
            <a:r>
              <a:rPr lang="en-GB" sz="1600" dirty="0" smtClean="0"/>
              <a:t> and </a:t>
            </a:r>
            <a:r>
              <a:rPr lang="en-GB" sz="1600" b="1" i="1" dirty="0" smtClean="0"/>
              <a:t>support</a:t>
            </a:r>
            <a:r>
              <a:rPr lang="en-GB" sz="1600" dirty="0" smtClean="0"/>
              <a:t> available for the condition</a:t>
            </a:r>
          </a:p>
          <a:p>
            <a:pPr>
              <a:lnSpc>
                <a:spcPct val="100000"/>
              </a:lnSpc>
              <a:buFont typeface="Wingdings" panose="05000000000000000000" pitchFamily="2" charset="2"/>
              <a:buChar char="q"/>
            </a:pPr>
            <a:r>
              <a:rPr lang="en-GB" sz="1600" dirty="0" smtClean="0"/>
              <a:t>Explain how the </a:t>
            </a:r>
            <a:r>
              <a:rPr lang="en-GB" sz="1600" b="1" i="1" dirty="0" smtClean="0"/>
              <a:t>condition changes </a:t>
            </a:r>
            <a:r>
              <a:rPr lang="en-GB" sz="1600" dirty="0" smtClean="0"/>
              <a:t>throughout the life stages</a:t>
            </a:r>
          </a:p>
        </p:txBody>
      </p:sp>
      <p:sp>
        <p:nvSpPr>
          <p:cNvPr id="5" name="Rectangle 4"/>
          <p:cNvSpPr/>
          <p:nvPr/>
        </p:nvSpPr>
        <p:spPr>
          <a:xfrm>
            <a:off x="199230" y="1246469"/>
            <a:ext cx="6506370" cy="5062924"/>
          </a:xfrm>
          <a:prstGeom prst="rect">
            <a:avLst/>
          </a:prstGeom>
        </p:spPr>
        <p:txBody>
          <a:bodyPr wrap="square">
            <a:spAutoFit/>
          </a:bodyPr>
          <a:lstStyle/>
          <a:p>
            <a:r>
              <a:rPr lang="en-GB" sz="1700" dirty="0"/>
              <a:t>There are over 200 types of cancer. Cancer is a cell disease that results in them becoming abnormal and dividing to make even more abnormal cells. Most cancers are attributed to environmental and lifestyle factors. For example, lung cancer is closely linked with tobacco use and skin cancer to over exposure to ultraviolet (UV) light. </a:t>
            </a:r>
            <a:endParaRPr lang="en-GB" sz="1700" dirty="0" smtClean="0"/>
          </a:p>
          <a:p>
            <a:endParaRPr lang="en-GB" sz="1700" dirty="0"/>
          </a:p>
          <a:p>
            <a:r>
              <a:rPr lang="en-GB" sz="1700" dirty="0" smtClean="0"/>
              <a:t>It </a:t>
            </a:r>
            <a:r>
              <a:rPr lang="en-GB" sz="1700" dirty="0"/>
              <a:t>is estimated that over 40 per cent of cancers can be prevented by making different lifestyle choices such as diet, not smoking, reducing alcohol intake, exercising and avoiding environmental factors such as exposure to the sun or asbestos dust. </a:t>
            </a:r>
            <a:endParaRPr lang="en-GB" sz="1700" dirty="0" smtClean="0"/>
          </a:p>
          <a:p>
            <a:endParaRPr lang="en-GB" sz="1700" dirty="0"/>
          </a:p>
          <a:p>
            <a:r>
              <a:rPr lang="en-GB" sz="1700" dirty="0" smtClean="0"/>
              <a:t>Some </a:t>
            </a:r>
            <a:r>
              <a:rPr lang="en-GB" sz="1700" dirty="0"/>
              <a:t>people are more at risk because they have inherited gene faults that increase their risk. There are a number of cancers where a genetic link has been shown, including cancer of the breast, bowel, womb and kidney. For those with the faulty gene, getting cancer is not inevitable although an unhealthy lifestyle will increase the risk. </a:t>
            </a:r>
          </a:p>
        </p:txBody>
      </p:sp>
    </p:spTree>
    <p:extLst>
      <p:ext uri="{BB962C8B-B14F-4D97-AF65-F5344CB8AC3E}">
        <p14:creationId xmlns:p14="http://schemas.microsoft.com/office/powerpoint/2010/main" val="4003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202375"/>
            <a:ext cx="9838849" cy="548640"/>
          </a:xfrm>
          <a:solidFill>
            <a:srgbClr val="00B050"/>
          </a:solidFill>
        </p:spPr>
        <p:txBody>
          <a:bodyPr>
            <a:noAutofit/>
          </a:bodyPr>
          <a:lstStyle/>
          <a:p>
            <a:pPr algn="ctr"/>
            <a:r>
              <a:rPr lang="en-GB" sz="2000" b="1" dirty="0" smtClean="0">
                <a:solidFill>
                  <a:srgbClr val="FFFF00"/>
                </a:solidFill>
              </a:rPr>
              <a:t>Susceptible Diseases: </a:t>
            </a:r>
            <a:r>
              <a:rPr lang="en-GB" sz="3200" b="1" i="1" dirty="0" smtClean="0">
                <a:solidFill>
                  <a:schemeClr val="bg1"/>
                </a:solidFill>
              </a:rPr>
              <a:t>Diabetes</a:t>
            </a:r>
            <a:endParaRPr lang="en-GB" sz="2000" b="1" dirty="0">
              <a:solidFill>
                <a:schemeClr val="bg1"/>
              </a:solidFill>
            </a:endParaRPr>
          </a:p>
        </p:txBody>
      </p:sp>
      <p:sp>
        <p:nvSpPr>
          <p:cNvPr id="3" name="Content Placeholder 2"/>
          <p:cNvSpPr>
            <a:spLocks noGrp="1"/>
          </p:cNvSpPr>
          <p:nvPr>
            <p:ph idx="1"/>
          </p:nvPr>
        </p:nvSpPr>
        <p:spPr>
          <a:xfrm>
            <a:off x="6868160" y="1216024"/>
            <a:ext cx="3169919" cy="5123815"/>
          </a:xfrm>
          <a:ln>
            <a:solidFill>
              <a:srgbClr val="7030A0"/>
            </a:solidFill>
          </a:ln>
        </p:spPr>
        <p:txBody>
          <a:bodyPr>
            <a:noAutofit/>
          </a:bodyPr>
          <a:lstStyle/>
          <a:p>
            <a:pPr marL="0" indent="0" algn="ctr">
              <a:lnSpc>
                <a:spcPct val="100000"/>
              </a:lnSpc>
              <a:buNone/>
            </a:pPr>
            <a:r>
              <a:rPr lang="en-GB" sz="1600" b="1" u="sng" dirty="0" smtClean="0"/>
              <a:t>Susceptible Diseases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condition</a:t>
            </a:r>
          </a:p>
          <a:p>
            <a:pPr>
              <a:lnSpc>
                <a:spcPct val="100000"/>
              </a:lnSpc>
              <a:buFont typeface="Wingdings" panose="05000000000000000000" pitchFamily="2" charset="2"/>
              <a:buChar char="q"/>
            </a:pPr>
            <a:r>
              <a:rPr lang="en-GB" sz="1600" dirty="0" smtClean="0"/>
              <a:t>Give an example of how its genetic influence </a:t>
            </a:r>
          </a:p>
          <a:p>
            <a:pPr>
              <a:lnSpc>
                <a:spcPct val="100000"/>
              </a:lnSpc>
              <a:buFont typeface="Wingdings" panose="05000000000000000000" pitchFamily="2" charset="2"/>
              <a:buChar char="q"/>
            </a:pPr>
            <a:r>
              <a:rPr lang="en-GB" sz="1600" dirty="0" smtClean="0"/>
              <a:t>Give an example of its environmental influences</a:t>
            </a:r>
          </a:p>
          <a:p>
            <a:pPr>
              <a:lnSpc>
                <a:spcPct val="100000"/>
              </a:lnSpc>
              <a:buFont typeface="Wingdings" panose="05000000000000000000" pitchFamily="2" charset="2"/>
              <a:buChar char="q"/>
            </a:pPr>
            <a:r>
              <a:rPr lang="en-GB" sz="1600" dirty="0" smtClean="0"/>
              <a:t>Explain the </a:t>
            </a:r>
            <a:r>
              <a:rPr lang="en-GB" sz="1600" b="1" i="1" dirty="0" smtClean="0"/>
              <a:t>impacts</a:t>
            </a:r>
            <a:r>
              <a:rPr lang="en-GB" sz="1600" dirty="0" smtClean="0"/>
              <a:t> on the body E.g. PIES</a:t>
            </a:r>
          </a:p>
          <a:p>
            <a:pPr>
              <a:lnSpc>
                <a:spcPct val="100000"/>
              </a:lnSpc>
              <a:buFont typeface="Wingdings" panose="05000000000000000000" pitchFamily="2" charset="2"/>
              <a:buChar char="q"/>
            </a:pPr>
            <a:r>
              <a:rPr lang="en-GB" sz="1600" dirty="0" smtClean="0"/>
              <a:t>Identify different </a:t>
            </a:r>
            <a:r>
              <a:rPr lang="en-GB" sz="1600" b="1" i="1" dirty="0" smtClean="0"/>
              <a:t>symptoms </a:t>
            </a:r>
            <a:endParaRPr lang="en-GB" sz="1600" b="1" i="1" dirty="0"/>
          </a:p>
          <a:p>
            <a:pPr>
              <a:lnSpc>
                <a:spcPct val="100000"/>
              </a:lnSpc>
              <a:buFont typeface="Wingdings" panose="05000000000000000000" pitchFamily="2" charset="2"/>
              <a:buChar char="q"/>
            </a:pPr>
            <a:r>
              <a:rPr lang="en-GB" sz="1600" dirty="0" smtClean="0"/>
              <a:t>Provide examples of </a:t>
            </a:r>
            <a:r>
              <a:rPr lang="en-GB" sz="1600" b="1" i="1" dirty="0" smtClean="0"/>
              <a:t>treatment</a:t>
            </a:r>
            <a:r>
              <a:rPr lang="en-GB" sz="1600" dirty="0" smtClean="0"/>
              <a:t> and </a:t>
            </a:r>
            <a:r>
              <a:rPr lang="en-GB" sz="1600" b="1" i="1" dirty="0" smtClean="0"/>
              <a:t>support</a:t>
            </a:r>
            <a:r>
              <a:rPr lang="en-GB" sz="1600" dirty="0" smtClean="0"/>
              <a:t> available for the condition</a:t>
            </a:r>
          </a:p>
          <a:p>
            <a:pPr>
              <a:lnSpc>
                <a:spcPct val="100000"/>
              </a:lnSpc>
              <a:buFont typeface="Wingdings" panose="05000000000000000000" pitchFamily="2" charset="2"/>
              <a:buChar char="q"/>
            </a:pPr>
            <a:r>
              <a:rPr lang="en-GB" sz="1600" dirty="0" smtClean="0"/>
              <a:t>Explain how the </a:t>
            </a:r>
            <a:r>
              <a:rPr lang="en-GB" sz="1600" b="1" i="1" dirty="0" smtClean="0"/>
              <a:t>condition changes </a:t>
            </a:r>
            <a:r>
              <a:rPr lang="en-GB" sz="1600" dirty="0" smtClean="0"/>
              <a:t>throughout the life stages</a:t>
            </a:r>
          </a:p>
        </p:txBody>
      </p:sp>
      <p:sp>
        <p:nvSpPr>
          <p:cNvPr id="4" name="Rectangle 3"/>
          <p:cNvSpPr/>
          <p:nvPr/>
        </p:nvSpPr>
        <p:spPr>
          <a:xfrm>
            <a:off x="365760" y="1216024"/>
            <a:ext cx="6502400" cy="5324535"/>
          </a:xfrm>
          <a:prstGeom prst="rect">
            <a:avLst/>
          </a:prstGeom>
        </p:spPr>
        <p:txBody>
          <a:bodyPr wrap="square">
            <a:spAutoFit/>
          </a:bodyPr>
          <a:lstStyle/>
          <a:p>
            <a:r>
              <a:rPr lang="en-GB" sz="2000" dirty="0"/>
              <a:t>Diabetes is an increasingly common chronic condition affecting millions of people in the UK. Approximately 1 in 16 people (3.9 million) in the UK have diabetes and this figure has doubled since 1996. </a:t>
            </a:r>
            <a:endParaRPr lang="en-GB" sz="2000" dirty="0" smtClean="0"/>
          </a:p>
          <a:p>
            <a:endParaRPr lang="en-GB" sz="2000" dirty="0"/>
          </a:p>
          <a:p>
            <a:r>
              <a:rPr lang="en-GB" sz="2000" dirty="0" smtClean="0"/>
              <a:t>Although </a:t>
            </a:r>
            <a:r>
              <a:rPr lang="en-GB" sz="2000" dirty="0"/>
              <a:t>other factors, such as environment and lifestyle are more likely to play a role in Type 2 (later/mature onset) diabetes, there is a strong predisposition to developing both Type 1 (early onset, insulin-dependent) and Type 2 diabetes. </a:t>
            </a:r>
            <a:endParaRPr lang="en-GB" sz="2000" dirty="0" smtClean="0"/>
          </a:p>
          <a:p>
            <a:endParaRPr lang="en-GB" sz="2000" dirty="0"/>
          </a:p>
          <a:p>
            <a:r>
              <a:rPr lang="en-GB" sz="2000" dirty="0" smtClean="0"/>
              <a:t>The </a:t>
            </a:r>
            <a:r>
              <a:rPr lang="en-GB" sz="2000" dirty="0"/>
              <a:t>genetic risks of developing Type 1 diabetes is higher if either or both, biological parents have diabetes. The risk for developing Type 2 diabetes is almost 90 per cent if you have an identical twin who is diabetic</a:t>
            </a:r>
          </a:p>
        </p:txBody>
      </p:sp>
    </p:spTree>
    <p:extLst>
      <p:ext uri="{BB962C8B-B14F-4D97-AF65-F5344CB8AC3E}">
        <p14:creationId xmlns:p14="http://schemas.microsoft.com/office/powerpoint/2010/main" val="408269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202375"/>
            <a:ext cx="9838849" cy="548640"/>
          </a:xfrm>
          <a:solidFill>
            <a:srgbClr val="00B050"/>
          </a:solidFill>
        </p:spPr>
        <p:txBody>
          <a:bodyPr>
            <a:noAutofit/>
          </a:bodyPr>
          <a:lstStyle/>
          <a:p>
            <a:pPr algn="ctr"/>
            <a:r>
              <a:rPr lang="en-GB" sz="2000" b="1" dirty="0" smtClean="0">
                <a:solidFill>
                  <a:srgbClr val="FFFF00"/>
                </a:solidFill>
              </a:rPr>
              <a:t>Susceptible Diseases: </a:t>
            </a:r>
            <a:r>
              <a:rPr lang="en-GB" sz="3200" b="1" i="1" dirty="0" smtClean="0">
                <a:solidFill>
                  <a:schemeClr val="bg1"/>
                </a:solidFill>
              </a:rPr>
              <a:t>High blood pressure</a:t>
            </a:r>
            <a:endParaRPr lang="en-GB" sz="2000" b="1" dirty="0">
              <a:solidFill>
                <a:schemeClr val="bg1"/>
              </a:solidFill>
            </a:endParaRPr>
          </a:p>
        </p:txBody>
      </p:sp>
      <p:sp>
        <p:nvSpPr>
          <p:cNvPr id="3" name="Content Placeholder 2"/>
          <p:cNvSpPr>
            <a:spLocks noGrp="1"/>
          </p:cNvSpPr>
          <p:nvPr>
            <p:ph idx="1"/>
          </p:nvPr>
        </p:nvSpPr>
        <p:spPr>
          <a:xfrm>
            <a:off x="6868160" y="1216024"/>
            <a:ext cx="3169919" cy="5123815"/>
          </a:xfrm>
          <a:ln>
            <a:solidFill>
              <a:srgbClr val="7030A0"/>
            </a:solidFill>
          </a:ln>
        </p:spPr>
        <p:txBody>
          <a:bodyPr>
            <a:noAutofit/>
          </a:bodyPr>
          <a:lstStyle/>
          <a:p>
            <a:pPr marL="0" indent="0" algn="ctr">
              <a:lnSpc>
                <a:spcPct val="100000"/>
              </a:lnSpc>
              <a:buNone/>
            </a:pPr>
            <a:r>
              <a:rPr lang="en-GB" sz="1600" b="1" u="sng" dirty="0" smtClean="0"/>
              <a:t>Susceptible Diseases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condition</a:t>
            </a:r>
          </a:p>
          <a:p>
            <a:pPr>
              <a:lnSpc>
                <a:spcPct val="100000"/>
              </a:lnSpc>
              <a:buFont typeface="Wingdings" panose="05000000000000000000" pitchFamily="2" charset="2"/>
              <a:buChar char="q"/>
            </a:pPr>
            <a:r>
              <a:rPr lang="en-GB" sz="1600" dirty="0" smtClean="0"/>
              <a:t>Give an example of how its genetic influence </a:t>
            </a:r>
          </a:p>
          <a:p>
            <a:pPr>
              <a:lnSpc>
                <a:spcPct val="100000"/>
              </a:lnSpc>
              <a:buFont typeface="Wingdings" panose="05000000000000000000" pitchFamily="2" charset="2"/>
              <a:buChar char="q"/>
            </a:pPr>
            <a:r>
              <a:rPr lang="en-GB" sz="1600" dirty="0" smtClean="0"/>
              <a:t>Give an example of its environmental influences</a:t>
            </a:r>
          </a:p>
          <a:p>
            <a:pPr>
              <a:lnSpc>
                <a:spcPct val="100000"/>
              </a:lnSpc>
              <a:buFont typeface="Wingdings" panose="05000000000000000000" pitchFamily="2" charset="2"/>
              <a:buChar char="q"/>
            </a:pPr>
            <a:r>
              <a:rPr lang="en-GB" sz="1600" dirty="0" smtClean="0"/>
              <a:t>Explain the </a:t>
            </a:r>
            <a:r>
              <a:rPr lang="en-GB" sz="1600" b="1" i="1" dirty="0" smtClean="0"/>
              <a:t>impacts</a:t>
            </a:r>
            <a:r>
              <a:rPr lang="en-GB" sz="1600" dirty="0" smtClean="0"/>
              <a:t> on the body E.g. PIES</a:t>
            </a:r>
          </a:p>
          <a:p>
            <a:pPr>
              <a:lnSpc>
                <a:spcPct val="100000"/>
              </a:lnSpc>
              <a:buFont typeface="Wingdings" panose="05000000000000000000" pitchFamily="2" charset="2"/>
              <a:buChar char="q"/>
            </a:pPr>
            <a:r>
              <a:rPr lang="en-GB" sz="1600" dirty="0" smtClean="0"/>
              <a:t>Identify different </a:t>
            </a:r>
            <a:r>
              <a:rPr lang="en-GB" sz="1600" b="1" i="1" dirty="0" smtClean="0"/>
              <a:t>symptoms </a:t>
            </a:r>
            <a:endParaRPr lang="en-GB" sz="1600" b="1" i="1" dirty="0"/>
          </a:p>
          <a:p>
            <a:pPr>
              <a:lnSpc>
                <a:spcPct val="100000"/>
              </a:lnSpc>
              <a:buFont typeface="Wingdings" panose="05000000000000000000" pitchFamily="2" charset="2"/>
              <a:buChar char="q"/>
            </a:pPr>
            <a:r>
              <a:rPr lang="en-GB" sz="1600" dirty="0" smtClean="0"/>
              <a:t>Provide examples of </a:t>
            </a:r>
            <a:r>
              <a:rPr lang="en-GB" sz="1600" b="1" i="1" dirty="0" smtClean="0"/>
              <a:t>treatment</a:t>
            </a:r>
            <a:r>
              <a:rPr lang="en-GB" sz="1600" dirty="0" smtClean="0"/>
              <a:t> and </a:t>
            </a:r>
            <a:r>
              <a:rPr lang="en-GB" sz="1600" b="1" i="1" dirty="0" smtClean="0"/>
              <a:t>support</a:t>
            </a:r>
            <a:r>
              <a:rPr lang="en-GB" sz="1600" dirty="0" smtClean="0"/>
              <a:t> available for the condition</a:t>
            </a:r>
          </a:p>
          <a:p>
            <a:pPr>
              <a:lnSpc>
                <a:spcPct val="100000"/>
              </a:lnSpc>
              <a:buFont typeface="Wingdings" panose="05000000000000000000" pitchFamily="2" charset="2"/>
              <a:buChar char="q"/>
            </a:pPr>
            <a:r>
              <a:rPr lang="en-GB" sz="1600" dirty="0" smtClean="0"/>
              <a:t>Explain how the </a:t>
            </a:r>
            <a:r>
              <a:rPr lang="en-GB" sz="1600" b="1" i="1" dirty="0" smtClean="0"/>
              <a:t>condition changes </a:t>
            </a:r>
            <a:r>
              <a:rPr lang="en-GB" sz="1600" dirty="0" smtClean="0"/>
              <a:t>throughout the life stages</a:t>
            </a:r>
          </a:p>
        </p:txBody>
      </p:sp>
      <p:sp>
        <p:nvSpPr>
          <p:cNvPr id="5" name="Rectangle 4"/>
          <p:cNvSpPr/>
          <p:nvPr/>
        </p:nvSpPr>
        <p:spPr>
          <a:xfrm>
            <a:off x="199230" y="1377274"/>
            <a:ext cx="6668930" cy="4801314"/>
          </a:xfrm>
          <a:prstGeom prst="rect">
            <a:avLst/>
          </a:prstGeom>
        </p:spPr>
        <p:txBody>
          <a:bodyPr wrap="square">
            <a:spAutoFit/>
          </a:bodyPr>
          <a:lstStyle/>
          <a:p>
            <a:r>
              <a:rPr lang="en-GB" dirty="0"/>
              <a:t>Lifestyle factors, such as unhealthy diet, smoking or lack of exercise increase the chance of having a high blood cholesterol level for most people. Cholesterol is a fatty substance that is carried around the body by proteins. Too much can cause a build-up in the artery walls. This can cause heart disease and other cardiovascular diseases. </a:t>
            </a:r>
            <a:endParaRPr lang="en-GB" dirty="0" smtClean="0"/>
          </a:p>
          <a:p>
            <a:endParaRPr lang="en-GB" dirty="0"/>
          </a:p>
          <a:p>
            <a:r>
              <a:rPr lang="en-GB" dirty="0" smtClean="0"/>
              <a:t>Another </a:t>
            </a:r>
            <a:r>
              <a:rPr lang="en-GB" dirty="0"/>
              <a:t>reason for high cholesterol levels is an inherited condition that runs in families, known as familial </a:t>
            </a:r>
            <a:r>
              <a:rPr lang="en-GB" dirty="0" err="1"/>
              <a:t>hypercholesterolaemia</a:t>
            </a:r>
            <a:r>
              <a:rPr lang="en-GB" dirty="0"/>
              <a:t>. In the UK, approximately 1 in 600 people have this condition. It is caused by a gene alteration inherited from a parent. People with this type of high blood cholesterol are born with the condition and it can lead to early heart problems unless treated. There is a 50 per cent chance that a child or a sibling of someone diagnosed with familial </a:t>
            </a:r>
            <a:r>
              <a:rPr lang="en-GB" dirty="0" err="1"/>
              <a:t>hypercholesterolaemia</a:t>
            </a:r>
            <a:r>
              <a:rPr lang="en-GB" dirty="0"/>
              <a:t> will also have the condition</a:t>
            </a:r>
          </a:p>
        </p:txBody>
      </p:sp>
    </p:spTree>
    <p:extLst>
      <p:ext uri="{BB962C8B-B14F-4D97-AF65-F5344CB8AC3E}">
        <p14:creationId xmlns:p14="http://schemas.microsoft.com/office/powerpoint/2010/main" val="1719300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03" y="193675"/>
            <a:ext cx="9446645" cy="517525"/>
          </a:xfrm>
          <a:solidFill>
            <a:srgbClr val="FF0000"/>
          </a:solidFill>
        </p:spPr>
        <p:txBody>
          <a:bodyPr>
            <a:normAutofit/>
          </a:bodyPr>
          <a:lstStyle/>
          <a:p>
            <a:r>
              <a:rPr lang="en-GB" sz="2800" b="1" dirty="0">
                <a:solidFill>
                  <a:srgbClr val="FFFF00"/>
                </a:solidFill>
              </a:rPr>
              <a:t>Topic </a:t>
            </a:r>
            <a:r>
              <a:rPr lang="en-GB" sz="2800" b="1" dirty="0" smtClean="0">
                <a:solidFill>
                  <a:srgbClr val="FFFF00"/>
                </a:solidFill>
              </a:rPr>
              <a:t>B2 - Genetic </a:t>
            </a:r>
            <a:r>
              <a:rPr lang="en-GB" sz="2800" b="1" dirty="0">
                <a:solidFill>
                  <a:srgbClr val="FFFF00"/>
                </a:solidFill>
              </a:rPr>
              <a:t>F</a:t>
            </a:r>
            <a:r>
              <a:rPr lang="en-GB" sz="2800" b="1" dirty="0" smtClean="0">
                <a:solidFill>
                  <a:srgbClr val="FFFF00"/>
                </a:solidFill>
              </a:rPr>
              <a:t>actors </a:t>
            </a:r>
            <a:r>
              <a:rPr lang="en-GB" sz="2800" b="1" dirty="0">
                <a:solidFill>
                  <a:srgbClr val="FFFF00"/>
                </a:solidFill>
              </a:rPr>
              <a:t>that affect </a:t>
            </a:r>
            <a:r>
              <a:rPr lang="en-GB" sz="2800" b="1" dirty="0" smtClean="0">
                <a:solidFill>
                  <a:srgbClr val="FFFF00"/>
                </a:solidFill>
              </a:rPr>
              <a:t>Development</a:t>
            </a:r>
            <a:endParaRPr lang="en-GB" sz="2800" b="1" dirty="0">
              <a:solidFill>
                <a:srgbClr val="FFFF00"/>
              </a:solidFill>
            </a:endParaRPr>
          </a:p>
        </p:txBody>
      </p:sp>
      <p:sp>
        <p:nvSpPr>
          <p:cNvPr id="6" name="TextBox 5"/>
          <p:cNvSpPr txBox="1"/>
          <p:nvPr/>
        </p:nvSpPr>
        <p:spPr>
          <a:xfrm>
            <a:off x="312303" y="794802"/>
            <a:ext cx="9827377" cy="3508653"/>
          </a:xfrm>
          <a:prstGeom prst="rect">
            <a:avLst/>
          </a:prstGeom>
          <a:noFill/>
        </p:spPr>
        <p:txBody>
          <a:bodyPr wrap="square" rtlCol="0">
            <a:spAutoFit/>
          </a:bodyPr>
          <a:lstStyle/>
          <a:p>
            <a:r>
              <a:rPr lang="en-GB" sz="2200" b="1" i="1" u="sng" dirty="0" smtClean="0">
                <a:solidFill>
                  <a:srgbClr val="7030A0"/>
                </a:solidFill>
              </a:rPr>
              <a:t>Genetic factors that affect development </a:t>
            </a:r>
          </a:p>
          <a:p>
            <a:pPr marL="342900" indent="-342900">
              <a:buFont typeface="Arial" panose="020B0604020202020204" pitchFamily="34" charset="0"/>
              <a:buChar char="•"/>
            </a:pPr>
            <a:r>
              <a:rPr lang="en-GB" sz="2000" dirty="0" smtClean="0"/>
              <a:t>Each </a:t>
            </a:r>
            <a:r>
              <a:rPr lang="en-GB" sz="2000" dirty="0"/>
              <a:t>living cell in the human body has a nucleus containing </a:t>
            </a:r>
            <a:r>
              <a:rPr lang="en-GB" sz="2000" b="1" i="1" dirty="0"/>
              <a:t>23 pairs of </a:t>
            </a:r>
            <a:r>
              <a:rPr lang="en-GB" sz="2000" b="1" i="1" dirty="0" smtClean="0"/>
              <a:t>chromosomes</a:t>
            </a:r>
            <a:r>
              <a:rPr lang="en-GB" sz="2000" dirty="0" smtClean="0"/>
              <a:t>.</a:t>
            </a:r>
          </a:p>
          <a:p>
            <a:pPr marL="342900" indent="-342900">
              <a:buFont typeface="Arial" panose="020B0604020202020204" pitchFamily="34" charset="0"/>
              <a:buChar char="•"/>
            </a:pPr>
            <a:r>
              <a:rPr lang="en-GB" sz="2000" dirty="0" smtClean="0"/>
              <a:t>In </a:t>
            </a:r>
            <a:r>
              <a:rPr lang="en-GB" sz="2000" dirty="0"/>
              <a:t>each pair of chromosomes, </a:t>
            </a:r>
            <a:r>
              <a:rPr lang="en-GB" sz="2000" b="1" i="1" dirty="0"/>
              <a:t>one comes from the father and one from the </a:t>
            </a:r>
            <a:r>
              <a:rPr lang="en-GB" sz="2000" b="1" i="1" dirty="0" smtClean="0"/>
              <a:t>mother</a:t>
            </a:r>
            <a:r>
              <a:rPr lang="en-GB" sz="2000" i="1" dirty="0" smtClean="0"/>
              <a:t>.</a:t>
            </a:r>
          </a:p>
          <a:p>
            <a:pPr marL="342900" indent="-342900">
              <a:buFont typeface="Arial" panose="020B0604020202020204" pitchFamily="34" charset="0"/>
              <a:buChar char="•"/>
            </a:pPr>
            <a:r>
              <a:rPr lang="en-GB" sz="2000" dirty="0" smtClean="0"/>
              <a:t>The </a:t>
            </a:r>
            <a:r>
              <a:rPr lang="en-GB" sz="2000" dirty="0"/>
              <a:t>chromosome inherited from the farther determines the gender . </a:t>
            </a:r>
            <a:endParaRPr lang="en-GB" sz="2000" dirty="0" smtClean="0"/>
          </a:p>
          <a:p>
            <a:pPr marL="800100" lvl="1" indent="-342900">
              <a:buFont typeface="Wingdings" panose="05000000000000000000" pitchFamily="2" charset="2"/>
              <a:buChar char="§"/>
            </a:pPr>
            <a:r>
              <a:rPr lang="en-GB" sz="2000" dirty="0" smtClean="0"/>
              <a:t>An </a:t>
            </a:r>
            <a:r>
              <a:rPr lang="en-GB" sz="2000" dirty="0"/>
              <a:t>X from the father would result in an </a:t>
            </a:r>
            <a:r>
              <a:rPr lang="en-GB" sz="2000" b="1" i="1" dirty="0">
                <a:solidFill>
                  <a:schemeClr val="accent1"/>
                </a:solidFill>
              </a:rPr>
              <a:t>XX combination(female)  </a:t>
            </a:r>
            <a:endParaRPr lang="en-GB" sz="2000" b="1" i="1" dirty="0" smtClean="0">
              <a:solidFill>
                <a:schemeClr val="accent1"/>
              </a:solidFill>
            </a:endParaRPr>
          </a:p>
          <a:p>
            <a:pPr marL="800100" lvl="1" indent="-342900">
              <a:buFont typeface="Wingdings" panose="05000000000000000000" pitchFamily="2" charset="2"/>
              <a:buChar char="§"/>
            </a:pPr>
            <a:r>
              <a:rPr lang="en-GB" sz="2000" dirty="0" smtClean="0"/>
              <a:t>A </a:t>
            </a:r>
            <a:r>
              <a:rPr lang="en-GB" sz="2000" dirty="0"/>
              <a:t>Y from the father would result in an </a:t>
            </a:r>
            <a:r>
              <a:rPr lang="en-GB" sz="2000" b="1" i="1" dirty="0">
                <a:solidFill>
                  <a:srgbClr val="0070C0"/>
                </a:solidFill>
              </a:rPr>
              <a:t>XY combination (male</a:t>
            </a:r>
            <a:r>
              <a:rPr lang="en-GB" sz="2000" b="1" i="1" dirty="0" smtClean="0">
                <a:solidFill>
                  <a:srgbClr val="0070C0"/>
                </a:solidFill>
              </a:rPr>
              <a:t>)</a:t>
            </a:r>
            <a:endParaRPr lang="en-GB" sz="2000" b="1" i="1" dirty="0">
              <a:solidFill>
                <a:srgbClr val="0070C0"/>
              </a:solidFill>
            </a:endParaRPr>
          </a:p>
          <a:p>
            <a:pPr marL="342900" indent="-342900">
              <a:buFont typeface="Arial" panose="020B0604020202020204" pitchFamily="34" charset="0"/>
              <a:buChar char="•"/>
            </a:pPr>
            <a:r>
              <a:rPr lang="en-GB" sz="2000" dirty="0" smtClean="0"/>
              <a:t>Each </a:t>
            </a:r>
            <a:r>
              <a:rPr lang="en-GB" sz="2000" dirty="0"/>
              <a:t>chromosome carries units of inheritance known as </a:t>
            </a:r>
            <a:r>
              <a:rPr lang="en-GB" sz="2000" b="1" i="1" dirty="0" smtClean="0"/>
              <a:t>genes</a:t>
            </a:r>
            <a:endParaRPr lang="en-GB" sz="2000" dirty="0"/>
          </a:p>
          <a:p>
            <a:pPr marL="342900" indent="-342900">
              <a:buFont typeface="Arial" panose="020B0604020202020204" pitchFamily="34" charset="0"/>
              <a:buChar char="•"/>
            </a:pPr>
            <a:r>
              <a:rPr lang="en-GB" sz="2000" dirty="0" smtClean="0"/>
              <a:t>Genes </a:t>
            </a:r>
            <a:r>
              <a:rPr lang="en-GB" sz="2000" dirty="0"/>
              <a:t>are made of a substance called </a:t>
            </a:r>
            <a:r>
              <a:rPr lang="en-GB" sz="2000" b="1" i="1" dirty="0"/>
              <a:t>deoxyribonucleic acid (DNA</a:t>
            </a:r>
            <a:r>
              <a:rPr lang="en-GB" sz="2000" b="1" i="1" dirty="0" smtClean="0"/>
              <a:t>). </a:t>
            </a:r>
            <a:r>
              <a:rPr lang="en-GB" sz="2000" dirty="0" smtClean="0"/>
              <a:t>DNA has </a:t>
            </a:r>
            <a:r>
              <a:rPr lang="en-GB" sz="2000" dirty="0"/>
              <a:t>the biological instructions to create another life</a:t>
            </a:r>
            <a:r>
              <a:rPr lang="en-GB" sz="2000" dirty="0" smtClean="0"/>
              <a:t>.</a:t>
            </a:r>
            <a:endParaRPr lang="en-GB" sz="2200" dirty="0"/>
          </a:p>
        </p:txBody>
      </p:sp>
      <p:pic>
        <p:nvPicPr>
          <p:cNvPr id="9" name="Picture 8"/>
          <p:cNvPicPr>
            <a:picLocks noChangeAspect="1"/>
          </p:cNvPicPr>
          <p:nvPr/>
        </p:nvPicPr>
        <p:blipFill>
          <a:blip r:embed="rId3"/>
          <a:stretch>
            <a:fillRect/>
          </a:stretch>
        </p:blipFill>
        <p:spPr>
          <a:xfrm>
            <a:off x="2654241" y="4303455"/>
            <a:ext cx="5143500" cy="2415137"/>
          </a:xfrm>
          <a:prstGeom prst="rect">
            <a:avLst/>
          </a:prstGeom>
        </p:spPr>
      </p:pic>
      <p:pic>
        <p:nvPicPr>
          <p:cNvPr id="8" name="Picture 7"/>
          <p:cNvPicPr>
            <a:picLocks noChangeAspect="1"/>
          </p:cNvPicPr>
          <p:nvPr/>
        </p:nvPicPr>
        <p:blipFill>
          <a:blip r:embed="rId4"/>
          <a:stretch>
            <a:fillRect/>
          </a:stretch>
        </p:blipFill>
        <p:spPr>
          <a:xfrm>
            <a:off x="8582894" y="4412476"/>
            <a:ext cx="1704106" cy="2367280"/>
          </a:xfrm>
          <a:prstGeom prst="rect">
            <a:avLst/>
          </a:prstGeom>
        </p:spPr>
      </p:pic>
    </p:spTree>
    <p:extLst>
      <p:ext uri="{BB962C8B-B14F-4D97-AF65-F5344CB8AC3E}">
        <p14:creationId xmlns:p14="http://schemas.microsoft.com/office/powerpoint/2010/main" val="213872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fade">
                                      <p:cBhvr>
                                        <p:cTn id="23" dur="500"/>
                                        <p:tgtEl>
                                          <p:spTgt spid="6">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500"/>
                                        <p:tgtEl>
                                          <p:spTgt spid="6">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fade">
                                      <p:cBhvr>
                                        <p:cTn id="3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202375"/>
            <a:ext cx="9838849" cy="548640"/>
          </a:xfrm>
          <a:solidFill>
            <a:srgbClr val="0070C0"/>
          </a:solidFill>
        </p:spPr>
        <p:txBody>
          <a:bodyPr>
            <a:noAutofit/>
          </a:bodyPr>
          <a:lstStyle/>
          <a:p>
            <a:pPr algn="ctr"/>
            <a:r>
              <a:rPr lang="en-GB" sz="2000" b="1" dirty="0" smtClean="0">
                <a:solidFill>
                  <a:srgbClr val="FFFF00"/>
                </a:solidFill>
              </a:rPr>
              <a:t>Biological factors: </a:t>
            </a:r>
            <a:r>
              <a:rPr lang="en-GB" sz="3200" b="1" i="1" dirty="0">
                <a:solidFill>
                  <a:schemeClr val="bg1"/>
                </a:solidFill>
              </a:rPr>
              <a:t>Foetal alcohol syndrome</a:t>
            </a:r>
            <a:endParaRPr lang="en-GB" sz="2000" b="1" dirty="0">
              <a:solidFill>
                <a:schemeClr val="bg1"/>
              </a:solidFill>
            </a:endParaRPr>
          </a:p>
        </p:txBody>
      </p:sp>
      <p:sp>
        <p:nvSpPr>
          <p:cNvPr id="3" name="Content Placeholder 2"/>
          <p:cNvSpPr>
            <a:spLocks noGrp="1"/>
          </p:cNvSpPr>
          <p:nvPr>
            <p:ph idx="1"/>
          </p:nvPr>
        </p:nvSpPr>
        <p:spPr>
          <a:xfrm>
            <a:off x="6868160" y="1216024"/>
            <a:ext cx="3169919" cy="5123815"/>
          </a:xfrm>
          <a:ln>
            <a:solidFill>
              <a:srgbClr val="7030A0"/>
            </a:solidFill>
          </a:ln>
        </p:spPr>
        <p:txBody>
          <a:bodyPr>
            <a:noAutofit/>
          </a:bodyPr>
          <a:lstStyle/>
          <a:p>
            <a:pPr marL="0" indent="0" algn="ctr">
              <a:lnSpc>
                <a:spcPct val="100000"/>
              </a:lnSpc>
              <a:buNone/>
            </a:pPr>
            <a:r>
              <a:rPr lang="en-GB" sz="1600" b="1" u="sng" dirty="0" smtClean="0"/>
              <a:t>Biological factors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factor</a:t>
            </a:r>
          </a:p>
          <a:p>
            <a:pPr>
              <a:lnSpc>
                <a:spcPct val="100000"/>
              </a:lnSpc>
              <a:buFont typeface="Wingdings" panose="05000000000000000000" pitchFamily="2" charset="2"/>
              <a:buChar char="q"/>
            </a:pPr>
            <a:r>
              <a:rPr lang="en-GB" sz="1600" dirty="0" smtClean="0"/>
              <a:t>Give examples of </a:t>
            </a:r>
            <a:r>
              <a:rPr lang="en-GB" sz="1600" b="1" dirty="0" smtClean="0"/>
              <a:t>possible triggers</a:t>
            </a:r>
            <a:r>
              <a:rPr lang="en-GB" sz="1600" dirty="0" smtClean="0"/>
              <a:t> for the factor</a:t>
            </a:r>
          </a:p>
          <a:p>
            <a:pPr>
              <a:lnSpc>
                <a:spcPct val="100000"/>
              </a:lnSpc>
              <a:buFont typeface="Wingdings" panose="05000000000000000000" pitchFamily="2" charset="2"/>
              <a:buChar char="q"/>
            </a:pPr>
            <a:r>
              <a:rPr lang="en-GB" sz="1600" dirty="0" smtClean="0"/>
              <a:t>Explain the </a:t>
            </a:r>
            <a:r>
              <a:rPr lang="en-GB" sz="1600" b="1" i="1" dirty="0" smtClean="0"/>
              <a:t>short term </a:t>
            </a:r>
            <a:r>
              <a:rPr lang="en-GB" sz="1600" i="1" dirty="0" smtClean="0"/>
              <a:t> and </a:t>
            </a:r>
            <a:r>
              <a:rPr lang="en-GB" sz="1600" b="1" i="1" dirty="0" smtClean="0"/>
              <a:t>long term </a:t>
            </a:r>
            <a:r>
              <a:rPr lang="en-GB" sz="1600" dirty="0" smtClean="0"/>
              <a:t>impacts on the foetus E.g. PIES</a:t>
            </a:r>
          </a:p>
          <a:p>
            <a:pPr>
              <a:lnSpc>
                <a:spcPct val="100000"/>
              </a:lnSpc>
              <a:buFont typeface="Wingdings" panose="05000000000000000000" pitchFamily="2" charset="2"/>
              <a:buChar char="q"/>
            </a:pPr>
            <a:r>
              <a:rPr lang="en-GB" sz="1600" dirty="0" smtClean="0"/>
              <a:t>Identify any </a:t>
            </a:r>
            <a:r>
              <a:rPr lang="en-GB" sz="1600" b="1" i="1" dirty="0" smtClean="0"/>
              <a:t>impacts on the mother </a:t>
            </a:r>
            <a:r>
              <a:rPr lang="en-GB" sz="1600" dirty="0" smtClean="0"/>
              <a:t>(if any)</a:t>
            </a:r>
          </a:p>
          <a:p>
            <a:pPr>
              <a:lnSpc>
                <a:spcPct val="100000"/>
              </a:lnSpc>
              <a:buFont typeface="Wingdings" panose="05000000000000000000" pitchFamily="2" charset="2"/>
              <a:buChar char="q"/>
            </a:pPr>
            <a:r>
              <a:rPr lang="en-GB" sz="1600" dirty="0" smtClean="0"/>
              <a:t>Explain how the condition could impact the </a:t>
            </a:r>
            <a:r>
              <a:rPr lang="en-GB" sz="1600" b="1" i="1" dirty="0" smtClean="0"/>
              <a:t>future health of the baby</a:t>
            </a:r>
            <a:endParaRPr lang="en-GB" sz="1600" b="1" i="1" dirty="0"/>
          </a:p>
          <a:p>
            <a:pPr>
              <a:lnSpc>
                <a:spcPct val="100000"/>
              </a:lnSpc>
              <a:buFont typeface="Wingdings" panose="05000000000000000000" pitchFamily="2" charset="2"/>
              <a:buChar char="q"/>
            </a:pPr>
            <a:r>
              <a:rPr lang="en-GB" sz="1600" dirty="0" smtClean="0"/>
              <a:t>Identify different forms of </a:t>
            </a:r>
            <a:r>
              <a:rPr lang="en-GB" sz="1600" b="1" i="1" dirty="0" smtClean="0"/>
              <a:t>treatment</a:t>
            </a:r>
            <a:r>
              <a:rPr lang="en-GB" sz="1600" dirty="0" smtClean="0"/>
              <a:t> or </a:t>
            </a:r>
            <a:r>
              <a:rPr lang="en-GB" sz="1600" b="1" i="1" dirty="0" smtClean="0"/>
              <a:t>support; </a:t>
            </a:r>
            <a:r>
              <a:rPr lang="en-GB" sz="1600" dirty="0" smtClean="0"/>
              <a:t>if any.</a:t>
            </a:r>
          </a:p>
        </p:txBody>
      </p:sp>
      <p:sp>
        <p:nvSpPr>
          <p:cNvPr id="6" name="Rectangle 5"/>
          <p:cNvSpPr/>
          <p:nvPr/>
        </p:nvSpPr>
        <p:spPr>
          <a:xfrm>
            <a:off x="402430" y="1885105"/>
            <a:ext cx="6181250" cy="3785652"/>
          </a:xfrm>
          <a:prstGeom prst="rect">
            <a:avLst/>
          </a:prstGeom>
        </p:spPr>
        <p:txBody>
          <a:bodyPr wrap="square">
            <a:spAutoFit/>
          </a:bodyPr>
          <a:lstStyle/>
          <a:p>
            <a:r>
              <a:rPr lang="en-GB" sz="2000" dirty="0"/>
              <a:t>Drinking alcohol during pregnancy carries a huge risk to a baby’s health and development. Mothers may give birth to children with foetal alcohol syndrome. Children with this condition have developmental and physical defects which have lifelong effects. </a:t>
            </a:r>
            <a:endParaRPr lang="en-GB" sz="2000" dirty="0" smtClean="0"/>
          </a:p>
          <a:p>
            <a:endParaRPr lang="en-GB" sz="2000" dirty="0"/>
          </a:p>
          <a:p>
            <a:r>
              <a:rPr lang="en-GB" sz="2000" dirty="0" smtClean="0"/>
              <a:t>They </a:t>
            </a:r>
            <a:r>
              <a:rPr lang="en-GB" sz="2000" dirty="0"/>
              <a:t>tend to be smaller and to have smaller heads than normal caused by poor brain development. These children may also have heart defects, learning difficulties and neurological problems. </a:t>
            </a:r>
          </a:p>
        </p:txBody>
      </p:sp>
    </p:spTree>
    <p:extLst>
      <p:ext uri="{BB962C8B-B14F-4D97-AF65-F5344CB8AC3E}">
        <p14:creationId xmlns:p14="http://schemas.microsoft.com/office/powerpoint/2010/main" val="9034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202375"/>
            <a:ext cx="9838849" cy="548640"/>
          </a:xfrm>
          <a:solidFill>
            <a:srgbClr val="0070C0"/>
          </a:solidFill>
        </p:spPr>
        <p:txBody>
          <a:bodyPr>
            <a:noAutofit/>
          </a:bodyPr>
          <a:lstStyle/>
          <a:p>
            <a:pPr algn="ctr"/>
            <a:r>
              <a:rPr lang="en-GB" sz="1800" b="1" dirty="0" smtClean="0">
                <a:solidFill>
                  <a:srgbClr val="FFFF00"/>
                </a:solidFill>
              </a:rPr>
              <a:t>Biological factors: </a:t>
            </a:r>
            <a:r>
              <a:rPr lang="en-GB" sz="2800" b="1" i="1" dirty="0">
                <a:solidFill>
                  <a:schemeClr val="bg1"/>
                </a:solidFill>
              </a:rPr>
              <a:t>Maternal infections during pregnancy</a:t>
            </a:r>
            <a:endParaRPr lang="en-GB" sz="1800" b="1" dirty="0">
              <a:solidFill>
                <a:schemeClr val="bg1"/>
              </a:solidFill>
            </a:endParaRPr>
          </a:p>
        </p:txBody>
      </p:sp>
      <p:sp>
        <p:nvSpPr>
          <p:cNvPr id="3" name="Content Placeholder 2"/>
          <p:cNvSpPr>
            <a:spLocks noGrp="1"/>
          </p:cNvSpPr>
          <p:nvPr>
            <p:ph idx="1"/>
          </p:nvPr>
        </p:nvSpPr>
        <p:spPr>
          <a:xfrm>
            <a:off x="6868160" y="1216024"/>
            <a:ext cx="3169919" cy="5123815"/>
          </a:xfrm>
          <a:ln>
            <a:solidFill>
              <a:srgbClr val="7030A0"/>
            </a:solidFill>
          </a:ln>
        </p:spPr>
        <p:txBody>
          <a:bodyPr>
            <a:noAutofit/>
          </a:bodyPr>
          <a:lstStyle/>
          <a:p>
            <a:pPr marL="0" indent="0" algn="ctr">
              <a:lnSpc>
                <a:spcPct val="100000"/>
              </a:lnSpc>
              <a:buNone/>
            </a:pPr>
            <a:r>
              <a:rPr lang="en-GB" sz="1600" b="1" u="sng" dirty="0" smtClean="0"/>
              <a:t>Biological factors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factor</a:t>
            </a:r>
          </a:p>
          <a:p>
            <a:pPr>
              <a:lnSpc>
                <a:spcPct val="100000"/>
              </a:lnSpc>
              <a:buFont typeface="Wingdings" panose="05000000000000000000" pitchFamily="2" charset="2"/>
              <a:buChar char="q"/>
            </a:pPr>
            <a:r>
              <a:rPr lang="en-GB" sz="1600" dirty="0" smtClean="0"/>
              <a:t>Give examples of </a:t>
            </a:r>
            <a:r>
              <a:rPr lang="en-GB" sz="1600" b="1" dirty="0" smtClean="0"/>
              <a:t>possible triggers</a:t>
            </a:r>
            <a:r>
              <a:rPr lang="en-GB" sz="1600" dirty="0" smtClean="0"/>
              <a:t> for the factor</a:t>
            </a:r>
          </a:p>
          <a:p>
            <a:pPr>
              <a:lnSpc>
                <a:spcPct val="100000"/>
              </a:lnSpc>
              <a:buFont typeface="Wingdings" panose="05000000000000000000" pitchFamily="2" charset="2"/>
              <a:buChar char="q"/>
            </a:pPr>
            <a:r>
              <a:rPr lang="en-GB" sz="1600" dirty="0" smtClean="0"/>
              <a:t>Explain the </a:t>
            </a:r>
            <a:r>
              <a:rPr lang="en-GB" sz="1600" b="1" i="1" dirty="0" smtClean="0"/>
              <a:t>short term </a:t>
            </a:r>
            <a:r>
              <a:rPr lang="en-GB" sz="1600" i="1" dirty="0" smtClean="0"/>
              <a:t> and </a:t>
            </a:r>
            <a:r>
              <a:rPr lang="en-GB" sz="1600" b="1" i="1" dirty="0" smtClean="0"/>
              <a:t>long term </a:t>
            </a:r>
            <a:r>
              <a:rPr lang="en-GB" sz="1600" dirty="0" smtClean="0"/>
              <a:t>impacts on the foetus E.g. PIES</a:t>
            </a:r>
          </a:p>
          <a:p>
            <a:pPr>
              <a:lnSpc>
                <a:spcPct val="100000"/>
              </a:lnSpc>
              <a:buFont typeface="Wingdings" panose="05000000000000000000" pitchFamily="2" charset="2"/>
              <a:buChar char="q"/>
            </a:pPr>
            <a:r>
              <a:rPr lang="en-GB" sz="1600" dirty="0" smtClean="0"/>
              <a:t>Identify any </a:t>
            </a:r>
            <a:r>
              <a:rPr lang="en-GB" sz="1600" b="1" i="1" dirty="0" smtClean="0"/>
              <a:t>impacts on the mother </a:t>
            </a:r>
            <a:r>
              <a:rPr lang="en-GB" sz="1600" dirty="0" smtClean="0"/>
              <a:t>(if any)</a:t>
            </a:r>
          </a:p>
          <a:p>
            <a:pPr>
              <a:lnSpc>
                <a:spcPct val="100000"/>
              </a:lnSpc>
              <a:buFont typeface="Wingdings" panose="05000000000000000000" pitchFamily="2" charset="2"/>
              <a:buChar char="q"/>
            </a:pPr>
            <a:r>
              <a:rPr lang="en-GB" sz="1600" dirty="0" smtClean="0"/>
              <a:t>Explain how the condition could impact the </a:t>
            </a:r>
            <a:r>
              <a:rPr lang="en-GB" sz="1600" b="1" i="1" dirty="0" smtClean="0"/>
              <a:t>future health of the baby</a:t>
            </a:r>
            <a:endParaRPr lang="en-GB" sz="1600" b="1" i="1" dirty="0"/>
          </a:p>
          <a:p>
            <a:pPr>
              <a:lnSpc>
                <a:spcPct val="100000"/>
              </a:lnSpc>
              <a:buFont typeface="Wingdings" panose="05000000000000000000" pitchFamily="2" charset="2"/>
              <a:buChar char="q"/>
            </a:pPr>
            <a:r>
              <a:rPr lang="en-GB" sz="1600" dirty="0" smtClean="0"/>
              <a:t>Identify different forms of </a:t>
            </a:r>
            <a:r>
              <a:rPr lang="en-GB" sz="1600" b="1" i="1" dirty="0" smtClean="0"/>
              <a:t>treatment</a:t>
            </a:r>
            <a:r>
              <a:rPr lang="en-GB" sz="1600" dirty="0" smtClean="0"/>
              <a:t> or </a:t>
            </a:r>
            <a:r>
              <a:rPr lang="en-GB" sz="1600" b="1" i="1" dirty="0" smtClean="0"/>
              <a:t>support; </a:t>
            </a:r>
            <a:r>
              <a:rPr lang="en-GB" sz="1600" dirty="0" smtClean="0"/>
              <a:t>if any.</a:t>
            </a:r>
          </a:p>
        </p:txBody>
      </p:sp>
      <p:sp>
        <p:nvSpPr>
          <p:cNvPr id="4" name="Rectangle 3"/>
          <p:cNvSpPr/>
          <p:nvPr/>
        </p:nvSpPr>
        <p:spPr>
          <a:xfrm>
            <a:off x="199230" y="961775"/>
            <a:ext cx="6668930" cy="5632311"/>
          </a:xfrm>
          <a:prstGeom prst="rect">
            <a:avLst/>
          </a:prstGeom>
        </p:spPr>
        <p:txBody>
          <a:bodyPr wrap="square">
            <a:spAutoFit/>
          </a:bodyPr>
          <a:lstStyle/>
          <a:p>
            <a:r>
              <a:rPr lang="en-GB" dirty="0"/>
              <a:t>If a pregnant woman is exposed to, or acquires infections such as rubella (a type of measles) or cytomegalovirus (a herpes-type virus) the foetus may be adversely affected. Rubella is particularly dangerous during the first month of pregnancy. If a mother becomes infected in this period her baby may be born with impaired hearing or eyesight, or a damaged heart. Most women are vaccinated against rubella to prevent this risk. </a:t>
            </a:r>
            <a:endParaRPr lang="en-GB" dirty="0" smtClean="0"/>
          </a:p>
          <a:p>
            <a:endParaRPr lang="en-GB" dirty="0"/>
          </a:p>
          <a:p>
            <a:r>
              <a:rPr lang="en-GB" dirty="0" smtClean="0"/>
              <a:t>Cytomegalovirus </a:t>
            </a:r>
            <a:r>
              <a:rPr lang="en-GB" dirty="0"/>
              <a:t>(CMV) is a common virus belonging to the herpes family. It spreads via bodily fluids. Most people are infected with CMV at some stage of their life but the majority have no noticeable symptoms. If a pregnant woman has an active infection they can pass it to the foetus and this is referred to as congenital CMV. </a:t>
            </a:r>
            <a:endParaRPr lang="en-GB" dirty="0" smtClean="0"/>
          </a:p>
          <a:p>
            <a:endParaRPr lang="en-GB" dirty="0"/>
          </a:p>
          <a:p>
            <a:r>
              <a:rPr lang="en-GB" dirty="0" smtClean="0"/>
              <a:t>Around </a:t>
            </a:r>
            <a:r>
              <a:rPr lang="en-GB" dirty="0"/>
              <a:t>one or two babies in 200 are born with Congenital </a:t>
            </a:r>
            <a:r>
              <a:rPr lang="en-GB" dirty="0" smtClean="0"/>
              <a:t>CMV </a:t>
            </a:r>
            <a:r>
              <a:rPr lang="en-GB" dirty="0"/>
              <a:t>and around 13 per cent of those </a:t>
            </a:r>
            <a:r>
              <a:rPr lang="en-GB" dirty="0" smtClean="0"/>
              <a:t>are born </a:t>
            </a:r>
            <a:r>
              <a:rPr lang="en-GB" dirty="0"/>
              <a:t>with symptoms such as deafness and learning difficulties and 14 per cent will develop problems later on. </a:t>
            </a:r>
          </a:p>
        </p:txBody>
      </p:sp>
    </p:spTree>
    <p:extLst>
      <p:ext uri="{BB962C8B-B14F-4D97-AF65-F5344CB8AC3E}">
        <p14:creationId xmlns:p14="http://schemas.microsoft.com/office/powerpoint/2010/main" val="68787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0988"/>
            <a:ext cx="9838849" cy="548640"/>
          </a:xfrm>
          <a:solidFill>
            <a:srgbClr val="0070C0"/>
          </a:solidFill>
        </p:spPr>
        <p:txBody>
          <a:bodyPr>
            <a:noAutofit/>
          </a:bodyPr>
          <a:lstStyle/>
          <a:p>
            <a:pPr algn="ctr"/>
            <a:r>
              <a:rPr lang="en-GB" sz="2000" b="1" dirty="0" smtClean="0">
                <a:solidFill>
                  <a:srgbClr val="FFFF00"/>
                </a:solidFill>
              </a:rPr>
              <a:t>Biological factors</a:t>
            </a:r>
            <a:r>
              <a:rPr lang="en-GB" sz="1800" b="1" dirty="0" smtClean="0">
                <a:solidFill>
                  <a:srgbClr val="FFFF00"/>
                </a:solidFill>
              </a:rPr>
              <a:t>: </a:t>
            </a:r>
            <a:r>
              <a:rPr lang="en-GB" sz="2800" b="1" i="1" dirty="0">
                <a:solidFill>
                  <a:schemeClr val="bg1"/>
                </a:solidFill>
              </a:rPr>
              <a:t>Lifestyle/diet during pregnancy</a:t>
            </a:r>
          </a:p>
        </p:txBody>
      </p:sp>
      <p:sp>
        <p:nvSpPr>
          <p:cNvPr id="3" name="Content Placeholder 2"/>
          <p:cNvSpPr>
            <a:spLocks noGrp="1"/>
          </p:cNvSpPr>
          <p:nvPr>
            <p:ph idx="1"/>
          </p:nvPr>
        </p:nvSpPr>
        <p:spPr>
          <a:xfrm>
            <a:off x="6868160" y="1216024"/>
            <a:ext cx="3169919" cy="5123815"/>
          </a:xfrm>
          <a:ln>
            <a:solidFill>
              <a:srgbClr val="7030A0"/>
            </a:solidFill>
          </a:ln>
        </p:spPr>
        <p:txBody>
          <a:bodyPr>
            <a:noAutofit/>
          </a:bodyPr>
          <a:lstStyle/>
          <a:p>
            <a:pPr marL="0" indent="0" algn="ctr">
              <a:lnSpc>
                <a:spcPct val="100000"/>
              </a:lnSpc>
              <a:buNone/>
            </a:pPr>
            <a:r>
              <a:rPr lang="en-GB" sz="1600" b="1" u="sng" dirty="0" smtClean="0"/>
              <a:t>Biological factors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factor</a:t>
            </a:r>
          </a:p>
          <a:p>
            <a:pPr>
              <a:lnSpc>
                <a:spcPct val="100000"/>
              </a:lnSpc>
              <a:buFont typeface="Wingdings" panose="05000000000000000000" pitchFamily="2" charset="2"/>
              <a:buChar char="q"/>
            </a:pPr>
            <a:r>
              <a:rPr lang="en-GB" sz="1600" dirty="0" smtClean="0"/>
              <a:t>Give examples of </a:t>
            </a:r>
            <a:r>
              <a:rPr lang="en-GB" sz="1600" b="1" dirty="0" smtClean="0"/>
              <a:t>possible triggers</a:t>
            </a:r>
            <a:r>
              <a:rPr lang="en-GB" sz="1600" dirty="0" smtClean="0"/>
              <a:t> for the factor</a:t>
            </a:r>
          </a:p>
          <a:p>
            <a:pPr>
              <a:lnSpc>
                <a:spcPct val="100000"/>
              </a:lnSpc>
              <a:buFont typeface="Wingdings" panose="05000000000000000000" pitchFamily="2" charset="2"/>
              <a:buChar char="q"/>
            </a:pPr>
            <a:r>
              <a:rPr lang="en-GB" sz="1600" dirty="0" smtClean="0"/>
              <a:t>Explain the </a:t>
            </a:r>
            <a:r>
              <a:rPr lang="en-GB" sz="1600" b="1" i="1" dirty="0" smtClean="0"/>
              <a:t>short term </a:t>
            </a:r>
            <a:r>
              <a:rPr lang="en-GB" sz="1600" i="1" dirty="0" smtClean="0"/>
              <a:t> and </a:t>
            </a:r>
            <a:r>
              <a:rPr lang="en-GB" sz="1600" b="1" i="1" dirty="0" smtClean="0"/>
              <a:t>long term </a:t>
            </a:r>
            <a:r>
              <a:rPr lang="en-GB" sz="1600" dirty="0" smtClean="0"/>
              <a:t>impacts on the foetus E.g. PIES</a:t>
            </a:r>
          </a:p>
          <a:p>
            <a:pPr>
              <a:lnSpc>
                <a:spcPct val="100000"/>
              </a:lnSpc>
              <a:buFont typeface="Wingdings" panose="05000000000000000000" pitchFamily="2" charset="2"/>
              <a:buChar char="q"/>
            </a:pPr>
            <a:r>
              <a:rPr lang="en-GB" sz="1600" dirty="0" smtClean="0"/>
              <a:t>Identify any </a:t>
            </a:r>
            <a:r>
              <a:rPr lang="en-GB" sz="1600" b="1" i="1" dirty="0" smtClean="0"/>
              <a:t>impacts on the mother </a:t>
            </a:r>
            <a:r>
              <a:rPr lang="en-GB" sz="1600" dirty="0" smtClean="0"/>
              <a:t>(if any)</a:t>
            </a:r>
          </a:p>
          <a:p>
            <a:pPr>
              <a:lnSpc>
                <a:spcPct val="100000"/>
              </a:lnSpc>
              <a:buFont typeface="Wingdings" panose="05000000000000000000" pitchFamily="2" charset="2"/>
              <a:buChar char="q"/>
            </a:pPr>
            <a:r>
              <a:rPr lang="en-GB" sz="1600" dirty="0" smtClean="0"/>
              <a:t>Explain how the condition could impact the </a:t>
            </a:r>
            <a:r>
              <a:rPr lang="en-GB" sz="1600" b="1" i="1" dirty="0" smtClean="0"/>
              <a:t>future health of the baby</a:t>
            </a:r>
            <a:endParaRPr lang="en-GB" sz="1600" b="1" i="1" dirty="0"/>
          </a:p>
          <a:p>
            <a:pPr>
              <a:lnSpc>
                <a:spcPct val="100000"/>
              </a:lnSpc>
              <a:buFont typeface="Wingdings" panose="05000000000000000000" pitchFamily="2" charset="2"/>
              <a:buChar char="q"/>
            </a:pPr>
            <a:r>
              <a:rPr lang="en-GB" sz="1600" dirty="0" smtClean="0"/>
              <a:t>Identify different forms of </a:t>
            </a:r>
            <a:r>
              <a:rPr lang="en-GB" sz="1600" b="1" i="1" dirty="0" smtClean="0"/>
              <a:t>treatment</a:t>
            </a:r>
            <a:r>
              <a:rPr lang="en-GB" sz="1600" dirty="0" smtClean="0"/>
              <a:t> or </a:t>
            </a:r>
            <a:r>
              <a:rPr lang="en-GB" sz="1600" b="1" i="1" dirty="0" smtClean="0"/>
              <a:t>support; </a:t>
            </a:r>
            <a:r>
              <a:rPr lang="en-GB" sz="1600" dirty="0" smtClean="0"/>
              <a:t>if any.</a:t>
            </a:r>
          </a:p>
        </p:txBody>
      </p:sp>
      <p:sp>
        <p:nvSpPr>
          <p:cNvPr id="6" name="Rectangle 5"/>
          <p:cNvSpPr/>
          <p:nvPr/>
        </p:nvSpPr>
        <p:spPr>
          <a:xfrm>
            <a:off x="199230" y="1216024"/>
            <a:ext cx="6668930" cy="5078313"/>
          </a:xfrm>
          <a:prstGeom prst="rect">
            <a:avLst/>
          </a:prstGeom>
        </p:spPr>
        <p:txBody>
          <a:bodyPr wrap="square">
            <a:spAutoFit/>
          </a:bodyPr>
          <a:lstStyle/>
          <a:p>
            <a:r>
              <a:rPr lang="en-GB" dirty="0"/>
              <a:t>Our biological life starts at conception, approximately nine months before we are born. Babies are affected by what their mothers eat during pregnancy and breastfeeding. Some recent animal research suggests that if a pregnant or breast-feeding woman has a diet high in sugar and fat it can result in an increased risk of high blood cholesterol and later heart disease for the child. Malnutrition or a lack of healthy food during pregnancy may result in a lifetime of poor health for the child. </a:t>
            </a:r>
            <a:endParaRPr lang="en-GB" dirty="0" smtClean="0"/>
          </a:p>
          <a:p>
            <a:endParaRPr lang="en-GB" dirty="0"/>
          </a:p>
          <a:p>
            <a:r>
              <a:rPr lang="en-GB" dirty="0" smtClean="0"/>
              <a:t>The </a:t>
            </a:r>
            <a:r>
              <a:rPr lang="en-GB" dirty="0"/>
              <a:t>Food Standards Agency (FSA) recommends that pregnant women should eat plenty of fresh fruit and vegetables, plenty of starchy foods such as bread and pasta and rice, foods rich in protein such as lean meat, chicken and fish, plenty of fibre and foods containing calcium such as milk and cheese. They also advise that women should avoid or limit alcohol and avoid too much caffeine, which may result in a low birth weight.</a:t>
            </a:r>
          </a:p>
        </p:txBody>
      </p:sp>
    </p:spTree>
    <p:extLst>
      <p:ext uri="{BB962C8B-B14F-4D97-AF65-F5344CB8AC3E}">
        <p14:creationId xmlns:p14="http://schemas.microsoft.com/office/powerpoint/2010/main" val="121123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0988"/>
            <a:ext cx="9838849" cy="548640"/>
          </a:xfrm>
          <a:solidFill>
            <a:srgbClr val="0070C0"/>
          </a:solidFill>
        </p:spPr>
        <p:txBody>
          <a:bodyPr>
            <a:noAutofit/>
          </a:bodyPr>
          <a:lstStyle/>
          <a:p>
            <a:pPr algn="ctr"/>
            <a:r>
              <a:rPr lang="en-GB" sz="2000" b="1" dirty="0" smtClean="0">
                <a:solidFill>
                  <a:srgbClr val="FFFF00"/>
                </a:solidFill>
              </a:rPr>
              <a:t>Biological factors</a:t>
            </a:r>
            <a:r>
              <a:rPr lang="en-GB" sz="1800" b="1" dirty="0" smtClean="0">
                <a:solidFill>
                  <a:srgbClr val="FFFF00"/>
                </a:solidFill>
              </a:rPr>
              <a:t>: </a:t>
            </a:r>
            <a:r>
              <a:rPr lang="en-GB" sz="2800" b="1" i="1" dirty="0">
                <a:solidFill>
                  <a:schemeClr val="bg1"/>
                </a:solidFill>
              </a:rPr>
              <a:t>Congenital defects </a:t>
            </a:r>
          </a:p>
        </p:txBody>
      </p:sp>
      <p:sp>
        <p:nvSpPr>
          <p:cNvPr id="3" name="Content Placeholder 2"/>
          <p:cNvSpPr>
            <a:spLocks noGrp="1"/>
          </p:cNvSpPr>
          <p:nvPr>
            <p:ph idx="1"/>
          </p:nvPr>
        </p:nvSpPr>
        <p:spPr>
          <a:xfrm>
            <a:off x="6868160" y="2153920"/>
            <a:ext cx="3169919" cy="4511039"/>
          </a:xfrm>
          <a:ln>
            <a:solidFill>
              <a:srgbClr val="7030A0"/>
            </a:solidFill>
          </a:ln>
        </p:spPr>
        <p:txBody>
          <a:bodyPr>
            <a:noAutofit/>
          </a:bodyPr>
          <a:lstStyle/>
          <a:p>
            <a:pPr marL="0" indent="0" algn="ctr">
              <a:lnSpc>
                <a:spcPct val="100000"/>
              </a:lnSpc>
              <a:buNone/>
            </a:pPr>
            <a:r>
              <a:rPr lang="en-GB" sz="1600" b="1" u="sng" dirty="0" smtClean="0"/>
              <a:t>Biological factors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factor</a:t>
            </a:r>
          </a:p>
          <a:p>
            <a:pPr>
              <a:lnSpc>
                <a:spcPct val="100000"/>
              </a:lnSpc>
              <a:buFont typeface="Wingdings" panose="05000000000000000000" pitchFamily="2" charset="2"/>
              <a:buChar char="q"/>
            </a:pPr>
            <a:r>
              <a:rPr lang="en-GB" sz="1600" dirty="0" smtClean="0"/>
              <a:t>Give examples of </a:t>
            </a:r>
            <a:r>
              <a:rPr lang="en-GB" sz="1600" b="1" dirty="0" smtClean="0"/>
              <a:t>possible triggers</a:t>
            </a:r>
            <a:r>
              <a:rPr lang="en-GB" sz="1600" dirty="0" smtClean="0"/>
              <a:t> for the factor</a:t>
            </a:r>
          </a:p>
          <a:p>
            <a:pPr>
              <a:lnSpc>
                <a:spcPct val="100000"/>
              </a:lnSpc>
              <a:buFont typeface="Wingdings" panose="05000000000000000000" pitchFamily="2" charset="2"/>
              <a:buChar char="q"/>
            </a:pPr>
            <a:r>
              <a:rPr lang="en-GB" sz="1600" dirty="0" smtClean="0"/>
              <a:t>Explain the </a:t>
            </a:r>
            <a:r>
              <a:rPr lang="en-GB" sz="1600" b="1" i="1" dirty="0" smtClean="0"/>
              <a:t>short term </a:t>
            </a:r>
            <a:r>
              <a:rPr lang="en-GB" sz="1600" i="1" dirty="0" smtClean="0"/>
              <a:t> and </a:t>
            </a:r>
            <a:r>
              <a:rPr lang="en-GB" sz="1600" b="1" i="1" dirty="0" smtClean="0"/>
              <a:t>long term </a:t>
            </a:r>
            <a:r>
              <a:rPr lang="en-GB" sz="1600" dirty="0" smtClean="0"/>
              <a:t>impacts on the foetus E.g. PIES</a:t>
            </a:r>
          </a:p>
          <a:p>
            <a:pPr>
              <a:lnSpc>
                <a:spcPct val="100000"/>
              </a:lnSpc>
              <a:buFont typeface="Wingdings" panose="05000000000000000000" pitchFamily="2" charset="2"/>
              <a:buChar char="q"/>
            </a:pPr>
            <a:r>
              <a:rPr lang="en-GB" sz="1600" dirty="0" smtClean="0"/>
              <a:t>Identify any </a:t>
            </a:r>
            <a:r>
              <a:rPr lang="en-GB" sz="1600" b="1" i="1" dirty="0" smtClean="0"/>
              <a:t>impacts on the mother </a:t>
            </a:r>
            <a:r>
              <a:rPr lang="en-GB" sz="1600" dirty="0" smtClean="0"/>
              <a:t>(if any)</a:t>
            </a:r>
          </a:p>
          <a:p>
            <a:pPr>
              <a:lnSpc>
                <a:spcPct val="100000"/>
              </a:lnSpc>
              <a:buFont typeface="Wingdings" panose="05000000000000000000" pitchFamily="2" charset="2"/>
              <a:buChar char="q"/>
            </a:pPr>
            <a:r>
              <a:rPr lang="en-GB" sz="1600" dirty="0" smtClean="0"/>
              <a:t>Explain how the condition could impact the </a:t>
            </a:r>
            <a:r>
              <a:rPr lang="en-GB" sz="1600" b="1" i="1" dirty="0" smtClean="0"/>
              <a:t>future health of the baby</a:t>
            </a:r>
            <a:endParaRPr lang="en-GB" sz="1600" b="1" i="1" dirty="0"/>
          </a:p>
          <a:p>
            <a:pPr>
              <a:lnSpc>
                <a:spcPct val="100000"/>
              </a:lnSpc>
              <a:buFont typeface="Wingdings" panose="05000000000000000000" pitchFamily="2" charset="2"/>
              <a:buChar char="q"/>
            </a:pPr>
            <a:r>
              <a:rPr lang="en-GB" sz="1600" dirty="0" smtClean="0"/>
              <a:t>Identify different forms of </a:t>
            </a:r>
            <a:r>
              <a:rPr lang="en-GB" sz="1600" b="1" i="1" dirty="0" smtClean="0"/>
              <a:t>treatment</a:t>
            </a:r>
            <a:r>
              <a:rPr lang="en-GB" sz="1600" dirty="0" smtClean="0"/>
              <a:t> or </a:t>
            </a:r>
            <a:r>
              <a:rPr lang="en-GB" sz="1600" b="1" i="1" dirty="0" smtClean="0"/>
              <a:t>support; </a:t>
            </a:r>
            <a:r>
              <a:rPr lang="en-GB" sz="1600" dirty="0" smtClean="0"/>
              <a:t>if any.</a:t>
            </a:r>
          </a:p>
        </p:txBody>
      </p:sp>
      <p:sp>
        <p:nvSpPr>
          <p:cNvPr id="4" name="Rectangle 3"/>
          <p:cNvSpPr/>
          <p:nvPr/>
        </p:nvSpPr>
        <p:spPr>
          <a:xfrm>
            <a:off x="6868159" y="816358"/>
            <a:ext cx="3169919" cy="1246495"/>
          </a:xfrm>
          <a:prstGeom prst="rect">
            <a:avLst/>
          </a:prstGeom>
          <a:solidFill>
            <a:schemeClr val="bg2"/>
          </a:solidFill>
        </p:spPr>
        <p:txBody>
          <a:bodyPr wrap="square">
            <a:spAutoFit/>
          </a:bodyPr>
          <a:lstStyle/>
          <a:p>
            <a:r>
              <a:rPr lang="en-GB" sz="1500" b="1" i="1" u="sng" dirty="0"/>
              <a:t>Congenital</a:t>
            </a:r>
            <a:r>
              <a:rPr lang="en-GB" sz="1500" dirty="0"/>
              <a:t> – present at birth.</a:t>
            </a:r>
          </a:p>
          <a:p>
            <a:r>
              <a:rPr lang="en-GB" sz="1500" b="1" i="1" u="sng" dirty="0"/>
              <a:t>Neural tube defects </a:t>
            </a:r>
            <a:r>
              <a:rPr lang="en-GB" sz="1500" dirty="0"/>
              <a:t>–</a:t>
            </a:r>
          </a:p>
          <a:p>
            <a:r>
              <a:rPr lang="en-GB" sz="1500" dirty="0"/>
              <a:t>congenital defects of the</a:t>
            </a:r>
          </a:p>
          <a:p>
            <a:r>
              <a:rPr lang="en-GB" sz="1500" dirty="0"/>
              <a:t>brain, spine or spinal cord,</a:t>
            </a:r>
          </a:p>
          <a:p>
            <a:r>
              <a:rPr lang="en-GB" sz="1500" dirty="0"/>
              <a:t>such as spina bifida.</a:t>
            </a:r>
          </a:p>
        </p:txBody>
      </p:sp>
      <p:sp>
        <p:nvSpPr>
          <p:cNvPr id="7" name="Rectangle 6"/>
          <p:cNvSpPr/>
          <p:nvPr/>
        </p:nvSpPr>
        <p:spPr>
          <a:xfrm>
            <a:off x="275590" y="1062052"/>
            <a:ext cx="6490969" cy="5586145"/>
          </a:xfrm>
          <a:prstGeom prst="rect">
            <a:avLst/>
          </a:prstGeom>
        </p:spPr>
        <p:txBody>
          <a:bodyPr wrap="square">
            <a:spAutoFit/>
          </a:bodyPr>
          <a:lstStyle/>
          <a:p>
            <a:r>
              <a:rPr lang="en-GB" sz="1700" dirty="0"/>
              <a:t>Congenital defects are the most common cause of childhood chronic illness, disability and death. About 9 in every 1000 children in the UK are born with congenital defects. The most common and severe congenital disorders are heart defects, neural tube defects and Down syndrome. </a:t>
            </a:r>
            <a:endParaRPr lang="en-GB" sz="1700" dirty="0" smtClean="0"/>
          </a:p>
          <a:p>
            <a:endParaRPr lang="en-GB" sz="1700" dirty="0"/>
          </a:p>
          <a:p>
            <a:r>
              <a:rPr lang="en-GB" sz="1700" dirty="0" smtClean="0"/>
              <a:t>Congenital </a:t>
            </a:r>
            <a:r>
              <a:rPr lang="en-GB" sz="1700" dirty="0"/>
              <a:t>defects may be genetic but other factors can also be responsible, for example: </a:t>
            </a:r>
          </a:p>
          <a:p>
            <a:pPr marL="285750" indent="-285750">
              <a:buFont typeface="Arial" panose="020B0604020202020204" pitchFamily="34" charset="0"/>
              <a:buChar char="•"/>
            </a:pPr>
            <a:r>
              <a:rPr lang="en-GB" sz="1700" b="1" i="1" dirty="0" smtClean="0"/>
              <a:t>socio-economic </a:t>
            </a:r>
            <a:r>
              <a:rPr lang="en-GB" sz="1700" b="1" i="1" dirty="0"/>
              <a:t>factors </a:t>
            </a:r>
            <a:r>
              <a:rPr lang="en-GB" sz="1700" dirty="0"/>
              <a:t>especially lack of access to sufficient nutritious food during </a:t>
            </a:r>
            <a:r>
              <a:rPr lang="en-GB" sz="1700" dirty="0" smtClean="0"/>
              <a:t>pregnancy</a:t>
            </a:r>
          </a:p>
          <a:p>
            <a:pPr marL="285750" indent="-285750">
              <a:buFont typeface="Arial" panose="020B0604020202020204" pitchFamily="34" charset="0"/>
              <a:buChar char="•"/>
            </a:pPr>
            <a:r>
              <a:rPr lang="en-GB" sz="1700" b="1" i="1" dirty="0"/>
              <a:t>environmental factors </a:t>
            </a:r>
            <a:r>
              <a:rPr lang="en-GB" sz="1700" dirty="0"/>
              <a:t>such as working or living in polluted areas, exposure to chemicals or pesticides, excessive use of tobacco, alcohol and drugs during </a:t>
            </a:r>
            <a:r>
              <a:rPr lang="en-GB" sz="1700" dirty="0" smtClean="0"/>
              <a:t>pregnancy</a:t>
            </a:r>
          </a:p>
          <a:p>
            <a:pPr marL="285750" indent="-285750">
              <a:buFont typeface="Arial" panose="020B0604020202020204" pitchFamily="34" charset="0"/>
              <a:buChar char="•"/>
            </a:pPr>
            <a:r>
              <a:rPr lang="en-GB" sz="1700" b="1" i="1" dirty="0"/>
              <a:t>I</a:t>
            </a:r>
            <a:r>
              <a:rPr lang="en-GB" sz="1700" b="1" i="1" dirty="0" smtClean="0"/>
              <a:t>nfectious </a:t>
            </a:r>
            <a:r>
              <a:rPr lang="en-GB" sz="1700" b="1" i="1" dirty="0"/>
              <a:t>diseases </a:t>
            </a:r>
            <a:r>
              <a:rPr lang="en-GB" sz="1700" dirty="0"/>
              <a:t>(during pregnancy) such as syphilis and rubella. Sometimes it can be difficult to identify a specific cause</a:t>
            </a:r>
            <a:r>
              <a:rPr lang="en-GB" sz="1700" dirty="0" smtClean="0"/>
              <a:t>.</a:t>
            </a:r>
          </a:p>
          <a:p>
            <a:r>
              <a:rPr lang="en-GB" sz="1700" dirty="0" smtClean="0"/>
              <a:t>Some </a:t>
            </a:r>
            <a:r>
              <a:rPr lang="en-GB" sz="1700" dirty="0"/>
              <a:t>congenital defects can be prevented by adequate antenatal care including screening, vaccination and adequate intake of nutrients such as minerals and vitamins, especially folic acid.</a:t>
            </a:r>
          </a:p>
        </p:txBody>
      </p:sp>
    </p:spTree>
    <p:extLst>
      <p:ext uri="{BB962C8B-B14F-4D97-AF65-F5344CB8AC3E}">
        <p14:creationId xmlns:p14="http://schemas.microsoft.com/office/powerpoint/2010/main" val="99990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03" y="193675"/>
            <a:ext cx="9446645" cy="517525"/>
          </a:xfrm>
          <a:solidFill>
            <a:srgbClr val="FF0000"/>
          </a:solidFill>
        </p:spPr>
        <p:txBody>
          <a:bodyPr>
            <a:normAutofit/>
          </a:bodyPr>
          <a:lstStyle/>
          <a:p>
            <a:r>
              <a:rPr lang="en-GB" sz="2800" b="1" dirty="0">
                <a:solidFill>
                  <a:srgbClr val="FFFF00"/>
                </a:solidFill>
              </a:rPr>
              <a:t>Topic </a:t>
            </a:r>
            <a:r>
              <a:rPr lang="en-GB" sz="2800" b="1" dirty="0" smtClean="0">
                <a:solidFill>
                  <a:srgbClr val="FFFF00"/>
                </a:solidFill>
              </a:rPr>
              <a:t>B2 - Genetic </a:t>
            </a:r>
            <a:r>
              <a:rPr lang="en-GB" sz="2800" b="1" dirty="0">
                <a:solidFill>
                  <a:srgbClr val="FFFF00"/>
                </a:solidFill>
              </a:rPr>
              <a:t>F</a:t>
            </a:r>
            <a:r>
              <a:rPr lang="en-GB" sz="2800" b="1" dirty="0" smtClean="0">
                <a:solidFill>
                  <a:srgbClr val="FFFF00"/>
                </a:solidFill>
              </a:rPr>
              <a:t>actors </a:t>
            </a:r>
            <a:r>
              <a:rPr lang="en-GB" sz="2800" b="1" dirty="0">
                <a:solidFill>
                  <a:srgbClr val="FFFF00"/>
                </a:solidFill>
              </a:rPr>
              <a:t>that affect </a:t>
            </a:r>
            <a:r>
              <a:rPr lang="en-GB" sz="2800" b="1" dirty="0" smtClean="0">
                <a:solidFill>
                  <a:srgbClr val="FFFF00"/>
                </a:solidFill>
              </a:rPr>
              <a:t>Development</a:t>
            </a:r>
            <a:endParaRPr lang="en-GB" sz="2800" b="1" dirty="0">
              <a:solidFill>
                <a:srgbClr val="FFFF00"/>
              </a:solidFill>
            </a:endParaRPr>
          </a:p>
        </p:txBody>
      </p:sp>
      <p:sp>
        <p:nvSpPr>
          <p:cNvPr id="10" name="Oval 9"/>
          <p:cNvSpPr/>
          <p:nvPr/>
        </p:nvSpPr>
        <p:spPr>
          <a:xfrm>
            <a:off x="515502" y="2120266"/>
            <a:ext cx="446289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1: Predisposition diseases</a:t>
            </a:r>
            <a:endParaRPr lang="en-GB" sz="2800" b="1" dirty="0"/>
          </a:p>
        </p:txBody>
      </p:sp>
      <p:sp>
        <p:nvSpPr>
          <p:cNvPr id="12" name="Oval 11"/>
          <p:cNvSpPr/>
          <p:nvPr/>
        </p:nvSpPr>
        <p:spPr>
          <a:xfrm>
            <a:off x="515502" y="3691566"/>
            <a:ext cx="4666098"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2</a:t>
            </a:r>
            <a:r>
              <a:rPr lang="en-GB" sz="2800" b="1" dirty="0" smtClean="0"/>
              <a:t>: Susceptible diseases</a:t>
            </a:r>
            <a:endParaRPr lang="en-GB" sz="2800" b="1" dirty="0"/>
          </a:p>
        </p:txBody>
      </p:sp>
      <p:sp>
        <p:nvSpPr>
          <p:cNvPr id="13" name="Oval 12"/>
          <p:cNvSpPr/>
          <p:nvPr/>
        </p:nvSpPr>
        <p:spPr>
          <a:xfrm>
            <a:off x="426914" y="5259380"/>
            <a:ext cx="4666098" cy="914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3: Biological factors</a:t>
            </a:r>
            <a:endParaRPr lang="en-GB" sz="2800" b="1" dirty="0"/>
          </a:p>
        </p:txBody>
      </p:sp>
      <p:sp>
        <p:nvSpPr>
          <p:cNvPr id="14" name="TextBox 13"/>
          <p:cNvSpPr txBox="1"/>
          <p:nvPr/>
        </p:nvSpPr>
        <p:spPr>
          <a:xfrm>
            <a:off x="426914" y="928752"/>
            <a:ext cx="9245406" cy="830997"/>
          </a:xfrm>
          <a:prstGeom prst="rect">
            <a:avLst/>
          </a:prstGeom>
          <a:noFill/>
        </p:spPr>
        <p:txBody>
          <a:bodyPr wrap="square" rtlCol="0">
            <a:spAutoFit/>
          </a:bodyPr>
          <a:lstStyle/>
          <a:p>
            <a:pPr algn="ctr"/>
            <a:r>
              <a:rPr lang="en-GB" sz="2400" dirty="0" smtClean="0"/>
              <a:t>There are 3 main genetic factors which affect development. </a:t>
            </a:r>
            <a:r>
              <a:rPr lang="en-GB" sz="2400" b="1" i="1" dirty="0" smtClean="0">
                <a:solidFill>
                  <a:srgbClr val="FF0000"/>
                </a:solidFill>
              </a:rPr>
              <a:t>Can you match the definitions with the factors?</a:t>
            </a:r>
            <a:endParaRPr lang="en-GB" sz="2400" b="1" i="1" dirty="0">
              <a:solidFill>
                <a:srgbClr val="FF0000"/>
              </a:solidFill>
            </a:endParaRPr>
          </a:p>
        </p:txBody>
      </p:sp>
      <p:sp>
        <p:nvSpPr>
          <p:cNvPr id="15" name="Rectangle 14"/>
          <p:cNvSpPr/>
          <p:nvPr/>
        </p:nvSpPr>
        <p:spPr>
          <a:xfrm>
            <a:off x="5528650" y="3315798"/>
            <a:ext cx="4433495" cy="1754326"/>
          </a:xfrm>
          <a:prstGeom prst="rect">
            <a:avLst/>
          </a:prstGeom>
          <a:ln>
            <a:solidFill>
              <a:schemeClr val="tx1"/>
            </a:solidFill>
          </a:ln>
        </p:spPr>
        <p:txBody>
          <a:bodyPr wrap="square">
            <a:spAutoFit/>
          </a:bodyPr>
          <a:lstStyle/>
          <a:p>
            <a:pPr algn="ctr"/>
            <a:r>
              <a:rPr lang="en-GB" dirty="0"/>
              <a:t>The environment inside a mother’s womb can have a dramatic influence on </a:t>
            </a:r>
            <a:r>
              <a:rPr lang="en-GB" dirty="0" smtClean="0"/>
              <a:t>a child’s </a:t>
            </a:r>
            <a:r>
              <a:rPr lang="en-GB" dirty="0"/>
              <a:t>development. It can affect a child’s </a:t>
            </a:r>
            <a:r>
              <a:rPr lang="en-GB" dirty="0" smtClean="0"/>
              <a:t>long-term development </a:t>
            </a:r>
            <a:r>
              <a:rPr lang="en-GB" dirty="0"/>
              <a:t>including their attention span and learning abilities. </a:t>
            </a:r>
          </a:p>
        </p:txBody>
      </p:sp>
      <p:sp>
        <p:nvSpPr>
          <p:cNvPr id="16" name="Rectangle 15"/>
          <p:cNvSpPr/>
          <p:nvPr/>
        </p:nvSpPr>
        <p:spPr>
          <a:xfrm>
            <a:off x="5528649" y="5333985"/>
            <a:ext cx="4433495" cy="923330"/>
          </a:xfrm>
          <a:prstGeom prst="rect">
            <a:avLst/>
          </a:prstGeom>
          <a:ln>
            <a:solidFill>
              <a:schemeClr val="tx1"/>
            </a:solidFill>
          </a:ln>
        </p:spPr>
        <p:txBody>
          <a:bodyPr wrap="square">
            <a:spAutoFit/>
          </a:bodyPr>
          <a:lstStyle/>
          <a:p>
            <a:pPr algn="ctr"/>
            <a:r>
              <a:rPr lang="en-GB" dirty="0" smtClean="0"/>
              <a:t>An </a:t>
            </a:r>
            <a:r>
              <a:rPr lang="en-GB" dirty="0"/>
              <a:t>increased likelihood of acquiring a disease because of an individual’s genetic makeup</a:t>
            </a:r>
          </a:p>
        </p:txBody>
      </p:sp>
      <p:sp>
        <p:nvSpPr>
          <p:cNvPr id="17" name="Rectangle 16"/>
          <p:cNvSpPr/>
          <p:nvPr/>
        </p:nvSpPr>
        <p:spPr>
          <a:xfrm>
            <a:off x="5528648" y="2076108"/>
            <a:ext cx="4433495" cy="923330"/>
          </a:xfrm>
          <a:prstGeom prst="rect">
            <a:avLst/>
          </a:prstGeom>
          <a:ln>
            <a:solidFill>
              <a:schemeClr val="tx1"/>
            </a:solidFill>
          </a:ln>
        </p:spPr>
        <p:txBody>
          <a:bodyPr wrap="square">
            <a:spAutoFit/>
          </a:bodyPr>
          <a:lstStyle/>
          <a:p>
            <a:pPr algn="ctr"/>
            <a:r>
              <a:rPr lang="en-GB" dirty="0" smtClean="0"/>
              <a:t>Inherited </a:t>
            </a:r>
            <a:r>
              <a:rPr lang="en-GB" dirty="0"/>
              <a:t>genes that determine physical growth, development, health and appearance.</a:t>
            </a:r>
          </a:p>
        </p:txBody>
      </p:sp>
      <p:sp>
        <p:nvSpPr>
          <p:cNvPr id="3" name="Down Arrow 2"/>
          <p:cNvSpPr/>
          <p:nvPr/>
        </p:nvSpPr>
        <p:spPr>
          <a:xfrm rot="16200000">
            <a:off x="4820223" y="2091238"/>
            <a:ext cx="545578" cy="97245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rot="13798994">
            <a:off x="4705609" y="4377215"/>
            <a:ext cx="545578" cy="185859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rot="18471645">
            <a:off x="4579689" y="3851851"/>
            <a:ext cx="545578" cy="214213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04129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03" y="193675"/>
            <a:ext cx="9446645" cy="517525"/>
          </a:xfrm>
          <a:solidFill>
            <a:srgbClr val="FF0000"/>
          </a:solidFill>
        </p:spPr>
        <p:txBody>
          <a:bodyPr>
            <a:normAutofit/>
          </a:bodyPr>
          <a:lstStyle/>
          <a:p>
            <a:r>
              <a:rPr lang="en-GB" sz="2800" b="1" dirty="0">
                <a:solidFill>
                  <a:srgbClr val="FFFF00"/>
                </a:solidFill>
              </a:rPr>
              <a:t>Topic </a:t>
            </a:r>
            <a:r>
              <a:rPr lang="en-GB" sz="2800" b="1" dirty="0" smtClean="0">
                <a:solidFill>
                  <a:srgbClr val="FFFF00"/>
                </a:solidFill>
              </a:rPr>
              <a:t>B2 - Genetic </a:t>
            </a:r>
            <a:r>
              <a:rPr lang="en-GB" sz="2800" b="1" dirty="0">
                <a:solidFill>
                  <a:srgbClr val="FFFF00"/>
                </a:solidFill>
              </a:rPr>
              <a:t>F</a:t>
            </a:r>
            <a:r>
              <a:rPr lang="en-GB" sz="2800" b="1" dirty="0" smtClean="0">
                <a:solidFill>
                  <a:srgbClr val="FFFF00"/>
                </a:solidFill>
              </a:rPr>
              <a:t>actors </a:t>
            </a:r>
            <a:r>
              <a:rPr lang="en-GB" sz="2800" b="1" dirty="0">
                <a:solidFill>
                  <a:srgbClr val="FFFF00"/>
                </a:solidFill>
              </a:rPr>
              <a:t>that affect </a:t>
            </a:r>
            <a:r>
              <a:rPr lang="en-GB" sz="2800" b="1" dirty="0" smtClean="0">
                <a:solidFill>
                  <a:srgbClr val="FFFF00"/>
                </a:solidFill>
              </a:rPr>
              <a:t>Development</a:t>
            </a:r>
            <a:endParaRPr lang="en-GB" sz="2800" b="1" dirty="0">
              <a:solidFill>
                <a:srgbClr val="FFFF00"/>
              </a:solidFill>
            </a:endParaRPr>
          </a:p>
        </p:txBody>
      </p:sp>
      <p:sp>
        <p:nvSpPr>
          <p:cNvPr id="6" name="TextBox 5"/>
          <p:cNvSpPr txBox="1"/>
          <p:nvPr/>
        </p:nvSpPr>
        <p:spPr>
          <a:xfrm>
            <a:off x="312303" y="896402"/>
            <a:ext cx="9827377" cy="3885679"/>
          </a:xfrm>
          <a:prstGeom prst="rect">
            <a:avLst/>
          </a:prstGeom>
          <a:noFill/>
        </p:spPr>
        <p:txBody>
          <a:bodyPr wrap="square" rtlCol="0">
            <a:spAutoFit/>
          </a:bodyPr>
          <a:lstStyle/>
          <a:p>
            <a:r>
              <a:rPr lang="en-GB" sz="2200" b="1" i="1" u="sng" dirty="0" smtClean="0">
                <a:solidFill>
                  <a:srgbClr val="7030A0"/>
                </a:solidFill>
              </a:rPr>
              <a:t>Genetic predispositions to particular conditions</a:t>
            </a:r>
          </a:p>
          <a:p>
            <a:endParaRPr lang="en-GB" sz="1200" dirty="0" smtClean="0"/>
          </a:p>
          <a:p>
            <a:r>
              <a:rPr lang="en-GB" sz="2000" b="1" i="1" dirty="0" smtClean="0">
                <a:solidFill>
                  <a:srgbClr val="FF0000"/>
                </a:solidFill>
              </a:rPr>
              <a:t>What is meant by the term predisposition?</a:t>
            </a:r>
          </a:p>
          <a:p>
            <a:r>
              <a:rPr lang="en-GB" sz="2000" dirty="0"/>
              <a:t>A predisposition is the possibility that you will develop a certain </a:t>
            </a:r>
            <a:r>
              <a:rPr lang="en-GB" sz="2000" dirty="0" smtClean="0"/>
              <a:t>condition.</a:t>
            </a:r>
          </a:p>
          <a:p>
            <a:endParaRPr lang="en-GB" sz="1050" i="1" dirty="0"/>
          </a:p>
          <a:p>
            <a:pPr marL="342900" indent="-342900">
              <a:buFont typeface="Arial" panose="020B0604020202020204" pitchFamily="34" charset="0"/>
              <a:buChar char="•"/>
            </a:pPr>
            <a:r>
              <a:rPr lang="en-GB" sz="2000" b="1" i="1" dirty="0" smtClean="0"/>
              <a:t>Genetic predisposition </a:t>
            </a:r>
            <a:r>
              <a:rPr lang="en-GB" sz="2000" dirty="0" smtClean="0"/>
              <a:t>means that you inherit genes that determine physical growth, development, health and appearance from </a:t>
            </a:r>
            <a:r>
              <a:rPr lang="en-GB" sz="2000" u="sng" dirty="0" smtClean="0"/>
              <a:t>one or both of your parents</a:t>
            </a:r>
          </a:p>
          <a:p>
            <a:endParaRPr lang="en-GB" sz="1100" dirty="0" smtClean="0"/>
          </a:p>
          <a:p>
            <a:pPr marL="342900" indent="-342900">
              <a:buFont typeface="Arial" panose="020B0604020202020204" pitchFamily="34" charset="0"/>
              <a:buChar char="•"/>
            </a:pPr>
            <a:r>
              <a:rPr lang="en-GB" sz="2000" b="1" i="1" dirty="0" smtClean="0">
                <a:solidFill>
                  <a:srgbClr val="FF0000"/>
                </a:solidFill>
              </a:rPr>
              <a:t>However! </a:t>
            </a:r>
            <a:r>
              <a:rPr lang="en-GB" sz="2000" dirty="0" smtClean="0"/>
              <a:t>This does not mean that you will develop that condition.</a:t>
            </a:r>
          </a:p>
          <a:p>
            <a:pPr marL="342900" indent="-342900">
              <a:buFont typeface="Arial" panose="020B0604020202020204" pitchFamily="34" charset="0"/>
              <a:buChar char="•"/>
            </a:pPr>
            <a:endParaRPr lang="en-GB" sz="1100" dirty="0" smtClean="0"/>
          </a:p>
          <a:p>
            <a:pPr marL="342900" indent="-342900">
              <a:buFont typeface="Arial" panose="020B0604020202020204" pitchFamily="34" charset="0"/>
              <a:buChar char="•"/>
            </a:pPr>
            <a:r>
              <a:rPr lang="en-GB" sz="2000" dirty="0" smtClean="0"/>
              <a:t>Although genetic conditions cannot be altered; changing </a:t>
            </a:r>
            <a:r>
              <a:rPr lang="en-GB" sz="2000" b="1" i="1" dirty="0" smtClean="0"/>
              <a:t>environmental factors</a:t>
            </a:r>
            <a:r>
              <a:rPr lang="en-GB" sz="2000" dirty="0" smtClean="0"/>
              <a:t>, </a:t>
            </a:r>
            <a:r>
              <a:rPr lang="en-GB" sz="2000" b="1" i="1" dirty="0" smtClean="0"/>
              <a:t>support</a:t>
            </a:r>
            <a:r>
              <a:rPr lang="en-GB" sz="2000" dirty="0" smtClean="0"/>
              <a:t> and </a:t>
            </a:r>
            <a:r>
              <a:rPr lang="en-GB" sz="2000" b="1" i="1" dirty="0" smtClean="0"/>
              <a:t>treatment</a:t>
            </a:r>
            <a:r>
              <a:rPr lang="en-GB" sz="2000" dirty="0" smtClean="0"/>
              <a:t> can help an individual live as healthy as possible.</a:t>
            </a:r>
            <a:endParaRPr lang="en-GB" sz="2200" dirty="0"/>
          </a:p>
        </p:txBody>
      </p:sp>
      <p:sp>
        <p:nvSpPr>
          <p:cNvPr id="7" name="TextBox 6"/>
          <p:cNvSpPr txBox="1"/>
          <p:nvPr/>
        </p:nvSpPr>
        <p:spPr>
          <a:xfrm>
            <a:off x="881263" y="4757024"/>
            <a:ext cx="8689456" cy="1938992"/>
          </a:xfrm>
          <a:prstGeom prst="rect">
            <a:avLst/>
          </a:prstGeom>
          <a:solidFill>
            <a:schemeClr val="accent5">
              <a:lumMod val="20000"/>
              <a:lumOff val="80000"/>
            </a:schemeClr>
          </a:solidFill>
          <a:ln>
            <a:solidFill>
              <a:schemeClr val="tx2"/>
            </a:solidFill>
          </a:ln>
        </p:spPr>
        <p:txBody>
          <a:bodyPr wrap="square" rtlCol="0">
            <a:spAutoFit/>
          </a:bodyPr>
          <a:lstStyle/>
          <a:p>
            <a:pPr algn="ctr"/>
            <a:r>
              <a:rPr lang="en-GB" sz="2000" b="1" dirty="0" smtClean="0">
                <a:solidFill>
                  <a:schemeClr val="accent1"/>
                </a:solidFill>
              </a:rPr>
              <a:t>What examples of Genetic </a:t>
            </a:r>
            <a:r>
              <a:rPr lang="en-GB" sz="2000" b="1" dirty="0">
                <a:solidFill>
                  <a:schemeClr val="accent1"/>
                </a:solidFill>
              </a:rPr>
              <a:t>predisposition to particular </a:t>
            </a:r>
            <a:r>
              <a:rPr lang="en-GB" sz="2000" b="1" dirty="0" smtClean="0">
                <a:solidFill>
                  <a:schemeClr val="accent1"/>
                </a:solidFill>
              </a:rPr>
              <a:t>conditions can you think of?</a:t>
            </a:r>
            <a:endParaRPr lang="en-GB" sz="2000" b="1" dirty="0">
              <a:solidFill>
                <a:schemeClr val="accent1"/>
              </a:solidFill>
            </a:endParaRPr>
          </a:p>
          <a:p>
            <a:pPr algn="ctr"/>
            <a:endParaRPr lang="en-GB" sz="2000" dirty="0"/>
          </a:p>
          <a:p>
            <a:pPr algn="ctr"/>
            <a:r>
              <a:rPr lang="en-GB" sz="2000" dirty="0"/>
              <a:t>Cystic </a:t>
            </a:r>
            <a:r>
              <a:rPr lang="en-GB" sz="2000" dirty="0" smtClean="0"/>
              <a:t>fibrosis, Brittle </a:t>
            </a:r>
            <a:r>
              <a:rPr lang="en-GB" sz="2000" dirty="0"/>
              <a:t>Bone </a:t>
            </a:r>
            <a:r>
              <a:rPr lang="en-GB" sz="2000" dirty="0" smtClean="0"/>
              <a:t>Disease, Phenylketonuria </a:t>
            </a:r>
            <a:r>
              <a:rPr lang="en-GB" sz="2000" dirty="0"/>
              <a:t>(</a:t>
            </a:r>
            <a:r>
              <a:rPr lang="en-GB" sz="2000" dirty="0" smtClean="0"/>
              <a:t>PKU), Huntington's Disease, Klinefelter Syndrome, Down’s Syndrome, Colour Blindness and Duchene </a:t>
            </a:r>
            <a:r>
              <a:rPr lang="en-GB" sz="2000" dirty="0"/>
              <a:t>M</a:t>
            </a:r>
            <a:r>
              <a:rPr lang="en-GB" sz="2000" dirty="0" smtClean="0"/>
              <a:t>uscular </a:t>
            </a:r>
            <a:r>
              <a:rPr lang="en-GB" sz="2000" dirty="0"/>
              <a:t>D</a:t>
            </a:r>
            <a:r>
              <a:rPr lang="en-GB" sz="2000" dirty="0" smtClean="0"/>
              <a:t>ystrophy</a:t>
            </a:r>
            <a:endParaRPr lang="en-GB" sz="2000" dirty="0"/>
          </a:p>
        </p:txBody>
      </p:sp>
      <p:sp>
        <p:nvSpPr>
          <p:cNvPr id="10" name="Oval 9"/>
          <p:cNvSpPr/>
          <p:nvPr/>
        </p:nvSpPr>
        <p:spPr>
          <a:xfrm>
            <a:off x="6912707" y="772160"/>
            <a:ext cx="304944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1: Predisposition diseases</a:t>
            </a:r>
            <a:endParaRPr lang="en-GB" sz="2000" b="1" dirty="0"/>
          </a:p>
        </p:txBody>
      </p:sp>
    </p:spTree>
    <p:extLst>
      <p:ext uri="{BB962C8B-B14F-4D97-AF65-F5344CB8AC3E}">
        <p14:creationId xmlns:p14="http://schemas.microsoft.com/office/powerpoint/2010/main" val="13706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 calcmode="lin" valueType="num">
                                      <p:cBhvr additive="base">
                                        <p:cTn id="2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anim calcmode="lin" valueType="num">
                                      <p:cBhvr additive="base">
                                        <p:cTn id="3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03" y="193675"/>
            <a:ext cx="9446645" cy="517525"/>
          </a:xfrm>
          <a:solidFill>
            <a:srgbClr val="FF0000"/>
          </a:solidFill>
        </p:spPr>
        <p:txBody>
          <a:bodyPr>
            <a:normAutofit/>
          </a:bodyPr>
          <a:lstStyle/>
          <a:p>
            <a:r>
              <a:rPr lang="en-GB" sz="2800" b="1" dirty="0">
                <a:solidFill>
                  <a:srgbClr val="FFFF00"/>
                </a:solidFill>
              </a:rPr>
              <a:t>Topic </a:t>
            </a:r>
            <a:r>
              <a:rPr lang="en-GB" sz="2800" b="1" dirty="0" smtClean="0">
                <a:solidFill>
                  <a:srgbClr val="FFFF00"/>
                </a:solidFill>
              </a:rPr>
              <a:t>B2 - Genetic </a:t>
            </a:r>
            <a:r>
              <a:rPr lang="en-GB" sz="2800" b="1" dirty="0">
                <a:solidFill>
                  <a:srgbClr val="FFFF00"/>
                </a:solidFill>
              </a:rPr>
              <a:t>F</a:t>
            </a:r>
            <a:r>
              <a:rPr lang="en-GB" sz="2800" b="1" dirty="0" smtClean="0">
                <a:solidFill>
                  <a:srgbClr val="FFFF00"/>
                </a:solidFill>
              </a:rPr>
              <a:t>actors </a:t>
            </a:r>
            <a:r>
              <a:rPr lang="en-GB" sz="2800" b="1" dirty="0">
                <a:solidFill>
                  <a:srgbClr val="FFFF00"/>
                </a:solidFill>
              </a:rPr>
              <a:t>that affect </a:t>
            </a:r>
            <a:r>
              <a:rPr lang="en-GB" sz="2800" b="1" dirty="0" smtClean="0">
                <a:solidFill>
                  <a:srgbClr val="FFFF00"/>
                </a:solidFill>
              </a:rPr>
              <a:t>Development</a:t>
            </a:r>
            <a:endParaRPr lang="en-GB" sz="2800" b="1" dirty="0">
              <a:solidFill>
                <a:srgbClr val="FFFF00"/>
              </a:solidFill>
            </a:endParaRPr>
          </a:p>
        </p:txBody>
      </p:sp>
      <p:sp>
        <p:nvSpPr>
          <p:cNvPr id="6" name="TextBox 5"/>
          <p:cNvSpPr txBox="1"/>
          <p:nvPr/>
        </p:nvSpPr>
        <p:spPr>
          <a:xfrm>
            <a:off x="247646" y="1048628"/>
            <a:ext cx="9827377" cy="5309146"/>
          </a:xfrm>
          <a:prstGeom prst="rect">
            <a:avLst/>
          </a:prstGeom>
          <a:noFill/>
        </p:spPr>
        <p:txBody>
          <a:bodyPr wrap="square" rtlCol="0">
            <a:spAutoFit/>
          </a:bodyPr>
          <a:lstStyle/>
          <a:p>
            <a:r>
              <a:rPr lang="en-GB" sz="2400" b="1" i="1" u="sng" dirty="0" smtClean="0">
                <a:solidFill>
                  <a:srgbClr val="7030A0"/>
                </a:solidFill>
              </a:rPr>
              <a:t>Susceptibility to Disease</a:t>
            </a:r>
          </a:p>
          <a:p>
            <a:endParaRPr lang="en-GB" sz="2100" dirty="0" smtClean="0"/>
          </a:p>
          <a:p>
            <a:r>
              <a:rPr lang="en-GB" sz="2100" b="1" i="1" dirty="0" smtClean="0">
                <a:solidFill>
                  <a:srgbClr val="FF0000"/>
                </a:solidFill>
              </a:rPr>
              <a:t>What is meant by the term susceptibility?</a:t>
            </a:r>
          </a:p>
          <a:p>
            <a:r>
              <a:rPr lang="en-GB" sz="2100" dirty="0"/>
              <a:t>an </a:t>
            </a:r>
            <a:r>
              <a:rPr lang="en-GB" sz="2100" dirty="0" smtClean="0"/>
              <a:t>increased likelihood </a:t>
            </a:r>
            <a:r>
              <a:rPr lang="en-GB" sz="2100" dirty="0"/>
              <a:t>of </a:t>
            </a:r>
            <a:r>
              <a:rPr lang="en-GB" sz="2100" dirty="0" smtClean="0"/>
              <a:t>acquiring a </a:t>
            </a:r>
            <a:r>
              <a:rPr lang="en-GB" sz="2100" dirty="0"/>
              <a:t>disease because of </a:t>
            </a:r>
            <a:r>
              <a:rPr lang="en-GB" sz="2100" dirty="0" smtClean="0"/>
              <a:t>an individual’s </a:t>
            </a:r>
            <a:r>
              <a:rPr lang="en-GB" sz="2100" dirty="0"/>
              <a:t>genetic makeup</a:t>
            </a:r>
            <a:r>
              <a:rPr lang="en-GB" sz="2100" dirty="0" smtClean="0"/>
              <a:t>.</a:t>
            </a:r>
          </a:p>
          <a:p>
            <a:endParaRPr lang="en-GB" sz="2100" i="1" dirty="0"/>
          </a:p>
          <a:p>
            <a:r>
              <a:rPr lang="en-GB" sz="2100" dirty="0"/>
              <a:t>According to the </a:t>
            </a:r>
            <a:r>
              <a:rPr lang="en-GB" sz="2100" b="1" dirty="0"/>
              <a:t>World Health Organization (WHO), </a:t>
            </a:r>
            <a:r>
              <a:rPr lang="en-GB" sz="2100" dirty="0"/>
              <a:t>most diseases involve environmental factors and the complex interaction of many genes</a:t>
            </a:r>
            <a:r>
              <a:rPr lang="en-GB" sz="2100" dirty="0" smtClean="0"/>
              <a:t>.</a:t>
            </a:r>
          </a:p>
          <a:p>
            <a:endParaRPr lang="en-GB" sz="2100" dirty="0"/>
          </a:p>
          <a:p>
            <a:pPr marL="342900" indent="-342900">
              <a:buFont typeface="Arial" panose="020B0604020202020204" pitchFamily="34" charset="0"/>
              <a:buChar char="•"/>
            </a:pPr>
            <a:r>
              <a:rPr lang="en-GB" sz="2100" dirty="0"/>
              <a:t>I</a:t>
            </a:r>
            <a:r>
              <a:rPr lang="en-GB" sz="2100" dirty="0" smtClean="0"/>
              <a:t>n </a:t>
            </a:r>
            <a:r>
              <a:rPr lang="en-GB" sz="2100" dirty="0"/>
              <a:t>other words, although an individual may not be born with a disease, their genetic make-up may make them susceptible to acquiring it later in </a:t>
            </a:r>
            <a:r>
              <a:rPr lang="en-GB" sz="2100" dirty="0" smtClean="0"/>
              <a:t>life.</a:t>
            </a:r>
          </a:p>
          <a:p>
            <a:endParaRPr lang="en-GB" sz="2100" dirty="0"/>
          </a:p>
          <a:p>
            <a:r>
              <a:rPr lang="en-GB" sz="2100" b="1" i="1" dirty="0" smtClean="0">
                <a:solidFill>
                  <a:srgbClr val="FF0000"/>
                </a:solidFill>
              </a:rPr>
              <a:t>What diseases do you know are likely to happen through genetic makeup?</a:t>
            </a:r>
          </a:p>
          <a:p>
            <a:pPr marL="342900" indent="-342900">
              <a:buFont typeface="Arial" panose="020B0604020202020204" pitchFamily="34" charset="0"/>
              <a:buChar char="•"/>
            </a:pPr>
            <a:r>
              <a:rPr lang="en-GB" sz="2100" dirty="0" smtClean="0"/>
              <a:t>Certain </a:t>
            </a:r>
            <a:r>
              <a:rPr lang="en-GB" sz="2100" dirty="0"/>
              <a:t>types of cancer, diabetes and having high blood cholesterol. </a:t>
            </a:r>
          </a:p>
        </p:txBody>
      </p:sp>
      <p:sp>
        <p:nvSpPr>
          <p:cNvPr id="5" name="Oval 4"/>
          <p:cNvSpPr/>
          <p:nvPr/>
        </p:nvSpPr>
        <p:spPr>
          <a:xfrm>
            <a:off x="6337882" y="869140"/>
            <a:ext cx="3624266"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2</a:t>
            </a:r>
            <a:r>
              <a:rPr lang="en-GB" sz="2000" b="1" dirty="0" smtClean="0"/>
              <a:t>: Susceptible diseases</a:t>
            </a:r>
            <a:endParaRPr lang="en-GB" sz="2000" b="1" dirty="0"/>
          </a:p>
        </p:txBody>
      </p:sp>
    </p:spTree>
    <p:extLst>
      <p:ext uri="{BB962C8B-B14F-4D97-AF65-F5344CB8AC3E}">
        <p14:creationId xmlns:p14="http://schemas.microsoft.com/office/powerpoint/2010/main" val="388215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fade">
                                      <p:cBhvr>
                                        <p:cTn id="32" dur="500"/>
                                        <p:tgtEl>
                                          <p:spTgt spid="6">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fade">
                                      <p:cBhvr>
                                        <p:cTn id="3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03" y="193675"/>
            <a:ext cx="9446645" cy="517525"/>
          </a:xfrm>
          <a:solidFill>
            <a:srgbClr val="FF0000"/>
          </a:solidFill>
        </p:spPr>
        <p:txBody>
          <a:bodyPr>
            <a:normAutofit/>
          </a:bodyPr>
          <a:lstStyle/>
          <a:p>
            <a:r>
              <a:rPr lang="en-GB" sz="2800" b="1" dirty="0">
                <a:solidFill>
                  <a:srgbClr val="FFFF00"/>
                </a:solidFill>
              </a:rPr>
              <a:t>Topic </a:t>
            </a:r>
            <a:r>
              <a:rPr lang="en-GB" sz="2800" b="1" dirty="0" smtClean="0">
                <a:solidFill>
                  <a:srgbClr val="FFFF00"/>
                </a:solidFill>
              </a:rPr>
              <a:t>B2 - Genetic </a:t>
            </a:r>
            <a:r>
              <a:rPr lang="en-GB" sz="2800" b="1" dirty="0">
                <a:solidFill>
                  <a:srgbClr val="FFFF00"/>
                </a:solidFill>
              </a:rPr>
              <a:t>F</a:t>
            </a:r>
            <a:r>
              <a:rPr lang="en-GB" sz="2800" b="1" dirty="0" smtClean="0">
                <a:solidFill>
                  <a:srgbClr val="FFFF00"/>
                </a:solidFill>
              </a:rPr>
              <a:t>actors </a:t>
            </a:r>
            <a:r>
              <a:rPr lang="en-GB" sz="2800" b="1" dirty="0">
                <a:solidFill>
                  <a:srgbClr val="FFFF00"/>
                </a:solidFill>
              </a:rPr>
              <a:t>that affect </a:t>
            </a:r>
            <a:r>
              <a:rPr lang="en-GB" sz="2800" b="1" dirty="0" smtClean="0">
                <a:solidFill>
                  <a:srgbClr val="FFFF00"/>
                </a:solidFill>
              </a:rPr>
              <a:t>Development</a:t>
            </a:r>
            <a:endParaRPr lang="en-GB" sz="2800" b="1" dirty="0">
              <a:solidFill>
                <a:srgbClr val="FFFF00"/>
              </a:solidFill>
            </a:endParaRPr>
          </a:p>
        </p:txBody>
      </p:sp>
      <p:sp>
        <p:nvSpPr>
          <p:cNvPr id="6" name="TextBox 5"/>
          <p:cNvSpPr txBox="1"/>
          <p:nvPr/>
        </p:nvSpPr>
        <p:spPr>
          <a:xfrm>
            <a:off x="155091" y="813097"/>
            <a:ext cx="9827377" cy="5709255"/>
          </a:xfrm>
          <a:prstGeom prst="rect">
            <a:avLst/>
          </a:prstGeom>
          <a:noFill/>
        </p:spPr>
        <p:txBody>
          <a:bodyPr wrap="square" rtlCol="0">
            <a:spAutoFit/>
          </a:bodyPr>
          <a:lstStyle/>
          <a:p>
            <a:r>
              <a:rPr lang="en-GB" sz="2400" b="1" i="1" u="sng" dirty="0" smtClean="0">
                <a:solidFill>
                  <a:srgbClr val="7030A0"/>
                </a:solidFill>
              </a:rPr>
              <a:t>Biological factors that affect development</a:t>
            </a:r>
          </a:p>
          <a:p>
            <a:endParaRPr lang="en-GB" sz="2100" dirty="0" smtClean="0"/>
          </a:p>
          <a:p>
            <a:r>
              <a:rPr lang="en-GB" sz="2000" b="1" i="1" dirty="0" smtClean="0">
                <a:solidFill>
                  <a:srgbClr val="FF0000"/>
                </a:solidFill>
              </a:rPr>
              <a:t>What is meant by biological factors?</a:t>
            </a:r>
          </a:p>
          <a:p>
            <a:r>
              <a:rPr lang="en-GB" sz="2000" dirty="0"/>
              <a:t>The environment inside a mother’s womb can have a dramatic influence on a child’s development. </a:t>
            </a:r>
            <a:endParaRPr lang="en-GB" sz="2000" dirty="0" smtClean="0"/>
          </a:p>
          <a:p>
            <a:pPr algn="ctr"/>
            <a:r>
              <a:rPr lang="en-GB" sz="2000" b="1" i="1" dirty="0" smtClean="0">
                <a:solidFill>
                  <a:srgbClr val="00B0F0"/>
                </a:solidFill>
              </a:rPr>
              <a:t>What factors can impact foetal development?</a:t>
            </a:r>
            <a:endParaRPr lang="en-GB" sz="2000" b="1" i="1" dirty="0">
              <a:solidFill>
                <a:srgbClr val="00B0F0"/>
              </a:solidFill>
            </a:endParaRPr>
          </a:p>
          <a:p>
            <a:pPr marL="342900" indent="-342900">
              <a:buFont typeface="Arial" panose="020B0604020202020204" pitchFamily="34" charset="0"/>
              <a:buChar char="•"/>
            </a:pPr>
            <a:r>
              <a:rPr lang="en-GB" sz="2000" dirty="0" smtClean="0"/>
              <a:t>If </a:t>
            </a:r>
            <a:r>
              <a:rPr lang="en-GB" sz="2000" dirty="0"/>
              <a:t>a woman </a:t>
            </a:r>
            <a:r>
              <a:rPr lang="en-GB" sz="2000" b="1" i="1" dirty="0"/>
              <a:t>smokes or drinks alcohol </a:t>
            </a:r>
            <a:r>
              <a:rPr lang="en-GB" sz="2000" dirty="0"/>
              <a:t>during pregnancy, </a:t>
            </a:r>
            <a:r>
              <a:rPr lang="en-GB" sz="2000" b="1" i="1" dirty="0"/>
              <a:t>foetal development </a:t>
            </a:r>
            <a:r>
              <a:rPr lang="en-GB" sz="2000" dirty="0"/>
              <a:t>may be affected. </a:t>
            </a:r>
            <a:endParaRPr lang="en-GB" sz="2000" dirty="0" smtClean="0"/>
          </a:p>
          <a:p>
            <a:pPr algn="ctr"/>
            <a:r>
              <a:rPr lang="en-GB" sz="2000" b="1" i="1" dirty="0" smtClean="0">
                <a:solidFill>
                  <a:srgbClr val="00B0F0"/>
                </a:solidFill>
              </a:rPr>
              <a:t>How do these factors reach the foetus?</a:t>
            </a:r>
            <a:endParaRPr lang="en-GB" sz="2000" dirty="0" smtClean="0"/>
          </a:p>
          <a:p>
            <a:pPr marL="342900" indent="-342900">
              <a:buFont typeface="Arial" panose="020B0604020202020204" pitchFamily="34" charset="0"/>
              <a:buChar char="•"/>
            </a:pPr>
            <a:r>
              <a:rPr lang="en-GB" sz="2000" dirty="0" smtClean="0"/>
              <a:t>The </a:t>
            </a:r>
            <a:r>
              <a:rPr lang="en-GB" sz="2000" dirty="0"/>
              <a:t>nicotine inhaled in smoking contains carbon dioxide which gets into the </a:t>
            </a:r>
            <a:r>
              <a:rPr lang="en-GB" sz="2000" b="1" i="1" dirty="0"/>
              <a:t>blood stream restricting the amount of oxygen to the foetus.</a:t>
            </a:r>
            <a:r>
              <a:rPr lang="en-GB" sz="2000" dirty="0"/>
              <a:t> </a:t>
            </a:r>
            <a:endParaRPr lang="en-GB" sz="2000" dirty="0" smtClean="0"/>
          </a:p>
          <a:p>
            <a:pPr algn="ctr"/>
            <a:r>
              <a:rPr lang="en-GB" sz="2000" b="1" i="1" dirty="0">
                <a:solidFill>
                  <a:srgbClr val="00B0F0"/>
                </a:solidFill>
              </a:rPr>
              <a:t>How do these factors impact </a:t>
            </a:r>
            <a:r>
              <a:rPr lang="en-GB" sz="2000" b="1" i="1" dirty="0" smtClean="0">
                <a:solidFill>
                  <a:srgbClr val="00B0F0"/>
                </a:solidFill>
              </a:rPr>
              <a:t>the health of the </a:t>
            </a:r>
            <a:r>
              <a:rPr lang="en-GB" sz="2000" b="1" i="1" dirty="0">
                <a:solidFill>
                  <a:srgbClr val="00B0F0"/>
                </a:solidFill>
              </a:rPr>
              <a:t>foetus</a:t>
            </a:r>
            <a:r>
              <a:rPr lang="en-GB" sz="2000" b="1" i="1" dirty="0" smtClean="0">
                <a:solidFill>
                  <a:srgbClr val="00B0F0"/>
                </a:solidFill>
              </a:rPr>
              <a:t>?</a:t>
            </a:r>
            <a:endParaRPr lang="en-GB" sz="2000" dirty="0" smtClean="0"/>
          </a:p>
          <a:p>
            <a:pPr marL="342900" indent="-342900">
              <a:buFont typeface="Arial" panose="020B0604020202020204" pitchFamily="34" charset="0"/>
              <a:buChar char="•"/>
            </a:pPr>
            <a:r>
              <a:rPr lang="en-GB" sz="2000" dirty="0" smtClean="0"/>
              <a:t>Children </a:t>
            </a:r>
            <a:r>
              <a:rPr lang="en-GB" sz="2000" dirty="0"/>
              <a:t>born to mothers who smoke tend to </a:t>
            </a:r>
            <a:r>
              <a:rPr lang="en-GB" sz="2000" b="1" i="1" dirty="0"/>
              <a:t>weigh less at birth </a:t>
            </a:r>
            <a:r>
              <a:rPr lang="en-GB" sz="2000" dirty="0"/>
              <a:t>and are more </a:t>
            </a:r>
            <a:r>
              <a:rPr lang="en-GB" sz="2000" b="1" i="1" dirty="0"/>
              <a:t>prone to infections </a:t>
            </a:r>
            <a:r>
              <a:rPr lang="en-GB" sz="2000" dirty="0"/>
              <a:t>and are </a:t>
            </a:r>
            <a:r>
              <a:rPr lang="en-GB" sz="2000" b="1" i="1" dirty="0"/>
              <a:t>twice as likely to die of cot death. </a:t>
            </a:r>
            <a:endParaRPr lang="en-GB" sz="2000" b="1" i="1" dirty="0" smtClean="0"/>
          </a:p>
          <a:p>
            <a:pPr algn="ctr"/>
            <a:r>
              <a:rPr lang="en-GB" sz="2000" b="1" i="1" dirty="0" smtClean="0">
                <a:solidFill>
                  <a:srgbClr val="00B0F0"/>
                </a:solidFill>
              </a:rPr>
              <a:t>What could the future impacts be?</a:t>
            </a:r>
            <a:endParaRPr lang="en-GB" sz="2000" dirty="0"/>
          </a:p>
          <a:p>
            <a:pPr marL="342900" indent="-342900">
              <a:buFont typeface="Arial" panose="020B0604020202020204" pitchFamily="34" charset="0"/>
              <a:buChar char="•"/>
            </a:pPr>
            <a:r>
              <a:rPr lang="en-GB" sz="2000" dirty="0" smtClean="0"/>
              <a:t>It </a:t>
            </a:r>
            <a:r>
              <a:rPr lang="en-GB" sz="2000" dirty="0"/>
              <a:t>can affect a child’s long-term development including their </a:t>
            </a:r>
            <a:r>
              <a:rPr lang="en-GB" sz="2000" b="1" i="1" dirty="0"/>
              <a:t>attention span</a:t>
            </a:r>
            <a:r>
              <a:rPr lang="en-GB" sz="2000" dirty="0"/>
              <a:t> and </a:t>
            </a:r>
            <a:r>
              <a:rPr lang="en-GB" sz="2000" b="1" i="1" dirty="0"/>
              <a:t>learning abilities</a:t>
            </a:r>
            <a:r>
              <a:rPr lang="en-GB" sz="2000" dirty="0"/>
              <a:t>. Taking drugs and getting some types of infection can also </a:t>
            </a:r>
            <a:r>
              <a:rPr lang="en-GB" sz="2000" b="1" i="1" dirty="0"/>
              <a:t>damage a child’s development in the womb</a:t>
            </a:r>
            <a:r>
              <a:rPr lang="en-GB" sz="2000" dirty="0"/>
              <a:t>.</a:t>
            </a:r>
          </a:p>
        </p:txBody>
      </p:sp>
      <p:sp>
        <p:nvSpPr>
          <p:cNvPr id="7" name="Oval 6"/>
          <p:cNvSpPr/>
          <p:nvPr/>
        </p:nvSpPr>
        <p:spPr>
          <a:xfrm>
            <a:off x="6868428" y="874057"/>
            <a:ext cx="3093720" cy="914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3: Biological factors</a:t>
            </a:r>
            <a:endParaRPr lang="en-GB" sz="2000" b="1" dirty="0"/>
          </a:p>
        </p:txBody>
      </p:sp>
    </p:spTree>
    <p:extLst>
      <p:ext uri="{BB962C8B-B14F-4D97-AF65-F5344CB8AC3E}">
        <p14:creationId xmlns:p14="http://schemas.microsoft.com/office/powerpoint/2010/main" val="69276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Effect transition="in" filter="fade">
                                      <p:cBhvr>
                                        <p:cTn id="47" dur="500"/>
                                        <p:tgtEl>
                                          <p:spTgt spid="6">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0" end="10"/>
                                            </p:txEl>
                                          </p:spTgt>
                                        </p:tgtEl>
                                        <p:attrNameLst>
                                          <p:attrName>style.visibility</p:attrName>
                                        </p:attrNameLst>
                                      </p:cBhvr>
                                      <p:to>
                                        <p:strVal val="visible"/>
                                      </p:to>
                                    </p:set>
                                    <p:animEffect transition="in" filter="fade">
                                      <p:cBhvr>
                                        <p:cTn id="52" dur="500"/>
                                        <p:tgtEl>
                                          <p:spTgt spid="6">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1" end="11"/>
                                            </p:txEl>
                                          </p:spTgt>
                                        </p:tgtEl>
                                        <p:attrNameLst>
                                          <p:attrName>style.visibility</p:attrName>
                                        </p:attrNameLst>
                                      </p:cBhvr>
                                      <p:to>
                                        <p:strVal val="visible"/>
                                      </p:to>
                                    </p:set>
                                    <p:animEffect transition="in" filter="fade">
                                      <p:cBhvr>
                                        <p:cTn id="57"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03" y="193675"/>
            <a:ext cx="9446645" cy="517525"/>
          </a:xfrm>
          <a:solidFill>
            <a:srgbClr val="FF0000"/>
          </a:solidFill>
        </p:spPr>
        <p:txBody>
          <a:bodyPr>
            <a:normAutofit/>
          </a:bodyPr>
          <a:lstStyle/>
          <a:p>
            <a:r>
              <a:rPr lang="en-GB" sz="2800" b="1" dirty="0">
                <a:solidFill>
                  <a:srgbClr val="FFFF00"/>
                </a:solidFill>
              </a:rPr>
              <a:t>Topic </a:t>
            </a:r>
            <a:r>
              <a:rPr lang="en-GB" sz="2800" b="1" dirty="0" smtClean="0">
                <a:solidFill>
                  <a:srgbClr val="FFFF00"/>
                </a:solidFill>
              </a:rPr>
              <a:t>B2 - Genetic </a:t>
            </a:r>
            <a:r>
              <a:rPr lang="en-GB" sz="2800" b="1" dirty="0">
                <a:solidFill>
                  <a:srgbClr val="FFFF00"/>
                </a:solidFill>
              </a:rPr>
              <a:t>F</a:t>
            </a:r>
            <a:r>
              <a:rPr lang="en-GB" sz="2800" b="1" dirty="0" smtClean="0">
                <a:solidFill>
                  <a:srgbClr val="FFFF00"/>
                </a:solidFill>
              </a:rPr>
              <a:t>actors </a:t>
            </a:r>
            <a:r>
              <a:rPr lang="en-GB" sz="2800" b="1" dirty="0">
                <a:solidFill>
                  <a:srgbClr val="FFFF00"/>
                </a:solidFill>
              </a:rPr>
              <a:t>that affect </a:t>
            </a:r>
            <a:r>
              <a:rPr lang="en-GB" sz="2800" b="1" dirty="0" smtClean="0">
                <a:solidFill>
                  <a:srgbClr val="FFFF00"/>
                </a:solidFill>
              </a:rPr>
              <a:t>Development</a:t>
            </a:r>
            <a:endParaRPr lang="en-GB" sz="2800" b="1" dirty="0">
              <a:solidFill>
                <a:srgbClr val="FFFF00"/>
              </a:solidFill>
            </a:endParaRPr>
          </a:p>
        </p:txBody>
      </p:sp>
      <p:sp>
        <p:nvSpPr>
          <p:cNvPr id="10" name="Oval 9"/>
          <p:cNvSpPr/>
          <p:nvPr/>
        </p:nvSpPr>
        <p:spPr>
          <a:xfrm>
            <a:off x="170063" y="1763386"/>
            <a:ext cx="306081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1: Predisposition diseases</a:t>
            </a:r>
            <a:endParaRPr lang="en-GB" sz="2000" b="1" dirty="0"/>
          </a:p>
        </p:txBody>
      </p:sp>
      <p:sp>
        <p:nvSpPr>
          <p:cNvPr id="12" name="Oval 11"/>
          <p:cNvSpPr/>
          <p:nvPr/>
        </p:nvSpPr>
        <p:spPr>
          <a:xfrm>
            <a:off x="3494437" y="1759769"/>
            <a:ext cx="3200179"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2</a:t>
            </a:r>
            <a:r>
              <a:rPr lang="en-GB" sz="2000" b="1" dirty="0" smtClean="0"/>
              <a:t>: Susceptible diseases</a:t>
            </a:r>
            <a:endParaRPr lang="en-GB" sz="2000" b="1" dirty="0"/>
          </a:p>
        </p:txBody>
      </p:sp>
      <p:sp>
        <p:nvSpPr>
          <p:cNvPr id="13" name="Oval 12"/>
          <p:cNvSpPr/>
          <p:nvPr/>
        </p:nvSpPr>
        <p:spPr>
          <a:xfrm>
            <a:off x="6901010" y="1802780"/>
            <a:ext cx="3200179" cy="914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3: Biological factors</a:t>
            </a:r>
            <a:endParaRPr lang="en-GB" sz="2000" b="1" dirty="0"/>
          </a:p>
        </p:txBody>
      </p:sp>
      <p:sp>
        <p:nvSpPr>
          <p:cNvPr id="14" name="TextBox 13"/>
          <p:cNvSpPr txBox="1"/>
          <p:nvPr/>
        </p:nvSpPr>
        <p:spPr>
          <a:xfrm>
            <a:off x="426914" y="928752"/>
            <a:ext cx="9245406" cy="646331"/>
          </a:xfrm>
          <a:prstGeom prst="rect">
            <a:avLst/>
          </a:prstGeom>
          <a:noFill/>
        </p:spPr>
        <p:txBody>
          <a:bodyPr wrap="square" rtlCol="0">
            <a:spAutoFit/>
          </a:bodyPr>
          <a:lstStyle/>
          <a:p>
            <a:pPr algn="ctr"/>
            <a:r>
              <a:rPr lang="en-GB" sz="3600" b="1" u="sng" dirty="0" smtClean="0"/>
              <a:t>Revision Checklist</a:t>
            </a:r>
            <a:endParaRPr lang="en-GB" sz="3600" b="1" i="1" u="sng" dirty="0">
              <a:solidFill>
                <a:srgbClr val="FF0000"/>
              </a:solidFill>
            </a:endParaRPr>
          </a:p>
        </p:txBody>
      </p:sp>
      <p:sp>
        <p:nvSpPr>
          <p:cNvPr id="17" name="Rectangle 16"/>
          <p:cNvSpPr/>
          <p:nvPr/>
        </p:nvSpPr>
        <p:spPr>
          <a:xfrm>
            <a:off x="170063" y="2866088"/>
            <a:ext cx="3060817" cy="3831818"/>
          </a:xfrm>
          <a:prstGeom prst="rect">
            <a:avLst/>
          </a:prstGeom>
          <a:ln>
            <a:solidFill>
              <a:schemeClr val="tx1"/>
            </a:solidFill>
          </a:ln>
        </p:spPr>
        <p:txBody>
          <a:bodyPr wrap="square">
            <a:spAutoFit/>
          </a:bodyPr>
          <a:lstStyle/>
          <a:p>
            <a:pPr marL="285750" indent="-285750">
              <a:lnSpc>
                <a:spcPct val="150000"/>
              </a:lnSpc>
              <a:buFont typeface="Wingdings" panose="05000000000000000000" pitchFamily="2" charset="2"/>
              <a:buChar char="q"/>
            </a:pPr>
            <a:r>
              <a:rPr lang="en-GB" dirty="0" smtClean="0"/>
              <a:t>Cystic fibrosis </a:t>
            </a:r>
          </a:p>
          <a:p>
            <a:pPr marL="285750" indent="-285750">
              <a:lnSpc>
                <a:spcPct val="150000"/>
              </a:lnSpc>
              <a:buFont typeface="Wingdings" panose="05000000000000000000" pitchFamily="2" charset="2"/>
              <a:buChar char="q"/>
            </a:pPr>
            <a:r>
              <a:rPr lang="en-GB" dirty="0" smtClean="0"/>
              <a:t>Brittle bone disease</a:t>
            </a:r>
          </a:p>
          <a:p>
            <a:pPr marL="285750" indent="-285750">
              <a:lnSpc>
                <a:spcPct val="150000"/>
              </a:lnSpc>
              <a:buFont typeface="Wingdings" panose="05000000000000000000" pitchFamily="2" charset="2"/>
              <a:buChar char="q"/>
            </a:pPr>
            <a:r>
              <a:rPr lang="en-GB" dirty="0"/>
              <a:t>Phenylketonuria (PKU) </a:t>
            </a:r>
            <a:endParaRPr lang="en-GB" dirty="0" smtClean="0"/>
          </a:p>
          <a:p>
            <a:pPr marL="285750" indent="-285750">
              <a:lnSpc>
                <a:spcPct val="150000"/>
              </a:lnSpc>
              <a:buFont typeface="Wingdings" panose="05000000000000000000" pitchFamily="2" charset="2"/>
              <a:buChar char="q"/>
            </a:pPr>
            <a:r>
              <a:rPr lang="en-GB" dirty="0"/>
              <a:t>Huntington’s </a:t>
            </a:r>
            <a:r>
              <a:rPr lang="en-GB" dirty="0" smtClean="0"/>
              <a:t>disease</a:t>
            </a:r>
          </a:p>
          <a:p>
            <a:pPr marL="285750" indent="-285750">
              <a:lnSpc>
                <a:spcPct val="150000"/>
              </a:lnSpc>
              <a:buFont typeface="Wingdings" panose="05000000000000000000" pitchFamily="2" charset="2"/>
              <a:buChar char="q"/>
            </a:pPr>
            <a:r>
              <a:rPr lang="en-GB" dirty="0" err="1"/>
              <a:t>Kleinfelter</a:t>
            </a:r>
            <a:r>
              <a:rPr lang="en-GB" dirty="0"/>
              <a:t> Syndrome </a:t>
            </a:r>
            <a:endParaRPr lang="en-GB" dirty="0" smtClean="0"/>
          </a:p>
          <a:p>
            <a:pPr marL="285750" indent="-285750">
              <a:lnSpc>
                <a:spcPct val="150000"/>
              </a:lnSpc>
              <a:buFont typeface="Wingdings" panose="05000000000000000000" pitchFamily="2" charset="2"/>
              <a:buChar char="q"/>
            </a:pPr>
            <a:r>
              <a:rPr lang="en-GB" dirty="0"/>
              <a:t>Down </a:t>
            </a:r>
            <a:r>
              <a:rPr lang="en-GB" dirty="0" smtClean="0"/>
              <a:t>Syndrome </a:t>
            </a:r>
          </a:p>
          <a:p>
            <a:pPr marL="285750" indent="-285750">
              <a:lnSpc>
                <a:spcPct val="150000"/>
              </a:lnSpc>
              <a:buFont typeface="Wingdings" panose="05000000000000000000" pitchFamily="2" charset="2"/>
              <a:buChar char="q"/>
            </a:pPr>
            <a:r>
              <a:rPr lang="en-GB" dirty="0" smtClean="0"/>
              <a:t>Colour Blindness</a:t>
            </a:r>
          </a:p>
          <a:p>
            <a:pPr marL="285750" indent="-285750">
              <a:lnSpc>
                <a:spcPct val="150000"/>
              </a:lnSpc>
              <a:buFont typeface="Wingdings" panose="05000000000000000000" pitchFamily="2" charset="2"/>
              <a:buChar char="q"/>
            </a:pPr>
            <a:r>
              <a:rPr lang="en-GB" dirty="0"/>
              <a:t>Duchenne muscular dystrophy </a:t>
            </a:r>
          </a:p>
        </p:txBody>
      </p:sp>
      <p:sp>
        <p:nvSpPr>
          <p:cNvPr id="11" name="Rectangle 10"/>
          <p:cNvSpPr/>
          <p:nvPr/>
        </p:nvSpPr>
        <p:spPr>
          <a:xfrm>
            <a:off x="3498888" y="2866088"/>
            <a:ext cx="3060817" cy="1338828"/>
          </a:xfrm>
          <a:prstGeom prst="rect">
            <a:avLst/>
          </a:prstGeom>
          <a:ln>
            <a:solidFill>
              <a:schemeClr val="tx1"/>
            </a:solidFill>
          </a:ln>
        </p:spPr>
        <p:txBody>
          <a:bodyPr wrap="square">
            <a:spAutoFit/>
          </a:bodyPr>
          <a:lstStyle/>
          <a:p>
            <a:pPr marL="285750" indent="-285750">
              <a:lnSpc>
                <a:spcPct val="150000"/>
              </a:lnSpc>
              <a:buFont typeface="Wingdings" panose="05000000000000000000" pitchFamily="2" charset="2"/>
              <a:buChar char="q"/>
            </a:pPr>
            <a:r>
              <a:rPr lang="en-GB" dirty="0" smtClean="0"/>
              <a:t>Cancer</a:t>
            </a:r>
          </a:p>
          <a:p>
            <a:pPr marL="285750" indent="-285750">
              <a:lnSpc>
                <a:spcPct val="150000"/>
              </a:lnSpc>
              <a:buFont typeface="Wingdings" panose="05000000000000000000" pitchFamily="2" charset="2"/>
              <a:buChar char="q"/>
            </a:pPr>
            <a:r>
              <a:rPr lang="en-GB" dirty="0" smtClean="0"/>
              <a:t>Diabetes</a:t>
            </a:r>
          </a:p>
          <a:p>
            <a:pPr marL="285750" indent="-285750">
              <a:lnSpc>
                <a:spcPct val="150000"/>
              </a:lnSpc>
              <a:buFont typeface="Wingdings" panose="05000000000000000000" pitchFamily="2" charset="2"/>
              <a:buChar char="q"/>
            </a:pPr>
            <a:r>
              <a:rPr lang="en-GB" dirty="0" smtClean="0"/>
              <a:t>High blood cholesterol </a:t>
            </a:r>
            <a:endParaRPr lang="en-GB" dirty="0"/>
          </a:p>
        </p:txBody>
      </p:sp>
      <p:sp>
        <p:nvSpPr>
          <p:cNvPr id="18" name="Rectangle 17"/>
          <p:cNvSpPr/>
          <p:nvPr/>
        </p:nvSpPr>
        <p:spPr>
          <a:xfrm>
            <a:off x="6779411" y="2866088"/>
            <a:ext cx="3385669" cy="2585323"/>
          </a:xfrm>
          <a:prstGeom prst="rect">
            <a:avLst/>
          </a:prstGeom>
          <a:ln>
            <a:solidFill>
              <a:schemeClr val="tx1"/>
            </a:solidFill>
          </a:ln>
        </p:spPr>
        <p:txBody>
          <a:bodyPr wrap="square">
            <a:spAutoFit/>
          </a:bodyPr>
          <a:lstStyle/>
          <a:p>
            <a:pPr marL="285750" indent="-285750">
              <a:lnSpc>
                <a:spcPct val="150000"/>
              </a:lnSpc>
              <a:buFont typeface="Wingdings" panose="05000000000000000000" pitchFamily="2" charset="2"/>
              <a:buChar char="q"/>
            </a:pPr>
            <a:r>
              <a:rPr lang="en-GB" dirty="0" smtClean="0"/>
              <a:t>Foetal alcohol syndrome</a:t>
            </a:r>
          </a:p>
          <a:p>
            <a:pPr marL="285750" indent="-285750">
              <a:lnSpc>
                <a:spcPct val="150000"/>
              </a:lnSpc>
              <a:buFont typeface="Wingdings" panose="05000000000000000000" pitchFamily="2" charset="2"/>
              <a:buChar char="q"/>
            </a:pPr>
            <a:r>
              <a:rPr lang="en-GB" dirty="0"/>
              <a:t>Maternal infections during pregnancy </a:t>
            </a:r>
            <a:endParaRPr lang="en-GB" dirty="0" smtClean="0"/>
          </a:p>
          <a:p>
            <a:pPr marL="285750" indent="-285750">
              <a:lnSpc>
                <a:spcPct val="150000"/>
              </a:lnSpc>
              <a:buFont typeface="Wingdings" panose="05000000000000000000" pitchFamily="2" charset="2"/>
              <a:buChar char="q"/>
            </a:pPr>
            <a:r>
              <a:rPr lang="en-GB" dirty="0"/>
              <a:t>Lifestyle/diet during pregnancy </a:t>
            </a:r>
            <a:endParaRPr lang="en-GB" dirty="0" smtClean="0"/>
          </a:p>
          <a:p>
            <a:pPr marL="285750" indent="-285750">
              <a:lnSpc>
                <a:spcPct val="150000"/>
              </a:lnSpc>
              <a:buFont typeface="Wingdings" panose="05000000000000000000" pitchFamily="2" charset="2"/>
              <a:buChar char="q"/>
            </a:pPr>
            <a:r>
              <a:rPr lang="en-GB" dirty="0"/>
              <a:t>Congenital defects </a:t>
            </a:r>
          </a:p>
        </p:txBody>
      </p:sp>
      <p:sp>
        <p:nvSpPr>
          <p:cNvPr id="4" name="Rectangle 3"/>
          <p:cNvSpPr/>
          <p:nvPr/>
        </p:nvSpPr>
        <p:spPr>
          <a:xfrm>
            <a:off x="3450586" y="4376515"/>
            <a:ext cx="3109119" cy="2308324"/>
          </a:xfrm>
          <a:prstGeom prst="rect">
            <a:avLst/>
          </a:prstGeom>
          <a:solidFill>
            <a:schemeClr val="accent2">
              <a:lumMod val="40000"/>
              <a:lumOff val="60000"/>
            </a:schemeClr>
          </a:solidFill>
        </p:spPr>
        <p:txBody>
          <a:bodyPr wrap="square">
            <a:spAutoFit/>
          </a:bodyPr>
          <a:lstStyle/>
          <a:p>
            <a:r>
              <a:rPr lang="en-GB" sz="1600" b="1" u="sng" dirty="0"/>
              <a:t>Research and put together a </a:t>
            </a:r>
            <a:r>
              <a:rPr lang="en-GB" sz="1600" b="1" u="sng" dirty="0" smtClean="0"/>
              <a:t>fact page</a:t>
            </a:r>
            <a:r>
              <a:rPr lang="en-GB" sz="1600" b="1" dirty="0" smtClean="0"/>
              <a:t> </a:t>
            </a:r>
            <a:r>
              <a:rPr lang="en-GB" sz="1600" dirty="0"/>
              <a:t>for other students about genetic factors that affect development. </a:t>
            </a:r>
            <a:endParaRPr lang="en-GB" sz="1600" dirty="0" smtClean="0"/>
          </a:p>
          <a:p>
            <a:pPr marL="285750" indent="-285750">
              <a:buFont typeface="Arial" panose="020B0604020202020204" pitchFamily="34" charset="0"/>
              <a:buChar char="•"/>
            </a:pPr>
            <a:r>
              <a:rPr lang="en-GB" sz="1600" dirty="0" smtClean="0"/>
              <a:t>Make </a:t>
            </a:r>
            <a:r>
              <a:rPr lang="en-GB" sz="1600" dirty="0"/>
              <a:t>your presentation </a:t>
            </a:r>
            <a:r>
              <a:rPr lang="en-GB" sz="1600" b="1" u="sng" dirty="0"/>
              <a:t>creative and colourfu</a:t>
            </a:r>
            <a:r>
              <a:rPr lang="en-GB" sz="1600" dirty="0"/>
              <a:t>l. </a:t>
            </a:r>
          </a:p>
          <a:p>
            <a:pPr marL="285750" indent="-285750">
              <a:buFont typeface="Arial" panose="020B0604020202020204" pitchFamily="34" charset="0"/>
              <a:buChar char="•"/>
            </a:pPr>
            <a:r>
              <a:rPr lang="en-GB" sz="1600" dirty="0" smtClean="0"/>
              <a:t>Include </a:t>
            </a:r>
            <a:r>
              <a:rPr lang="en-GB" sz="1600" dirty="0"/>
              <a:t>the </a:t>
            </a:r>
            <a:r>
              <a:rPr lang="en-GB" sz="1600" b="1" u="sng" dirty="0" smtClean="0"/>
              <a:t>key words</a:t>
            </a:r>
            <a:r>
              <a:rPr lang="en-GB" sz="1600" dirty="0" smtClean="0"/>
              <a:t> </a:t>
            </a:r>
            <a:r>
              <a:rPr lang="en-GB" sz="1600" dirty="0"/>
              <a:t>and </a:t>
            </a:r>
            <a:r>
              <a:rPr lang="en-GB" sz="1600" b="1" u="sng" dirty="0" smtClean="0"/>
              <a:t>definitions</a:t>
            </a:r>
            <a:r>
              <a:rPr lang="en-GB" sz="1600" dirty="0" smtClean="0"/>
              <a:t> </a:t>
            </a:r>
            <a:r>
              <a:rPr lang="en-GB" sz="1600" dirty="0"/>
              <a:t>in the form of a glossary</a:t>
            </a:r>
          </a:p>
        </p:txBody>
      </p:sp>
    </p:spTree>
    <p:extLst>
      <p:ext uri="{BB962C8B-B14F-4D97-AF65-F5344CB8AC3E}">
        <p14:creationId xmlns:p14="http://schemas.microsoft.com/office/powerpoint/2010/main" val="259265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Different Genetic conditions: </a:t>
            </a:r>
            <a:r>
              <a:rPr lang="en-GB" sz="3600" b="1" i="1" dirty="0" smtClean="0">
                <a:solidFill>
                  <a:schemeClr val="bg1"/>
                </a:solidFill>
              </a:rPr>
              <a:t>3 Key Factors</a:t>
            </a:r>
            <a:endParaRPr lang="en-GB" sz="2400" b="1" dirty="0">
              <a:solidFill>
                <a:schemeClr val="bg1"/>
              </a:solidFill>
            </a:endParaRPr>
          </a:p>
        </p:txBody>
      </p:sp>
      <p:sp>
        <p:nvSpPr>
          <p:cNvPr id="3" name="Content Placeholder 2"/>
          <p:cNvSpPr>
            <a:spLocks noGrp="1"/>
          </p:cNvSpPr>
          <p:nvPr>
            <p:ph idx="1"/>
          </p:nvPr>
        </p:nvSpPr>
        <p:spPr>
          <a:xfrm>
            <a:off x="7112000" y="956728"/>
            <a:ext cx="2926079" cy="5657432"/>
          </a:xfrm>
          <a:ln>
            <a:solidFill>
              <a:srgbClr val="7030A0"/>
            </a:solidFill>
          </a:ln>
        </p:spPr>
        <p:txBody>
          <a:bodyPr>
            <a:noAutofit/>
          </a:bodyPr>
          <a:lstStyle/>
          <a:p>
            <a:pPr marL="0" indent="0" algn="ctr">
              <a:lnSpc>
                <a:spcPct val="100000"/>
              </a:lnSpc>
              <a:buNone/>
            </a:pPr>
            <a:r>
              <a:rPr lang="en-GB" sz="1600" b="1" u="sng" dirty="0" smtClean="0"/>
              <a:t>Key Definitions</a:t>
            </a:r>
          </a:p>
          <a:p>
            <a:pPr marL="0" indent="0" algn="ctr">
              <a:lnSpc>
                <a:spcPct val="100000"/>
              </a:lnSpc>
              <a:buNone/>
            </a:pPr>
            <a:r>
              <a:rPr lang="en-GB" sz="1600" b="1" dirty="0" smtClean="0"/>
              <a:t>For each of the conditions: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each condition condition</a:t>
            </a:r>
          </a:p>
          <a:p>
            <a:pPr>
              <a:lnSpc>
                <a:spcPct val="100000"/>
              </a:lnSpc>
              <a:buFont typeface="Wingdings" panose="05000000000000000000" pitchFamily="2" charset="2"/>
              <a:buChar char="q"/>
            </a:pPr>
            <a:r>
              <a:rPr lang="en-GB" sz="1600" dirty="0" smtClean="0"/>
              <a:t>Explain the </a:t>
            </a:r>
            <a:r>
              <a:rPr lang="en-GB" sz="1600" b="1" i="1" dirty="0" smtClean="0"/>
              <a:t>impacts</a:t>
            </a:r>
            <a:r>
              <a:rPr lang="en-GB" sz="1600" dirty="0" smtClean="0"/>
              <a:t> on the body E.g. PIES</a:t>
            </a:r>
          </a:p>
          <a:p>
            <a:pPr>
              <a:lnSpc>
                <a:spcPct val="100000"/>
              </a:lnSpc>
              <a:buFont typeface="Wingdings" panose="05000000000000000000" pitchFamily="2" charset="2"/>
              <a:buChar char="q"/>
            </a:pPr>
            <a:r>
              <a:rPr lang="en-GB" sz="1600" dirty="0" smtClean="0"/>
              <a:t>Identify different </a:t>
            </a:r>
            <a:r>
              <a:rPr lang="en-GB" sz="1600" b="1" i="1" dirty="0" smtClean="0"/>
              <a:t>symptoms </a:t>
            </a:r>
            <a:r>
              <a:rPr lang="en-GB" sz="1600" i="1" dirty="0" smtClean="0"/>
              <a:t>of each condition </a:t>
            </a:r>
            <a:endParaRPr lang="en-GB" sz="1600" b="1" i="1" dirty="0"/>
          </a:p>
          <a:p>
            <a:pPr>
              <a:lnSpc>
                <a:spcPct val="100000"/>
              </a:lnSpc>
              <a:buFont typeface="Wingdings" panose="05000000000000000000" pitchFamily="2" charset="2"/>
              <a:buChar char="q"/>
            </a:pPr>
            <a:r>
              <a:rPr lang="en-GB" sz="1600" dirty="0" smtClean="0"/>
              <a:t>Provide examples of </a:t>
            </a:r>
            <a:r>
              <a:rPr lang="en-GB" sz="1600" b="1" i="1" dirty="0" smtClean="0"/>
              <a:t>treatment</a:t>
            </a:r>
            <a:r>
              <a:rPr lang="en-GB" sz="1600" dirty="0" smtClean="0"/>
              <a:t> and </a:t>
            </a:r>
            <a:r>
              <a:rPr lang="en-GB" sz="1600" b="1" i="1" dirty="0" smtClean="0"/>
              <a:t>support</a:t>
            </a:r>
            <a:r>
              <a:rPr lang="en-GB" sz="1600" dirty="0" smtClean="0"/>
              <a:t> available for each condition</a:t>
            </a:r>
          </a:p>
          <a:p>
            <a:pPr>
              <a:lnSpc>
                <a:spcPct val="100000"/>
              </a:lnSpc>
              <a:buFont typeface="Wingdings" panose="05000000000000000000" pitchFamily="2" charset="2"/>
              <a:buChar char="q"/>
            </a:pPr>
            <a:r>
              <a:rPr lang="en-GB" sz="1600" dirty="0" smtClean="0"/>
              <a:t>Explain how the </a:t>
            </a:r>
            <a:r>
              <a:rPr lang="en-GB" sz="1600" b="1" i="1" dirty="0" smtClean="0"/>
              <a:t>condition changes </a:t>
            </a:r>
            <a:r>
              <a:rPr lang="en-GB" sz="1600" dirty="0" smtClean="0"/>
              <a:t>throughout the life stages </a:t>
            </a:r>
          </a:p>
          <a:p>
            <a:pPr>
              <a:lnSpc>
                <a:spcPct val="100000"/>
              </a:lnSpc>
              <a:buFont typeface="Wingdings" panose="05000000000000000000" pitchFamily="2" charset="2"/>
              <a:buChar char="q"/>
            </a:pPr>
            <a:r>
              <a:rPr lang="en-GB" sz="1600" dirty="0" smtClean="0"/>
              <a:t>Provide an average </a:t>
            </a:r>
            <a:r>
              <a:rPr lang="en-GB" sz="1600" b="1" dirty="0" smtClean="0"/>
              <a:t>life expectancy</a:t>
            </a:r>
          </a:p>
        </p:txBody>
      </p:sp>
      <p:sp>
        <p:nvSpPr>
          <p:cNvPr id="6" name="Rectangle 5"/>
          <p:cNvSpPr/>
          <p:nvPr/>
        </p:nvSpPr>
        <p:spPr>
          <a:xfrm>
            <a:off x="224790" y="1048168"/>
            <a:ext cx="6785610" cy="5693866"/>
          </a:xfrm>
          <a:prstGeom prst="rect">
            <a:avLst/>
          </a:prstGeom>
        </p:spPr>
        <p:txBody>
          <a:bodyPr wrap="square">
            <a:spAutoFit/>
          </a:bodyPr>
          <a:lstStyle/>
          <a:p>
            <a:r>
              <a:rPr lang="en-GB" sz="1300" b="1" u="sng" dirty="0"/>
              <a:t>Genetic predispositions </a:t>
            </a:r>
            <a:endParaRPr lang="en-GB" sz="1300" b="1" u="sng" dirty="0" smtClean="0"/>
          </a:p>
          <a:p>
            <a:r>
              <a:rPr lang="en-GB" sz="1300" dirty="0" smtClean="0"/>
              <a:t>A </a:t>
            </a:r>
            <a:r>
              <a:rPr lang="en-GB" sz="1300" dirty="0"/>
              <a:t>predisposition is the possibility that you will develop a certain condition. A genetic predisposition means that you inherit that possibility from one or both of your biological parents. However, a genetic predisposition does not mean that it is a certainty that you will develop that condition. Although the genetic makeup that predisposes these conditions cannot be altered, we can sometimes alter environmental factors and offer support and treatment to allow the individuals to develop and lead life as healthily as possible There are some inherited conditions, some rarer than others, that have serious consequences for a child’s growth and development. </a:t>
            </a:r>
            <a:endParaRPr lang="en-GB" sz="1300" dirty="0" smtClean="0"/>
          </a:p>
          <a:p>
            <a:r>
              <a:rPr lang="en-GB" sz="1300" b="1" u="sng" dirty="0"/>
              <a:t>Susceptibility to disease </a:t>
            </a:r>
            <a:endParaRPr lang="en-GB" sz="1300" b="1" u="sng" dirty="0" smtClean="0"/>
          </a:p>
          <a:p>
            <a:r>
              <a:rPr lang="en-GB" sz="1300" dirty="0" smtClean="0"/>
              <a:t>According </a:t>
            </a:r>
            <a:r>
              <a:rPr lang="en-GB" sz="1300" dirty="0"/>
              <a:t>to the World Health Organization (WHO), most diseases involve environmental factors and the complex interaction of many genes. In other words, although an individual may not be born with a disease, their genetic make-up may make them susceptible to acquiring it later in life. Diseases and disorders that are more likely to happen in individuals with a susceptibility include certain types of cancer, diabetes and having high blood cholesterol. </a:t>
            </a:r>
            <a:endParaRPr lang="en-GB" sz="1300" dirty="0" smtClean="0"/>
          </a:p>
          <a:p>
            <a:r>
              <a:rPr lang="en-GB" sz="1300" b="1" u="sng" dirty="0"/>
              <a:t>Biological factors that affect development </a:t>
            </a:r>
            <a:endParaRPr lang="en-GB" sz="1300" b="1" u="sng" dirty="0" smtClean="0"/>
          </a:p>
          <a:p>
            <a:r>
              <a:rPr lang="en-GB" sz="1300" dirty="0" smtClean="0"/>
              <a:t>The </a:t>
            </a:r>
            <a:r>
              <a:rPr lang="en-GB" sz="1300" dirty="0"/>
              <a:t>environment inside a mother’s womb can have a dramatic influence on a child’s development. If a woman smokes or drinks alcohol during pregnancy, foetal development may be affected. The nicotine inhaled in smoking contains carbon dioxide which gets into the blood stream restricting the amount of oxygen to the foetus. Children born to mothers who smoke tend to weigh less at birth and are more prone to infections and are twice as likely to die of cot death. It can affect a child’s long-term development including their attention span and learning abilities. Taking drugs </a:t>
            </a:r>
            <a:r>
              <a:rPr lang="en-GB" sz="1300" dirty="0" smtClean="0"/>
              <a:t>and getting </a:t>
            </a:r>
            <a:r>
              <a:rPr lang="en-GB" sz="1300" dirty="0"/>
              <a:t>some types of infection can also damage a child’s development in the womb.</a:t>
            </a:r>
          </a:p>
        </p:txBody>
      </p:sp>
    </p:spTree>
    <p:extLst>
      <p:ext uri="{BB962C8B-B14F-4D97-AF65-F5344CB8AC3E}">
        <p14:creationId xmlns:p14="http://schemas.microsoft.com/office/powerpoint/2010/main" val="2368799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0" y="182247"/>
            <a:ext cx="9838849" cy="589913"/>
          </a:xfrm>
          <a:solidFill>
            <a:schemeClr val="accent1"/>
          </a:solidFill>
        </p:spPr>
        <p:txBody>
          <a:bodyPr>
            <a:noAutofit/>
          </a:bodyPr>
          <a:lstStyle/>
          <a:p>
            <a:pPr algn="ctr"/>
            <a:r>
              <a:rPr lang="en-GB" sz="2400" b="1" dirty="0" smtClean="0">
                <a:solidFill>
                  <a:srgbClr val="FFFF00"/>
                </a:solidFill>
              </a:rPr>
              <a:t>Genetic conditions: </a:t>
            </a:r>
            <a:r>
              <a:rPr lang="en-GB" sz="3600" b="1" i="1" dirty="0" smtClean="0">
                <a:solidFill>
                  <a:schemeClr val="bg1"/>
                </a:solidFill>
              </a:rPr>
              <a:t>Cystic Fibrosis</a:t>
            </a:r>
            <a:endParaRPr lang="en-GB" sz="2400" b="1" dirty="0">
              <a:solidFill>
                <a:schemeClr val="bg1"/>
              </a:solidFill>
            </a:endParaRPr>
          </a:p>
        </p:txBody>
      </p:sp>
      <p:sp>
        <p:nvSpPr>
          <p:cNvPr id="3" name="Content Placeholder 2"/>
          <p:cNvSpPr>
            <a:spLocks noGrp="1"/>
          </p:cNvSpPr>
          <p:nvPr>
            <p:ph idx="1"/>
          </p:nvPr>
        </p:nvSpPr>
        <p:spPr>
          <a:xfrm>
            <a:off x="7112000" y="1216024"/>
            <a:ext cx="2926079" cy="5123815"/>
          </a:xfrm>
          <a:ln>
            <a:solidFill>
              <a:srgbClr val="7030A0"/>
            </a:solidFill>
          </a:ln>
        </p:spPr>
        <p:txBody>
          <a:bodyPr>
            <a:noAutofit/>
          </a:bodyPr>
          <a:lstStyle/>
          <a:p>
            <a:pPr marL="0" indent="0" algn="ctr">
              <a:lnSpc>
                <a:spcPct val="100000"/>
              </a:lnSpc>
              <a:buNone/>
            </a:pPr>
            <a:r>
              <a:rPr lang="en-GB" sz="1600" b="1" u="sng" dirty="0" smtClean="0"/>
              <a:t>Genetic Conditions</a:t>
            </a:r>
          </a:p>
          <a:p>
            <a:pPr>
              <a:lnSpc>
                <a:spcPct val="100000"/>
              </a:lnSpc>
              <a:buFont typeface="Wingdings" panose="05000000000000000000" pitchFamily="2" charset="2"/>
              <a:buChar char="q"/>
            </a:pPr>
            <a:r>
              <a:rPr lang="en-GB" sz="1600" dirty="0" smtClean="0"/>
              <a:t>Provide a simple </a:t>
            </a:r>
            <a:r>
              <a:rPr lang="en-GB" sz="1600" b="1" i="1" dirty="0" smtClean="0"/>
              <a:t>definition</a:t>
            </a:r>
            <a:r>
              <a:rPr lang="en-GB" sz="1600" dirty="0" smtClean="0"/>
              <a:t> of the condition</a:t>
            </a:r>
          </a:p>
          <a:p>
            <a:pPr>
              <a:lnSpc>
                <a:spcPct val="100000"/>
              </a:lnSpc>
              <a:buFont typeface="Wingdings" panose="05000000000000000000" pitchFamily="2" charset="2"/>
              <a:buChar char="q"/>
            </a:pPr>
            <a:r>
              <a:rPr lang="en-GB" sz="1600" dirty="0" smtClean="0"/>
              <a:t>Explain the </a:t>
            </a:r>
            <a:r>
              <a:rPr lang="en-GB" sz="1600" b="1" i="1" dirty="0" smtClean="0"/>
              <a:t>impacts</a:t>
            </a:r>
            <a:r>
              <a:rPr lang="en-GB" sz="1600" dirty="0" smtClean="0"/>
              <a:t> on the body E.g. PIES</a:t>
            </a:r>
          </a:p>
          <a:p>
            <a:pPr>
              <a:lnSpc>
                <a:spcPct val="100000"/>
              </a:lnSpc>
              <a:buFont typeface="Wingdings" panose="05000000000000000000" pitchFamily="2" charset="2"/>
              <a:buChar char="q"/>
            </a:pPr>
            <a:r>
              <a:rPr lang="en-GB" sz="1600" dirty="0" smtClean="0"/>
              <a:t>Identify different </a:t>
            </a:r>
            <a:r>
              <a:rPr lang="en-GB" sz="1600" b="1" i="1" dirty="0" smtClean="0"/>
              <a:t>symptoms </a:t>
            </a:r>
            <a:endParaRPr lang="en-GB" sz="1600" b="1" i="1" dirty="0"/>
          </a:p>
          <a:p>
            <a:pPr>
              <a:lnSpc>
                <a:spcPct val="100000"/>
              </a:lnSpc>
              <a:buFont typeface="Wingdings" panose="05000000000000000000" pitchFamily="2" charset="2"/>
              <a:buChar char="q"/>
            </a:pPr>
            <a:r>
              <a:rPr lang="en-GB" sz="1600" dirty="0" smtClean="0"/>
              <a:t>Provide examples of </a:t>
            </a:r>
            <a:r>
              <a:rPr lang="en-GB" sz="1600" b="1" i="1" dirty="0" smtClean="0"/>
              <a:t>treatment</a:t>
            </a:r>
            <a:r>
              <a:rPr lang="en-GB" sz="1600" dirty="0" smtClean="0"/>
              <a:t> and </a:t>
            </a:r>
            <a:r>
              <a:rPr lang="en-GB" sz="1600" b="1" i="1" dirty="0" smtClean="0"/>
              <a:t>support</a:t>
            </a:r>
            <a:r>
              <a:rPr lang="en-GB" sz="1600" dirty="0" smtClean="0"/>
              <a:t> available for the condition</a:t>
            </a:r>
          </a:p>
          <a:p>
            <a:pPr>
              <a:lnSpc>
                <a:spcPct val="100000"/>
              </a:lnSpc>
              <a:buFont typeface="Wingdings" panose="05000000000000000000" pitchFamily="2" charset="2"/>
              <a:buChar char="q"/>
            </a:pPr>
            <a:r>
              <a:rPr lang="en-GB" sz="1600" dirty="0" smtClean="0"/>
              <a:t>Explain how the </a:t>
            </a:r>
            <a:r>
              <a:rPr lang="en-GB" sz="1600" b="1" i="1" dirty="0" smtClean="0"/>
              <a:t>condition changes </a:t>
            </a:r>
            <a:r>
              <a:rPr lang="en-GB" sz="1600" dirty="0" smtClean="0"/>
              <a:t>throughout the life stages </a:t>
            </a:r>
          </a:p>
          <a:p>
            <a:pPr>
              <a:lnSpc>
                <a:spcPct val="100000"/>
              </a:lnSpc>
              <a:buFont typeface="Wingdings" panose="05000000000000000000" pitchFamily="2" charset="2"/>
              <a:buChar char="q"/>
            </a:pPr>
            <a:r>
              <a:rPr lang="en-GB" sz="1600" dirty="0" smtClean="0"/>
              <a:t>Provide an average </a:t>
            </a:r>
            <a:r>
              <a:rPr lang="en-GB" sz="1600" b="1" dirty="0" smtClean="0"/>
              <a:t>life expectancy</a:t>
            </a:r>
          </a:p>
        </p:txBody>
      </p:sp>
      <p:sp>
        <p:nvSpPr>
          <p:cNvPr id="5" name="Rectangle 4"/>
          <p:cNvSpPr/>
          <p:nvPr/>
        </p:nvSpPr>
        <p:spPr>
          <a:xfrm>
            <a:off x="199230" y="1216024"/>
            <a:ext cx="6912770" cy="5201424"/>
          </a:xfrm>
          <a:prstGeom prst="rect">
            <a:avLst/>
          </a:prstGeom>
        </p:spPr>
        <p:txBody>
          <a:bodyPr wrap="square">
            <a:spAutoFit/>
          </a:bodyPr>
          <a:lstStyle/>
          <a:p>
            <a:r>
              <a:rPr lang="en-GB" sz="1600" dirty="0"/>
              <a:t>Cystic fibrosis is caused by a faulty gene thought to be carried by as many as 4 per cent of the UK population. The gene is recessive, which means that both parents must be carriers for their children to develop cystic fibrosis. When both parents carry the faulty gene, there is a one-in-four chance that their child will be born with cystic fibrosis. </a:t>
            </a:r>
            <a:endParaRPr lang="en-GB" sz="1600" dirty="0" smtClean="0"/>
          </a:p>
          <a:p>
            <a:endParaRPr lang="en-GB" sz="1600" dirty="0"/>
          </a:p>
          <a:p>
            <a:r>
              <a:rPr lang="en-GB" sz="1600" dirty="0" smtClean="0"/>
              <a:t>Cystic </a:t>
            </a:r>
            <a:r>
              <a:rPr lang="en-GB" sz="1600" dirty="0"/>
              <a:t>fibrosis results in a defective protein being produced that can cause the lungs to become clogged with thick sticky mucus. People with cystic fibrosis may have problems absorbing nourishment from food and they may also suffer from respiratory and chest infections. In the past, children with cystic fibrosis often had a very short life expectancy, but contemporary medical treatments have succeeded in extending both quality of life and life expectancy. </a:t>
            </a:r>
            <a:endParaRPr lang="en-GB" sz="1600" dirty="0" smtClean="0"/>
          </a:p>
          <a:p>
            <a:endParaRPr lang="en-GB" sz="1600" dirty="0"/>
          </a:p>
          <a:p>
            <a:r>
              <a:rPr lang="en-GB" sz="1600" dirty="0" smtClean="0"/>
              <a:t>Physiotherapy </a:t>
            </a:r>
            <a:r>
              <a:rPr lang="en-GB" sz="1600" dirty="0"/>
              <a:t>helps people with cystic fibrosis to clear mucus from their lungs. Various drugs help control breathing and throat and lung infections, and a special diet and drugs help with food absorption. In the future, it may become possible to use genetic therapy to replace the faulty gene</a:t>
            </a:r>
          </a:p>
        </p:txBody>
      </p:sp>
    </p:spTree>
    <p:extLst>
      <p:ext uri="{BB962C8B-B14F-4D97-AF65-F5344CB8AC3E}">
        <p14:creationId xmlns:p14="http://schemas.microsoft.com/office/powerpoint/2010/main" val="78530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6F0C7C-95CD-4157-B59F-1693F8160B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4819</Words>
  <Application>Microsoft Office PowerPoint</Application>
  <PresentationFormat>35mm Slides</PresentationFormat>
  <Paragraphs>305</Paragraphs>
  <Slides>23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vt:lpstr>
      <vt:lpstr>Office Theme</vt:lpstr>
      <vt:lpstr>Topic B - Factors affecting Human Growth and Development</vt:lpstr>
      <vt:lpstr>Topic B2 - Genetic Factors that affect Development</vt:lpstr>
      <vt:lpstr>Topic B2 - Genetic Factors that affect Development</vt:lpstr>
      <vt:lpstr>Topic B2 - Genetic Factors that affect Development</vt:lpstr>
      <vt:lpstr>Topic B2 - Genetic Factors that affect Development</vt:lpstr>
      <vt:lpstr>Topic B2 - Genetic Factors that affect Development</vt:lpstr>
      <vt:lpstr>Topic B2 - Genetic Factors that affect Development</vt:lpstr>
      <vt:lpstr>Different Genetic conditions: 3 Key Factors</vt:lpstr>
      <vt:lpstr>Genetic conditions: Cystic Fibrosis</vt:lpstr>
      <vt:lpstr>Genetic conditions: Brittle bone disease</vt:lpstr>
      <vt:lpstr>Genetic conditions: Phenylketonuria (PKU)</vt:lpstr>
      <vt:lpstr>Genetic conditions: Huntington’s disease</vt:lpstr>
      <vt:lpstr>Genetic conditions: Kleinfelter Syndrome</vt:lpstr>
      <vt:lpstr>Genetic conditions: Down Syndrome</vt:lpstr>
      <vt:lpstr>Genetic conditions: Colour blindness</vt:lpstr>
      <vt:lpstr>Genetic conditions: Duchenne muscular dystrophy</vt:lpstr>
      <vt:lpstr>Susceptible Diseases: Cancer</vt:lpstr>
      <vt:lpstr>Susceptible Diseases: Diabetes</vt:lpstr>
      <vt:lpstr>Susceptible Diseases: High blood pressure</vt:lpstr>
      <vt:lpstr>Biological factors: Foetal alcohol syndrome</vt:lpstr>
      <vt:lpstr>Biological factors: Maternal infections during pregnancy</vt:lpstr>
      <vt:lpstr>Biological factors: Lifestyle/diet during pregnancy</vt:lpstr>
      <vt:lpstr>Biological factors: Congenital defects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2016-07-26T14:06:31Z</dcterms:created>
  <dcterms:modified xsi:type="dcterms:W3CDTF">2017-10-27T11:57:34Z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TC034629029991</vt:lpwstr>
  </property>
</Properties>
</file>