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29"/>
  </p:notesMasterIdLst>
  <p:sldIdLst>
    <p:sldId id="263" r:id="rId2"/>
    <p:sldId id="257" r:id="rId3"/>
    <p:sldId id="266" r:id="rId4"/>
    <p:sldId id="267" r:id="rId5"/>
    <p:sldId id="269" r:id="rId6"/>
    <p:sldId id="272" r:id="rId7"/>
    <p:sldId id="273" r:id="rId8"/>
    <p:sldId id="268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4" r:id="rId25"/>
    <p:sldId id="265" r:id="rId26"/>
    <p:sldId id="288" r:id="rId27"/>
    <p:sldId id="287" r:id="rId28"/>
  </p:sldIdLst>
  <p:sldSz cx="12192000" cy="6858000"/>
  <p:notesSz cx="6797675" cy="9926638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4C974-1336-45B8-BDFC-06B2368EA500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0348-B373-46A6-B47B-0C1AD88E1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3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5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0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4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5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3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4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ews.sky.com/story/where-in-england-do-people-live-the-longest-1034632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200" b="1" dirty="0"/>
              <a:t>At what point is someone ‘old?’</a:t>
            </a:r>
          </a:p>
          <a:p>
            <a:pPr marL="45720" indent="0">
              <a:buNone/>
            </a:pPr>
            <a:endParaRPr lang="en-GB" sz="3200" b="1" dirty="0"/>
          </a:p>
          <a:p>
            <a:pPr marL="45720" indent="0">
              <a:buNone/>
            </a:pPr>
            <a:r>
              <a:rPr lang="en-GB" sz="3200" b="1" dirty="0"/>
              <a:t>Why is it getting harder to determine the beginning of ‘old age?’</a:t>
            </a:r>
          </a:p>
          <a:p>
            <a:pPr marL="45720" indent="0">
              <a:buNone/>
            </a:pPr>
            <a:endParaRPr lang="en-GB" sz="3200" b="1" dirty="0"/>
          </a:p>
          <a:p>
            <a:pPr marL="45720" indent="0">
              <a:buNone/>
            </a:pPr>
            <a:r>
              <a:rPr lang="en-GB" sz="3200" b="1" dirty="0"/>
              <a:t>What is meant by the term ‘life expectancy?’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414" y="417871"/>
            <a:ext cx="42386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566268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4. Do you think people over 65 are more likely to eat 5 portions of fruit or veg a day compared with those under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Yes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No</a:t>
            </a:r>
          </a:p>
        </p:txBody>
      </p:sp>
      <p:pic>
        <p:nvPicPr>
          <p:cNvPr id="2050" name="Picture 2" descr="Image result for old person with 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99" y="1787855"/>
            <a:ext cx="2782799" cy="18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38" y="4076700"/>
            <a:ext cx="2491008" cy="21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4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</a:t>
            </a:r>
            <a:r>
              <a:rPr lang="en-GB" b="1" dirty="0"/>
              <a:t>. Do you think people over 65 are more likely to eat 5 portions of fruit or veg a day compared with those under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Yes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No</a:t>
            </a:r>
          </a:p>
        </p:txBody>
      </p:sp>
      <p:pic>
        <p:nvPicPr>
          <p:cNvPr id="2050" name="Picture 2" descr="Image result for old person with vege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99" y="1787855"/>
            <a:ext cx="2782799" cy="18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38" y="4076700"/>
            <a:ext cx="2491008" cy="21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278194"/>
          </a:xfrm>
        </p:spPr>
        <p:txBody>
          <a:bodyPr>
            <a:normAutofit fontScale="90000"/>
          </a:bodyPr>
          <a:lstStyle/>
          <a:p>
            <a:r>
              <a:rPr lang="en-GB" dirty="0"/>
              <a:t>5. </a:t>
            </a:r>
            <a:r>
              <a:rPr lang="en-GB" b="1" dirty="0"/>
              <a:t>What percentage of men over 65 reported that they are still sexually active? (having sex at least twice a month)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sz="2800" b="1" dirty="0"/>
              <a:t>54%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64%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74%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84%</a:t>
            </a:r>
          </a:p>
        </p:txBody>
      </p:sp>
      <p:pic>
        <p:nvPicPr>
          <p:cNvPr id="4098" name="Picture 2" descr="Image result for elderly people sexually 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81" y="2730263"/>
            <a:ext cx="5188271" cy="26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3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5</a:t>
            </a:r>
            <a:r>
              <a:rPr lang="en-GB" b="1" dirty="0"/>
              <a:t>. What percentage of men over 65 reported that they are still sexually active? (having sex at least twice a month)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54%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64%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74%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84%</a:t>
            </a:r>
          </a:p>
        </p:txBody>
      </p:sp>
      <p:pic>
        <p:nvPicPr>
          <p:cNvPr id="4098" name="Picture 2" descr="Image result for elderly people sexually 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81" y="2730263"/>
            <a:ext cx="5188271" cy="26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2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6. Between 1998 and 2008 the Health Protection Agency reported what percentage increase in gonorrhoea in women aged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sz="3000" b="1" dirty="0"/>
              <a:t>60%</a:t>
            </a:r>
          </a:p>
          <a:p>
            <a:pPr marL="502920" indent="-457200">
              <a:buAutoNum type="alphaUcPeriod"/>
            </a:pPr>
            <a:endParaRPr lang="en-GB" sz="3000" b="1" dirty="0"/>
          </a:p>
          <a:p>
            <a:pPr marL="502920" indent="-457200">
              <a:buAutoNum type="alphaUcPeriod"/>
            </a:pPr>
            <a:r>
              <a:rPr lang="en-GB" sz="3000" b="1" dirty="0"/>
              <a:t>70%</a:t>
            </a:r>
          </a:p>
          <a:p>
            <a:pPr marL="502920" indent="-457200">
              <a:buAutoNum type="alphaUcPeriod"/>
            </a:pPr>
            <a:endParaRPr lang="en-GB" sz="3000" b="1" dirty="0"/>
          </a:p>
          <a:p>
            <a:pPr marL="502920" indent="-457200">
              <a:buAutoNum type="alphaUcPeriod"/>
            </a:pPr>
            <a:r>
              <a:rPr lang="en-GB" sz="3000" b="1" dirty="0"/>
              <a:t>80%</a:t>
            </a:r>
          </a:p>
          <a:p>
            <a:pPr marL="502920" indent="-457200">
              <a:buAutoNum type="alphaUcPeriod"/>
            </a:pPr>
            <a:endParaRPr lang="en-GB" sz="3000" b="1" dirty="0"/>
          </a:p>
          <a:p>
            <a:pPr marL="502920" indent="-457200">
              <a:buAutoNum type="alphaUcPeriod"/>
            </a:pPr>
            <a:r>
              <a:rPr lang="en-GB" sz="3000" b="1" dirty="0"/>
              <a:t>90%</a:t>
            </a:r>
            <a:endParaRPr lang="en-GB" b="1" dirty="0"/>
          </a:p>
        </p:txBody>
      </p:sp>
      <p:pic>
        <p:nvPicPr>
          <p:cNvPr id="6146" name="Picture 2" descr="Image result for old person gonorrh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53" y="2208024"/>
            <a:ext cx="39052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7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</a:t>
            </a:r>
            <a:r>
              <a:rPr lang="en-GB" b="1" dirty="0"/>
              <a:t>. Between 1998 and 2008 the Health Protection Agency reported what percentage increase in gonorrhoea in women aged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sz="2800" b="1" dirty="0"/>
              <a:t>60%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70%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80%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90%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old person gonorrh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53" y="2208024"/>
            <a:ext cx="39052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7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7. Of the 18.7 million people admitted to hospital last year, what percentage were aged 65 or older?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21%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31%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41%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51%</a:t>
            </a:r>
          </a:p>
        </p:txBody>
      </p:sp>
      <p:pic>
        <p:nvPicPr>
          <p:cNvPr id="8194" name="Picture 2" descr="Image result for old person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276225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5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7. Of the 18.7 million people admitted to hospital last year, what percentage were aged 65 or older?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21%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31%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41%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51%</a:t>
            </a:r>
          </a:p>
        </p:txBody>
      </p:sp>
      <p:pic>
        <p:nvPicPr>
          <p:cNvPr id="8194" name="Picture 2" descr="Image result for old person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276225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9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 On average, what percentage of doctors in the UK are geriatricians?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1%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3%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5%</a:t>
            </a:r>
          </a:p>
          <a:p>
            <a:pPr marL="502920" indent="-457200">
              <a:buAutoNum type="alphaUcPeriod"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dirty="0"/>
              <a:t>10%</a:t>
            </a:r>
          </a:p>
        </p:txBody>
      </p:sp>
      <p:pic>
        <p:nvPicPr>
          <p:cNvPr id="10242" name="Picture 2" descr="Image result for geriatric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2" y="3058248"/>
            <a:ext cx="4268669" cy="26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1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</a:t>
            </a:r>
            <a:r>
              <a:rPr lang="en-GB" sz="4000" b="1" dirty="0"/>
              <a:t>. On average, what percentage of doctors in the UK are geriatricians?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1%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3%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5%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10%</a:t>
            </a:r>
          </a:p>
        </p:txBody>
      </p:sp>
      <p:pic>
        <p:nvPicPr>
          <p:cNvPr id="10242" name="Picture 2" descr="Image result for geriatric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2" y="3058248"/>
            <a:ext cx="4268669" cy="26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Development During Later 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5394278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b="1" dirty="0"/>
              <a:t>To know physical and intellectual changes in later adulthood </a:t>
            </a:r>
          </a:p>
          <a:p>
            <a:pPr marL="45720" indent="0">
              <a:buNone/>
            </a:pPr>
            <a:endParaRPr lang="en-GB" sz="2800" b="1" dirty="0"/>
          </a:p>
          <a:p>
            <a:pPr marL="45720" indent="0">
              <a:buNone/>
            </a:pPr>
            <a:r>
              <a:rPr lang="en-GB" sz="2800" b="1" dirty="0"/>
              <a:t>To complete practice exam questions on growth and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49" y="2057400"/>
            <a:ext cx="46291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sz="4000" b="1" dirty="0"/>
              <a:t>How many people over 65 will die with a form of dementia?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1 in 3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6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9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12</a:t>
            </a:r>
          </a:p>
        </p:txBody>
      </p:sp>
      <p:pic>
        <p:nvPicPr>
          <p:cNvPr id="12290" name="Picture 2" descr="Image result for demen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25" y="1387009"/>
            <a:ext cx="3447235" cy="47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2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</a:t>
            </a:r>
            <a:r>
              <a:rPr lang="en-GB" sz="4000" b="1" dirty="0"/>
              <a:t>. How many people over 65 will die with a form of dementia?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1 in 3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6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9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12</a:t>
            </a:r>
          </a:p>
        </p:txBody>
      </p:sp>
      <p:pic>
        <p:nvPicPr>
          <p:cNvPr id="12290" name="Picture 2" descr="Image result for demen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25" y="1387009"/>
            <a:ext cx="3447235" cy="47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12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10. Becoming bilingual (even later in life) can delay the onset of dementia by how much?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4 years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5 years 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6 years 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7 years</a:t>
            </a:r>
          </a:p>
        </p:txBody>
      </p:sp>
      <p:pic>
        <p:nvPicPr>
          <p:cNvPr id="14338" name="Picture 2" descr="Image result for alzheimer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35" y="2583952"/>
            <a:ext cx="52387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4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10. Becoming bilingual (even later in life) can delay the onset of dementia by how much?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4 years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5 years 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6 years 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7 years</a:t>
            </a:r>
          </a:p>
        </p:txBody>
      </p:sp>
      <p:pic>
        <p:nvPicPr>
          <p:cNvPr id="14338" name="Picture 2" descr="Image result for alzheimer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35" y="2583952"/>
            <a:ext cx="52387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Life Expectancy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sz="2800" b="1" dirty="0"/>
              <a:t>Why are people living longer?</a:t>
            </a:r>
          </a:p>
          <a:p>
            <a:pPr marL="45720" indent="0">
              <a:buNone/>
            </a:pPr>
            <a:r>
              <a:rPr lang="en-GB" dirty="0">
                <a:hlinkClick r:id="rId2"/>
              </a:rPr>
              <a:t>http://news.sky.com/story/where-in-england-do-people-live-the-longest-10346323</a:t>
            </a: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685" y="3072765"/>
            <a:ext cx="6667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b="1" dirty="0"/>
              <a:t>We will cover old age in more detail later on (Learning Aim C) </a:t>
            </a:r>
          </a:p>
          <a:p>
            <a:pPr marL="45720" indent="0">
              <a:buNone/>
            </a:pPr>
            <a:endParaRPr lang="en-GB" sz="2800" b="1" dirty="0"/>
          </a:p>
          <a:p>
            <a:pPr marL="45720" indent="0">
              <a:buNone/>
            </a:pPr>
            <a:r>
              <a:rPr lang="en-GB" sz="2800" b="1" dirty="0"/>
              <a:t>1. Read through the information on the sheet and highlight any key terms or important points about development. </a:t>
            </a:r>
          </a:p>
        </p:txBody>
      </p:sp>
    </p:spTree>
    <p:extLst>
      <p:ext uri="{BB962C8B-B14F-4D97-AF65-F5344CB8AC3E}">
        <p14:creationId xmlns:p14="http://schemas.microsoft.com/office/powerpoint/2010/main" val="508256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b="1" dirty="0"/>
              <a:t>2. How does physical health deteriorate in later life?</a:t>
            </a:r>
          </a:p>
          <a:p>
            <a:pPr marL="45720" indent="0">
              <a:buNone/>
            </a:pPr>
            <a:endParaRPr lang="en-GB" sz="2800" b="1" dirty="0"/>
          </a:p>
          <a:p>
            <a:pPr marL="45720" indent="0">
              <a:buNone/>
            </a:pPr>
            <a:r>
              <a:rPr lang="en-GB" sz="2800" b="1" dirty="0"/>
              <a:t>3. Why don’t all older people experience the same deterioration?</a:t>
            </a:r>
          </a:p>
          <a:p>
            <a:pPr marL="45720" indent="0">
              <a:buNone/>
            </a:pPr>
            <a:endParaRPr lang="en-GB" sz="2800" b="1" dirty="0"/>
          </a:p>
          <a:p>
            <a:pPr marL="45720" indent="0">
              <a:buNone/>
            </a:pPr>
            <a:r>
              <a:rPr lang="en-GB" sz="2800" b="1" dirty="0"/>
              <a:t>4. How do intellectual abilities deteriorate in later life?</a:t>
            </a:r>
          </a:p>
        </p:txBody>
      </p:sp>
    </p:spTree>
    <p:extLst>
      <p:ext uri="{BB962C8B-B14F-4D97-AF65-F5344CB8AC3E}">
        <p14:creationId xmlns:p14="http://schemas.microsoft.com/office/powerpoint/2010/main" val="2792167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Mini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b="1" dirty="0"/>
              <a:t>You have 20 minutes to complete the mini test- you cannot use your notes or the textbooks. </a:t>
            </a:r>
          </a:p>
        </p:txBody>
      </p:sp>
    </p:spTree>
    <p:extLst>
      <p:ext uri="{BB962C8B-B14F-4D97-AF65-F5344CB8AC3E}">
        <p14:creationId xmlns:p14="http://schemas.microsoft.com/office/powerpoint/2010/main" val="419662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/>
              <a:t>How much do you know about old 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800" b="1" dirty="0"/>
              <a:t>I am going to ask you some questions about old age and some issues in old age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18740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1. </a:t>
            </a:r>
            <a:r>
              <a:rPr lang="en-GB" b="1" dirty="0"/>
              <a:t>How many people in the UK are aged 65 or older? (2016 Age UK stats)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10.8 million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11.8 million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12.8 million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13.8 million</a:t>
            </a:r>
          </a:p>
        </p:txBody>
      </p:sp>
      <p:pic>
        <p:nvPicPr>
          <p:cNvPr id="16386" name="Picture 2" descr="Image result for age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54" y="2743200"/>
            <a:ext cx="5257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8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1. How many people in the UK are aged 65 or older? (2016 Age UK stats)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GB" dirty="0"/>
          </a:p>
          <a:p>
            <a:pPr marL="502920" indent="-457200">
              <a:buAutoNum type="alphaUcPeriod"/>
            </a:pPr>
            <a:r>
              <a:rPr lang="en-GB" sz="2800" b="1" dirty="0"/>
              <a:t>10.8 million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11.8 million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12.8 million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13.8 million</a:t>
            </a:r>
          </a:p>
        </p:txBody>
      </p:sp>
      <p:pic>
        <p:nvPicPr>
          <p:cNvPr id="18434" name="Picture 2" descr="Image result for age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81" y="2743200"/>
            <a:ext cx="5257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7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2. What percentage of the 11.8 million are women?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50%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60%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70%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80%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546" y="2057400"/>
            <a:ext cx="2600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sz="4000" b="1" dirty="0"/>
              <a:t>What percentage of the 11.8 million are women?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50%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60%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70%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80%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546" y="2057400"/>
            <a:ext cx="2600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3. On average, how many people in the UK are expected to live to their 100</a:t>
            </a:r>
            <a:r>
              <a:rPr lang="en-GB" baseline="30000" dirty="0"/>
              <a:t>th</a:t>
            </a:r>
            <a:r>
              <a:rPr lang="en-GB" dirty="0"/>
              <a:t> birthday?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1 in 3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4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5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6</a:t>
            </a:r>
          </a:p>
        </p:txBody>
      </p:sp>
      <p:pic>
        <p:nvPicPr>
          <p:cNvPr id="1026" name="Picture 2" descr="Image result for 100th birth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71" y="3041768"/>
            <a:ext cx="2286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7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3. On average, how many people in the UK are expected to live to their 100</a:t>
            </a:r>
            <a:r>
              <a:rPr lang="en-GB" b="1" baseline="30000" dirty="0"/>
              <a:t>th</a:t>
            </a:r>
            <a:r>
              <a:rPr lang="en-GB" b="1" dirty="0"/>
              <a:t> birthday?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lphaUcPeriod"/>
            </a:pPr>
            <a:r>
              <a:rPr lang="en-GB" sz="2800" b="1" dirty="0"/>
              <a:t>1 in 3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4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>
                <a:solidFill>
                  <a:srgbClr val="FF0000"/>
                </a:solidFill>
              </a:rPr>
              <a:t>1 in 5</a:t>
            </a:r>
          </a:p>
          <a:p>
            <a:pPr marL="502920" indent="-457200">
              <a:buAutoNum type="alphaUcPeriod"/>
            </a:pPr>
            <a:endParaRPr lang="en-GB" sz="2800" b="1" dirty="0"/>
          </a:p>
          <a:p>
            <a:pPr marL="502920" indent="-457200">
              <a:buAutoNum type="alphaUcPeriod"/>
            </a:pPr>
            <a:r>
              <a:rPr lang="en-GB" sz="2800" b="1" dirty="0"/>
              <a:t>1 in 6</a:t>
            </a:r>
          </a:p>
        </p:txBody>
      </p:sp>
      <p:pic>
        <p:nvPicPr>
          <p:cNvPr id="1026" name="Picture 2" descr="Image result for 100th birth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71" y="3041768"/>
            <a:ext cx="2286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74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1e93d21-885d-45e1-af8b-fc5730546f95"/>
</p:tagLst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17032</TotalTime>
  <Words>747</Words>
  <Application>Microsoft Office PowerPoint</Application>
  <PresentationFormat>Widescreen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Corbel</vt:lpstr>
      <vt:lpstr>Basis</vt:lpstr>
      <vt:lpstr>Starter</vt:lpstr>
      <vt:lpstr>Development During Later Adulthood</vt:lpstr>
      <vt:lpstr>How much do you know about old age?</vt:lpstr>
      <vt:lpstr>1. How many people in the UK are aged 65 or older? (2016 Age UK stats) </vt:lpstr>
      <vt:lpstr>1. How many people in the UK are aged 65 or older? (2016 Age UK stats) </vt:lpstr>
      <vt:lpstr>2. What percentage of the 11.8 million are women? </vt:lpstr>
      <vt:lpstr>2. What percentage of the 11.8 million are women? </vt:lpstr>
      <vt:lpstr>3. On average, how many people in the UK are expected to live to their 100th birthday? </vt:lpstr>
      <vt:lpstr>3. On average, how many people in the UK are expected to live to their 100th birthday? </vt:lpstr>
      <vt:lpstr>4. Do you think people over 65 are more likely to eat 5 portions of fruit or veg a day compared with those under 65?</vt:lpstr>
      <vt:lpstr>4. Do you think people over 65 are more likely to eat 5 portions of fruit or veg a day compared with those under 65?</vt:lpstr>
      <vt:lpstr>5. What percentage of men over 65 reported that they are still sexually active? (having sex at least twice a month)</vt:lpstr>
      <vt:lpstr>5. What percentage of men over 65 reported that they are still sexually active? (having sex at least twice a month)</vt:lpstr>
      <vt:lpstr>6. Between 1998 and 2008 the Health Protection Agency reported what percentage increase in gonorrhoea in women aged 65?</vt:lpstr>
      <vt:lpstr>6. Between 1998 and 2008 the Health Protection Agency reported what percentage increase in gonorrhoea in women aged 65?</vt:lpstr>
      <vt:lpstr>7. Of the 18.7 million people admitted to hospital last year, what percentage were aged 65 or older?</vt:lpstr>
      <vt:lpstr>7. Of the 18.7 million people admitted to hospital last year, what percentage were aged 65 or older?</vt:lpstr>
      <vt:lpstr>8. On average, what percentage of doctors in the UK are geriatricians? </vt:lpstr>
      <vt:lpstr>8. On average, what percentage of doctors in the UK are geriatricians? </vt:lpstr>
      <vt:lpstr>9. How many people over 65 will die with a form of dementia?</vt:lpstr>
      <vt:lpstr>9. How many people over 65 will die with a form of dementia?</vt:lpstr>
      <vt:lpstr>10. Becoming bilingual (even later in life) can delay the onset of dementia by how much?</vt:lpstr>
      <vt:lpstr>10. Becoming bilingual (even later in life) can delay the onset of dementia by how much?</vt:lpstr>
      <vt:lpstr>Life Expectancy</vt:lpstr>
      <vt:lpstr>Task</vt:lpstr>
      <vt:lpstr>Task</vt:lpstr>
      <vt:lpstr>Mini Test</vt:lpstr>
    </vt:vector>
  </TitlesOfParts>
  <Company>Crompton House C of 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BTEC Health and Social Care!</dc:title>
  <dc:creator>S.Ward</dc:creator>
  <cp:lastModifiedBy>Claire Prescott</cp:lastModifiedBy>
  <cp:revision>97</cp:revision>
  <cp:lastPrinted>2017-07-11T08:03:52Z</cp:lastPrinted>
  <dcterms:created xsi:type="dcterms:W3CDTF">2017-07-10T08:04:34Z</dcterms:created>
  <dcterms:modified xsi:type="dcterms:W3CDTF">2017-09-10T18:10:25Z</dcterms:modified>
</cp:coreProperties>
</file>