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4C974-1336-45B8-BDFC-06B2368EA50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E0348-B373-46A6-B47B-0C1AD88E1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3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be recorded</a:t>
            </a:r>
            <a:r>
              <a:rPr lang="en-GB" baseline="0" dirty="0"/>
              <a:t> on page 7 of booklet, the toy: gross= infant has to sit up at the toy and support their weight, fine= fitting the shapes into the sorter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E0348-B373-46A6-B47B-0C1AD88E1C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2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Skip:</a:t>
            </a:r>
            <a:r>
              <a:rPr lang="en-GB" baseline="0" dirty="0"/>
              <a:t> 5-6, Bike: 6-7, Knife + Fork: 5-6 years, Thin line: 7-8 years, Handwriting: 6-7 years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E0348-B373-46A6-B47B-0C1AD88E1C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8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65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0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4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chemeClr val="tx1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5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3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4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2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3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0fFtAvWE3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Starter</a:t>
            </a:r>
            <a:r>
              <a:rPr lang="en-GB" dirty="0"/>
              <a:t>: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7924" y="1651819"/>
            <a:ext cx="10633586" cy="48522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000" b="1" dirty="0"/>
              <a:t>Daniel is 2 years and 1 month old and his health visitor has arrived to complete his 2 year check. </a:t>
            </a:r>
          </a:p>
          <a:p>
            <a:pPr marL="45720" indent="0">
              <a:buNone/>
            </a:pPr>
            <a:r>
              <a:rPr lang="en-GB" sz="2000" b="1" dirty="0"/>
              <a:t>The health visitor finds that Daniel has gained 2.5kg since she last saw him and tells his parents that this is a normal amount of weight gain. The health visitor asks Daniel’s parents some questions about Daniel; his parents describe that Daniel can now climb onto furniture and throw a ball. The health visitor mentions that most 2 year olds have reached the milestone of being able to draw a line or a circle on paper. Daniel’s parents are worried that he cannot yet do this. </a:t>
            </a:r>
          </a:p>
          <a:p>
            <a:pPr marL="45720" indent="0">
              <a:buNone/>
            </a:pPr>
            <a:r>
              <a:rPr lang="en-GB" sz="2000" b="1" dirty="0"/>
              <a:t>Questions:</a:t>
            </a:r>
          </a:p>
          <a:p>
            <a:pPr marL="502920" indent="-457200">
              <a:buAutoNum type="arabicPeriod"/>
            </a:pPr>
            <a:r>
              <a:rPr lang="en-GB" sz="2000" b="1" dirty="0"/>
              <a:t>How has Daniel grown?</a:t>
            </a:r>
          </a:p>
          <a:p>
            <a:pPr marL="502920" indent="-457200">
              <a:buAutoNum type="arabicPeriod"/>
            </a:pPr>
            <a:r>
              <a:rPr lang="en-GB" sz="2000" b="1" dirty="0"/>
              <a:t>How has Daniel developed?</a:t>
            </a:r>
          </a:p>
          <a:p>
            <a:pPr marL="502920" indent="-457200">
              <a:buAutoNum type="arabicPeriod"/>
            </a:pPr>
            <a:r>
              <a:rPr lang="en-GB" sz="2000" b="1" dirty="0"/>
              <a:t>What is meant by the term ‘milestone’?</a:t>
            </a:r>
          </a:p>
          <a:p>
            <a:pPr marL="502920" indent="-457200">
              <a:buAutoNum type="arabicPeriod"/>
            </a:pPr>
            <a:r>
              <a:rPr lang="en-GB" sz="2000" b="1" dirty="0"/>
              <a:t>Why should the health visitor reassure Daniel’s parents not to worry too much?</a:t>
            </a:r>
          </a:p>
        </p:txBody>
      </p:sp>
    </p:spTree>
    <p:extLst>
      <p:ext uri="{BB962C8B-B14F-4D97-AF65-F5344CB8AC3E}">
        <p14:creationId xmlns:p14="http://schemas.microsoft.com/office/powerpoint/2010/main" val="186866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Physical Development in Infancy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5785834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/>
              <a:t>To know the life stages</a:t>
            </a:r>
          </a:p>
          <a:p>
            <a:pPr marL="45720" indent="0">
              <a:buNone/>
            </a:pPr>
            <a:r>
              <a:rPr lang="en-GB" sz="2800" b="1" dirty="0"/>
              <a:t>To know the difference between gross and fine motor skills</a:t>
            </a:r>
          </a:p>
          <a:p>
            <a:pPr marL="45720" indent="0">
              <a:buNone/>
            </a:pPr>
            <a:r>
              <a:rPr lang="en-GB" sz="2800" b="1" dirty="0"/>
              <a:t>To know the milestones of physical development in infancy and early childhood</a:t>
            </a:r>
          </a:p>
        </p:txBody>
      </p:sp>
      <p:pic>
        <p:nvPicPr>
          <p:cNvPr id="1026" name="Picture 2" descr="Image result for gross and fine motor sk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897" y="1965960"/>
            <a:ext cx="40386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1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8" y="265963"/>
            <a:ext cx="9875520" cy="1356360"/>
          </a:xfrm>
        </p:spPr>
        <p:txBody>
          <a:bodyPr/>
          <a:lstStyle/>
          <a:p>
            <a:r>
              <a:rPr lang="en-GB" b="1" dirty="0"/>
              <a:t>Life Stages: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8" y="1622323"/>
            <a:ext cx="10795818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b="1" dirty="0"/>
              <a:t>Test your partner…</a:t>
            </a:r>
          </a:p>
          <a:p>
            <a:pPr marL="45720" indent="0">
              <a:buNone/>
            </a:pPr>
            <a:r>
              <a:rPr lang="en-GB" sz="2400" b="1" dirty="0"/>
              <a:t>One of you turn so you can’t see the board: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6445"/>
              </p:ext>
            </p:extLst>
          </p:nvPr>
        </p:nvGraphicFramePr>
        <p:xfrm>
          <a:off x="2241755" y="2536723"/>
          <a:ext cx="8497794" cy="301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Life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Birth</a:t>
                      </a:r>
                      <a:r>
                        <a:rPr lang="en-GB" sz="2000" b="1" baseline="0" dirty="0"/>
                        <a:t> and Infancy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0-2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Early Childhood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3-8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Adolescence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9-18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Early</a:t>
                      </a:r>
                      <a:r>
                        <a:rPr lang="en-GB" sz="2000" b="1" baseline="0" dirty="0"/>
                        <a:t> Adulthood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19-45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Middle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46-65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r>
                        <a:rPr lang="en-GB" sz="2000" b="1" dirty="0"/>
                        <a:t>Later Adulthood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65 Years Onwards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0155" y="5653825"/>
            <a:ext cx="11002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We will be looking at physical, intellectual, emotional and social development across these life stages.</a:t>
            </a:r>
          </a:p>
        </p:txBody>
      </p:sp>
    </p:spTree>
    <p:extLst>
      <p:ext uri="{BB962C8B-B14F-4D97-AF65-F5344CB8AC3E}">
        <p14:creationId xmlns:p14="http://schemas.microsoft.com/office/powerpoint/2010/main" val="275385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Physical Development in Infancy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413" y="1843548"/>
            <a:ext cx="10515599" cy="446876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b="1" dirty="0">
                <a:hlinkClick r:id="rId2"/>
              </a:rPr>
              <a:t>https://www.youtube.com/watch?v=L0fFtAvWE3I</a:t>
            </a:r>
            <a:endParaRPr lang="en-GB" b="1" dirty="0"/>
          </a:p>
          <a:p>
            <a:pPr marL="45720" indent="0">
              <a:buNone/>
            </a:pPr>
            <a:endParaRPr lang="en-GB" sz="2400" b="1" dirty="0"/>
          </a:p>
          <a:p>
            <a:pPr marL="45720" indent="0">
              <a:buNone/>
            </a:pPr>
            <a:r>
              <a:rPr lang="en-GB" sz="2800" b="1" dirty="0"/>
              <a:t>Watch this quick clip and write a definition of gross and fine motor skills in your notes.</a:t>
            </a:r>
          </a:p>
          <a:p>
            <a:pPr marL="45720" indent="0">
              <a:buNone/>
            </a:pPr>
            <a:r>
              <a:rPr lang="en-GB" sz="2800" b="1" dirty="0"/>
              <a:t>Now…have a go at this card sort:</a:t>
            </a:r>
          </a:p>
          <a:p>
            <a:pPr marL="45720" indent="0">
              <a:buNone/>
            </a:pPr>
            <a:r>
              <a:rPr lang="en-GB" sz="2800" b="1" dirty="0"/>
              <a:t>1</a:t>
            </a:r>
            <a:r>
              <a:rPr lang="en-GB" sz="2800" b="1" baseline="30000" dirty="0"/>
              <a:t>st</a:t>
            </a:r>
            <a:r>
              <a:rPr lang="en-GB" sz="2800" b="1" dirty="0"/>
              <a:t>: sort them into gross and fine motor skills</a:t>
            </a:r>
          </a:p>
          <a:p>
            <a:pPr marL="45720" indent="0">
              <a:buNone/>
            </a:pPr>
            <a:r>
              <a:rPr lang="en-GB" sz="2800" b="1" dirty="0"/>
              <a:t>2</a:t>
            </a:r>
            <a:r>
              <a:rPr lang="en-GB" sz="2800" b="1" baseline="30000" dirty="0"/>
              <a:t>nd</a:t>
            </a:r>
            <a:r>
              <a:rPr lang="en-GB" sz="2800" b="1" dirty="0"/>
              <a:t>: put them in order of those which you think are learned first to those learned last</a:t>
            </a:r>
          </a:p>
          <a:p>
            <a:pPr marL="45720" indent="0">
              <a:buNone/>
            </a:pPr>
            <a:r>
              <a:rPr lang="en-GB" sz="2800" b="1" dirty="0"/>
              <a:t>3</a:t>
            </a:r>
            <a:r>
              <a:rPr lang="en-GB" sz="2800" b="1" baseline="30000" dirty="0"/>
              <a:t>rd</a:t>
            </a:r>
            <a:r>
              <a:rPr lang="en-GB" sz="2800" b="1" dirty="0"/>
              <a:t>: (challenge) try to assign an age at which you think these physical milestones are learned.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44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096" y="261871"/>
            <a:ext cx="9875520" cy="497983"/>
          </a:xfrm>
        </p:spPr>
        <p:txBody>
          <a:bodyPr>
            <a:noAutofit/>
          </a:bodyPr>
          <a:lstStyle/>
          <a:p>
            <a:r>
              <a:rPr lang="en-GB" sz="2800" b="1" dirty="0"/>
              <a:t>Gross and Fine Motor Skill Milestones in Infancy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5310"/>
              </p:ext>
            </p:extLst>
          </p:nvPr>
        </p:nvGraphicFramePr>
        <p:xfrm>
          <a:off x="592428" y="759853"/>
          <a:ext cx="11160188" cy="569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1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828">
                <a:tc>
                  <a:txBody>
                    <a:bodyPr/>
                    <a:lstStyle/>
                    <a:p>
                      <a:r>
                        <a:rPr lang="en-GB" sz="16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Gross Motor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Fine</a:t>
                      </a:r>
                      <a:r>
                        <a:rPr lang="en-GB" sz="1600" baseline="0" dirty="0"/>
                        <a:t> Motor Skills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80">
                <a:tc>
                  <a:txBody>
                    <a:bodyPr/>
                    <a:lstStyle/>
                    <a:p>
                      <a:r>
                        <a:rPr lang="en-GB" sz="1600" dirty="0" err="1"/>
                        <a:t>Newborn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Primitive</a:t>
                      </a:r>
                      <a:r>
                        <a:rPr lang="en-GB" sz="1600" baseline="0" dirty="0"/>
                        <a:t> reflexes such as grasp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Holds their thumbs</a:t>
                      </a:r>
                      <a:r>
                        <a:rPr lang="en-GB" sz="1600" baseline="0" dirty="0"/>
                        <a:t> tucked into their hands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r>
                        <a:rPr lang="en-GB" sz="1600" dirty="0"/>
                        <a:t>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Lifts chin, some control of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Opens hands to grasp a finger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080">
                <a:tc>
                  <a:txBody>
                    <a:bodyPr/>
                    <a:lstStyle/>
                    <a:p>
                      <a:r>
                        <a:rPr lang="en-GB" sz="1600" dirty="0"/>
                        <a:t>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Can lift their head</a:t>
                      </a:r>
                      <a:r>
                        <a:rPr lang="en-GB" sz="1600" baseline="0" dirty="0"/>
                        <a:t> and chest when lying on front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Can briefly</a:t>
                      </a:r>
                      <a:r>
                        <a:rPr lang="en-GB" sz="1600" baseline="0" dirty="0"/>
                        <a:t> grasp a rattle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970">
                <a:tc>
                  <a:txBody>
                    <a:bodyPr/>
                    <a:lstStyle/>
                    <a:p>
                      <a:r>
                        <a:rPr lang="en-GB" sz="1600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Rolls over, can sit up for a short time without support kicks legs when held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Moves objects from hand to</a:t>
                      </a:r>
                      <a:r>
                        <a:rPr lang="en-GB" sz="1600" baseline="0" dirty="0"/>
                        <a:t> hand, can pick up dropped toys if they’re in sight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080">
                <a:tc>
                  <a:txBody>
                    <a:bodyPr/>
                    <a:lstStyle/>
                    <a:p>
                      <a:r>
                        <a:rPr lang="en-GB" sz="1600" dirty="0"/>
                        <a:t>9-10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Crawls</a:t>
                      </a:r>
                      <a:r>
                        <a:rPr lang="en-GB" sz="1600" baseline="0" dirty="0"/>
                        <a:t>, begins to cruise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Uses</a:t>
                      </a:r>
                      <a:r>
                        <a:rPr lang="en-GB" sz="1600" baseline="0" dirty="0"/>
                        <a:t> finger and thumb to hold a small object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224">
                <a:tc>
                  <a:txBody>
                    <a:bodyPr/>
                    <a:lstStyle/>
                    <a:p>
                      <a:r>
                        <a:rPr lang="en-GB" sz="1600" dirty="0"/>
                        <a:t>12-13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Stands alone,</a:t>
                      </a:r>
                      <a:r>
                        <a:rPr lang="en-GB" sz="1600" baseline="0" dirty="0"/>
                        <a:t> can walk without help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Manipulates and places toys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r>
                        <a:rPr lang="en-GB" sz="1600" dirty="0"/>
                        <a:t>18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Climbs onto</a:t>
                      </a:r>
                      <a:r>
                        <a:rPr lang="en-GB" sz="1600" baseline="0" dirty="0"/>
                        <a:t> furniture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Builds</a:t>
                      </a:r>
                      <a:r>
                        <a:rPr lang="en-GB" sz="1600" baseline="0" dirty="0"/>
                        <a:t> a short tower with blocks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715">
                <a:tc>
                  <a:txBody>
                    <a:bodyPr/>
                    <a:lstStyle/>
                    <a:p>
                      <a:r>
                        <a:rPr lang="en-GB" sz="1600" dirty="0"/>
                        <a:t>2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Propels</a:t>
                      </a:r>
                      <a:r>
                        <a:rPr lang="en-GB" sz="1600" baseline="0" dirty="0"/>
                        <a:t> a sit-on toy with their </a:t>
                      </a:r>
                      <a:r>
                        <a:rPr lang="en-GB" sz="1600" baseline="0" dirty="0" err="1"/>
                        <a:t>feets</a:t>
                      </a:r>
                      <a:r>
                        <a:rPr lang="en-GB" sz="1600" baseline="0" dirty="0"/>
                        <a:t>, throws a large ball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Draws lines</a:t>
                      </a:r>
                      <a:r>
                        <a:rPr lang="en-GB" sz="1600" baseline="0" dirty="0"/>
                        <a:t> and circles, turns pages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r>
                        <a:rPr lang="en-GB" sz="1600" dirty="0"/>
                        <a:t>2 ½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Jumps</a:t>
                      </a:r>
                      <a:r>
                        <a:rPr lang="en-GB" sz="1600" baseline="0" dirty="0"/>
                        <a:t> from low step, kicks a ball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Uses a spoon and fork,</a:t>
                      </a:r>
                      <a:r>
                        <a:rPr lang="en-GB" sz="1600" baseline="0" dirty="0"/>
                        <a:t> builds tower of 7-8 blocks.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58016" y="2470244"/>
            <a:ext cx="6250675" cy="200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How can this toy encourage the development of both gross and fine motor skills?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9BDCDA-B402-4ED8-9A89-0FBFE8DAF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0117" y="1579619"/>
            <a:ext cx="3370330" cy="40529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3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39" y="609600"/>
            <a:ext cx="10458081" cy="1356360"/>
          </a:xfrm>
        </p:spPr>
        <p:txBody>
          <a:bodyPr/>
          <a:lstStyle/>
          <a:p>
            <a:r>
              <a:rPr lang="en-GB" b="1" dirty="0"/>
              <a:t>Physical Development in Early Childhood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39" y="2057400"/>
            <a:ext cx="10987547" cy="426965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GB" sz="2600" b="1" dirty="0"/>
              <a:t>You need to use the computers to research more developmental milestone charts and find out when most children are able to:</a:t>
            </a:r>
          </a:p>
          <a:p>
            <a:pPr marL="45720" indent="0">
              <a:buNone/>
            </a:pPr>
            <a:endParaRPr lang="en-GB" sz="2400" b="1" dirty="0"/>
          </a:p>
          <a:p>
            <a:r>
              <a:rPr lang="en-GB" sz="2600" b="1" dirty="0"/>
              <a:t>Skip     </a:t>
            </a:r>
          </a:p>
          <a:p>
            <a:r>
              <a:rPr lang="en-GB" sz="2600" b="1" dirty="0"/>
              <a:t>Ride a 2 wheeled bike</a:t>
            </a:r>
          </a:p>
          <a:p>
            <a:r>
              <a:rPr lang="en-GB" sz="2600" b="1" dirty="0"/>
              <a:t>Use a knife and fork</a:t>
            </a:r>
          </a:p>
          <a:p>
            <a:r>
              <a:rPr lang="en-GB" sz="2600" b="1" dirty="0"/>
              <a:t>Walk along a thin line</a:t>
            </a:r>
          </a:p>
          <a:p>
            <a:r>
              <a:rPr lang="en-GB" sz="2600" b="1" dirty="0"/>
              <a:t>Use joined up handwriting</a:t>
            </a:r>
          </a:p>
          <a:p>
            <a:pPr marL="45720" indent="0">
              <a:buNone/>
            </a:pPr>
            <a:endParaRPr lang="en-GB" sz="2400" b="1" dirty="0"/>
          </a:p>
          <a:p>
            <a:pPr marL="45720" indent="0">
              <a:buNone/>
            </a:pPr>
            <a:r>
              <a:rPr lang="en-GB" sz="2600" b="1" dirty="0"/>
              <a:t>You should also state whether this is a gross or fine motor skill.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639" y="2900433"/>
            <a:ext cx="3598815" cy="235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2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12" y="363940"/>
            <a:ext cx="9875520" cy="539086"/>
          </a:xfrm>
        </p:spPr>
        <p:txBody>
          <a:bodyPr>
            <a:noAutofit/>
          </a:bodyPr>
          <a:lstStyle/>
          <a:p>
            <a:r>
              <a:rPr lang="en-GB" sz="3600" b="1" dirty="0"/>
              <a:t>Exam Link: 6 mark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612" y="903026"/>
            <a:ext cx="9075313" cy="2455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8991" y="3538395"/>
            <a:ext cx="10153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would you answer this question?</a:t>
            </a:r>
          </a:p>
          <a:p>
            <a:endParaRPr lang="en-GB" sz="2800" dirty="0"/>
          </a:p>
          <a:p>
            <a:pPr marL="342900" indent="-342900">
              <a:buFontTx/>
              <a:buChar char="-"/>
            </a:pPr>
            <a:r>
              <a:rPr lang="en-GB" sz="2800" dirty="0"/>
              <a:t>Describe gross and fine motor skills</a:t>
            </a:r>
          </a:p>
          <a:p>
            <a:pPr marL="342900" indent="-342900">
              <a:buFontTx/>
              <a:buChar char="-"/>
            </a:pPr>
            <a:r>
              <a:rPr lang="en-GB" sz="2800" dirty="0"/>
              <a:t>Link to David- how will they develop? Link both gross and fine motor skills to his ability to grasp objects.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3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794" y="404166"/>
            <a:ext cx="9875520" cy="615741"/>
          </a:xfrm>
        </p:spPr>
        <p:txBody>
          <a:bodyPr>
            <a:noAutofit/>
          </a:bodyPr>
          <a:lstStyle/>
          <a:p>
            <a:r>
              <a:rPr lang="en-GB" sz="3200" b="1" dirty="0"/>
              <a:t>Example of a 6 mark response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436" y="1064526"/>
            <a:ext cx="8572288" cy="53924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074459" y="2019869"/>
            <a:ext cx="1308693" cy="2593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1444" y="1355846"/>
            <a:ext cx="1624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Definition of gross and fine motor skills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71354" y="3665872"/>
            <a:ext cx="1308693" cy="2593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0006" y="2488200"/>
            <a:ext cx="1624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Gross and fine motor skills are further described in terms of muscles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69743" y="4859127"/>
            <a:ext cx="1308693" cy="2593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110" y="4518269"/>
            <a:ext cx="1214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Link to milestones related to grasping</a:t>
            </a:r>
          </a:p>
        </p:txBody>
      </p:sp>
    </p:spTree>
    <p:extLst>
      <p:ext uri="{BB962C8B-B14F-4D97-AF65-F5344CB8AC3E}">
        <p14:creationId xmlns:p14="http://schemas.microsoft.com/office/powerpoint/2010/main" val="10095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481781"/>
          </a:xfrm>
        </p:spPr>
        <p:txBody>
          <a:bodyPr>
            <a:noAutofit/>
          </a:bodyPr>
          <a:lstStyle/>
          <a:p>
            <a:r>
              <a:rPr lang="en-GB" sz="3200" b="1" dirty="0"/>
              <a:t>Example of a 6 mark response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630" y="1363141"/>
            <a:ext cx="9519078" cy="236269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269242" y="2448956"/>
            <a:ext cx="1097388" cy="812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1915" y="3404757"/>
            <a:ext cx="1214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Another link to milestones related to grasping</a:t>
            </a:r>
          </a:p>
        </p:txBody>
      </p:sp>
    </p:spTree>
    <p:extLst>
      <p:ext uri="{BB962C8B-B14F-4D97-AF65-F5344CB8AC3E}">
        <p14:creationId xmlns:p14="http://schemas.microsoft.com/office/powerpoint/2010/main" val="260382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634be21-48b7-4086-8ae0-558c5905d4b1"/>
</p:tagLst>
</file>

<file path=ppt/theme/theme1.xml><?xml version="1.0" encoding="utf-8"?>
<a:theme xmlns:a="http://schemas.openxmlformats.org/drawingml/2006/main" name="Basi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2041</TotalTime>
  <Words>739</Words>
  <Application>Microsoft Office PowerPoint</Application>
  <PresentationFormat>Widescreen</PresentationFormat>
  <Paragraphs>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Corbel</vt:lpstr>
      <vt:lpstr>Basis</vt:lpstr>
      <vt:lpstr>Starter: </vt:lpstr>
      <vt:lpstr>Physical Development in Infancy</vt:lpstr>
      <vt:lpstr>Life Stages:</vt:lpstr>
      <vt:lpstr>Physical Development in Infancy</vt:lpstr>
      <vt:lpstr>Gross and Fine Motor Skill Milestones in Infancy</vt:lpstr>
      <vt:lpstr>Physical Development in Early Childhood</vt:lpstr>
      <vt:lpstr>Exam Link: 6 mark question</vt:lpstr>
      <vt:lpstr>Example of a 6 mark response</vt:lpstr>
      <vt:lpstr>Example of a 6 mark response</vt:lpstr>
    </vt:vector>
  </TitlesOfParts>
  <Company>Crompton House C of 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BTEC Health and Social Care!</dc:title>
  <dc:creator>S.Ward</dc:creator>
  <cp:lastModifiedBy>Claire Prescott</cp:lastModifiedBy>
  <cp:revision>45</cp:revision>
  <cp:lastPrinted>2017-07-11T08:03:52Z</cp:lastPrinted>
  <dcterms:created xsi:type="dcterms:W3CDTF">2017-07-10T08:04:34Z</dcterms:created>
  <dcterms:modified xsi:type="dcterms:W3CDTF">2017-09-10T15:07:09Z</dcterms:modified>
</cp:coreProperties>
</file>