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256" r:id="rId5"/>
    <p:sldId id="265" r:id="rId6"/>
    <p:sldId id="266" r:id="rId7"/>
    <p:sldId id="257" r:id="rId8"/>
    <p:sldId id="267" r:id="rId9"/>
    <p:sldId id="268" r:id="rId10"/>
    <p:sldId id="271" r:id="rId11"/>
    <p:sldId id="272" r:id="rId12"/>
    <p:sldId id="273" r:id="rId13"/>
    <p:sldId id="274" r:id="rId14"/>
  </p:sldIdLst>
  <p:sldSz cx="9144000" cy="6858000" type="screen4x3"/>
  <p:notesSz cx="6669088" cy="992822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FF1"/>
    <a:srgbClr val="C767C9"/>
    <a:srgbClr val="F599DB"/>
    <a:srgbClr val="F5A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09" autoAdjust="0"/>
    <p:restoredTop sz="58363" autoAdjust="0"/>
  </p:normalViewPr>
  <p:slideViewPr>
    <p:cSldViewPr>
      <p:cViewPr varScale="1">
        <p:scale>
          <a:sx n="68" d="100"/>
          <a:sy n="68" d="100"/>
        </p:scale>
        <p:origin x="121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60" d="100"/>
          <a:sy n="160" d="100"/>
        </p:scale>
        <p:origin x="-426" y="2592"/>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9F65818A-4817-4862-982C-E0B1587B2C4E}" type="datetimeFigureOut">
              <a:rPr lang="en-GB" smtClean="0"/>
              <a:pPr/>
              <a:t>07/11/2018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90B17960-D7AF-43D6-9D1A-60A619B25430}" type="slidenum">
              <a:rPr lang="en-GB" smtClean="0"/>
              <a:pPr/>
              <a:t>‹#›</a:t>
            </a:fld>
            <a:endParaRPr lang="en-GB"/>
          </a:p>
        </p:txBody>
      </p:sp>
    </p:spTree>
    <p:extLst>
      <p:ext uri="{BB962C8B-B14F-4D97-AF65-F5344CB8AC3E}">
        <p14:creationId xmlns:p14="http://schemas.microsoft.com/office/powerpoint/2010/main" val="27622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17960-D7AF-43D6-9D1A-60A619B25430}" type="slidenum">
              <a:rPr lang="en-GB" smtClean="0"/>
              <a:pPr/>
              <a:t>1</a:t>
            </a:fld>
            <a:endParaRPr lang="en-GB"/>
          </a:p>
        </p:txBody>
      </p:sp>
    </p:spTree>
    <p:extLst>
      <p:ext uri="{BB962C8B-B14F-4D97-AF65-F5344CB8AC3E}">
        <p14:creationId xmlns:p14="http://schemas.microsoft.com/office/powerpoint/2010/main" val="3047415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17960-D7AF-43D6-9D1A-60A619B25430}" type="slidenum">
              <a:rPr lang="en-GB" smtClean="0"/>
              <a:pPr/>
              <a:t>2</a:t>
            </a:fld>
            <a:endParaRPr lang="en-GB"/>
          </a:p>
        </p:txBody>
      </p:sp>
    </p:spTree>
    <p:extLst>
      <p:ext uri="{BB962C8B-B14F-4D97-AF65-F5344CB8AC3E}">
        <p14:creationId xmlns:p14="http://schemas.microsoft.com/office/powerpoint/2010/main" val="364691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17960-D7AF-43D6-9D1A-60A619B25430}" type="slidenum">
              <a:rPr lang="en-GB" smtClean="0"/>
              <a:pPr/>
              <a:t>3</a:t>
            </a:fld>
            <a:endParaRPr lang="en-GB"/>
          </a:p>
        </p:txBody>
      </p:sp>
    </p:spTree>
    <p:extLst>
      <p:ext uri="{BB962C8B-B14F-4D97-AF65-F5344CB8AC3E}">
        <p14:creationId xmlns:p14="http://schemas.microsoft.com/office/powerpoint/2010/main" val="383867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social worker would ask question about living accommodation and how easily the client can look after themselves and the social worker would ask questions about the aids and adaptations that are needed in the home.</a:t>
            </a:r>
          </a:p>
          <a:p>
            <a:endParaRPr lang="en-GB" dirty="0"/>
          </a:p>
          <a:p>
            <a:r>
              <a:rPr lang="en-GB" dirty="0"/>
              <a:t>They would make their decision based </a:t>
            </a:r>
            <a:r>
              <a:rPr lang="en-GB"/>
              <a:t>on what </a:t>
            </a:r>
            <a:r>
              <a:rPr lang="en-GB" dirty="0"/>
              <a:t>they know about the</a:t>
            </a:r>
            <a:r>
              <a:rPr lang="en-GB" baseline="0" dirty="0"/>
              <a:t> client group’s needs</a:t>
            </a:r>
            <a:endParaRPr lang="en-GB" dirty="0"/>
          </a:p>
        </p:txBody>
      </p:sp>
      <p:sp>
        <p:nvSpPr>
          <p:cNvPr id="4" name="Slide Number Placeholder 3"/>
          <p:cNvSpPr>
            <a:spLocks noGrp="1"/>
          </p:cNvSpPr>
          <p:nvPr>
            <p:ph type="sldNum" sz="quarter" idx="10"/>
          </p:nvPr>
        </p:nvSpPr>
        <p:spPr/>
        <p:txBody>
          <a:bodyPr/>
          <a:lstStyle/>
          <a:p>
            <a:fld id="{90B17960-D7AF-43D6-9D1A-60A619B25430}" type="slidenum">
              <a:rPr lang="en-GB" smtClean="0"/>
              <a:pPr/>
              <a:t>4</a:t>
            </a:fld>
            <a:endParaRPr lang="en-GB"/>
          </a:p>
        </p:txBody>
      </p:sp>
    </p:spTree>
    <p:extLst>
      <p:ext uri="{BB962C8B-B14F-4D97-AF65-F5344CB8AC3E}">
        <p14:creationId xmlns:p14="http://schemas.microsoft.com/office/powerpoint/2010/main" val="2200134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17960-D7AF-43D6-9D1A-60A619B25430}" type="slidenum">
              <a:rPr lang="en-GB" smtClean="0"/>
              <a:pPr/>
              <a:t>5</a:t>
            </a:fld>
            <a:endParaRPr lang="en-GB"/>
          </a:p>
        </p:txBody>
      </p:sp>
    </p:spTree>
    <p:extLst>
      <p:ext uri="{BB962C8B-B14F-4D97-AF65-F5344CB8AC3E}">
        <p14:creationId xmlns:p14="http://schemas.microsoft.com/office/powerpoint/2010/main" val="15886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0B17960-D7AF-43D6-9D1A-60A619B25430}" type="slidenum">
              <a:rPr lang="en-GB" smtClean="0"/>
              <a:pPr/>
              <a:t>6</a:t>
            </a:fld>
            <a:endParaRPr lang="en-GB"/>
          </a:p>
        </p:txBody>
      </p:sp>
    </p:spTree>
    <p:extLst>
      <p:ext uri="{BB962C8B-B14F-4D97-AF65-F5344CB8AC3E}">
        <p14:creationId xmlns:p14="http://schemas.microsoft.com/office/powerpoint/2010/main" val="47802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Joint</a:t>
            </a:r>
            <a:r>
              <a:rPr lang="en-GB" baseline="0" dirty="0"/>
              <a:t> interviews and </a:t>
            </a:r>
            <a:r>
              <a:rPr lang="en-GB" baseline="0"/>
              <a:t>case conferences: </a:t>
            </a:r>
            <a:r>
              <a:rPr lang="en-GB" baseline="0" dirty="0"/>
              <a:t>to carry out assessment, identify needs and possible roles for practitioners</a:t>
            </a:r>
          </a:p>
          <a:p>
            <a:r>
              <a:rPr lang="en-GB" baseline="0" dirty="0"/>
              <a:t>Email referral forms: to include additional practitioners in the care planning process where an additional need has been identified that can’t be met by those already involved in the care team.  </a:t>
            </a:r>
          </a:p>
          <a:p>
            <a:r>
              <a:rPr lang="en-GB" baseline="0" dirty="0"/>
              <a:t>Telephone conversations: to keep practitioners informed of care given or new information.</a:t>
            </a:r>
          </a:p>
          <a:p>
            <a:r>
              <a:rPr lang="en-GB" baseline="0" dirty="0"/>
              <a:t>Letters -to keep practitioners informed of care planned/given and reasons for it.</a:t>
            </a:r>
          </a:p>
          <a:p>
            <a:r>
              <a:rPr lang="en-GB" baseline="0" dirty="0"/>
              <a:t>Sharing paper or electronic notes. E.g. home carers record the care given to a client and keep it at the client’s home. When additional practitioners visit they can look at the care record so they know what help is being given. </a:t>
            </a:r>
          </a:p>
          <a:p>
            <a:r>
              <a:rPr lang="en-GB" baseline="0" dirty="0"/>
              <a:t>Team meetings: to monitor and evaluate care given. To assess progress towards targets</a:t>
            </a:r>
          </a:p>
          <a:p>
            <a:r>
              <a:rPr lang="en-GB" baseline="0" dirty="0"/>
              <a:t>Conferences: to discuss and share current approaches and developments in the specialism. To identify the need for new initiatives/services or approaches</a:t>
            </a:r>
          </a:p>
          <a:p>
            <a:r>
              <a:rPr lang="en-GB" baseline="0" dirty="0"/>
              <a:t>Setting up networks and forums: to share ideas about what works well (share good practice). To provide an opportunity for practitioners to support and encourage each other so that targets are met and good quality care is provided</a:t>
            </a:r>
            <a:endParaRPr lang="en-GB" dirty="0"/>
          </a:p>
        </p:txBody>
      </p:sp>
      <p:sp>
        <p:nvSpPr>
          <p:cNvPr id="4" name="Slide Number Placeholder 3"/>
          <p:cNvSpPr>
            <a:spLocks noGrp="1"/>
          </p:cNvSpPr>
          <p:nvPr>
            <p:ph type="sldNum" sz="quarter" idx="10"/>
          </p:nvPr>
        </p:nvSpPr>
        <p:spPr/>
        <p:txBody>
          <a:bodyPr/>
          <a:lstStyle/>
          <a:p>
            <a:fld id="{90B17960-D7AF-43D6-9D1A-60A619B25430}" type="slidenum">
              <a:rPr lang="en-GB" smtClean="0"/>
              <a:pPr/>
              <a:t>7</a:t>
            </a:fld>
            <a:endParaRPr lang="en-GB"/>
          </a:p>
        </p:txBody>
      </p:sp>
    </p:spTree>
    <p:extLst>
      <p:ext uri="{BB962C8B-B14F-4D97-AF65-F5344CB8AC3E}">
        <p14:creationId xmlns:p14="http://schemas.microsoft.com/office/powerpoint/2010/main" val="209556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135620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123117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103272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290599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42398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385876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234202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352445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83144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145139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55713A0-2C2E-4869-9A0F-FE7831492313}" type="datetimeFigureOut">
              <a:rPr lang="en-GB" smtClean="0"/>
              <a:pPr/>
              <a:t>07/11/2018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F82E6-A18C-40EE-9507-7394D9DD8CB2}" type="slidenum">
              <a:rPr lang="en-GB" smtClean="0"/>
              <a:pPr/>
              <a:t>‹#›</a:t>
            </a:fld>
            <a:endParaRPr lang="en-GB"/>
          </a:p>
        </p:txBody>
      </p:sp>
    </p:spTree>
    <p:extLst>
      <p:ext uri="{BB962C8B-B14F-4D97-AF65-F5344CB8AC3E}">
        <p14:creationId xmlns:p14="http://schemas.microsoft.com/office/powerpoint/2010/main" val="324994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F599DB"/>
            </a:gs>
            <a:gs pos="83000">
              <a:srgbClr val="F5ADE7"/>
            </a:gs>
            <a:gs pos="100000">
              <a:srgbClr val="FDCFF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5713A0-2C2E-4869-9A0F-FE7831492313}" type="datetimeFigureOut">
              <a:rPr lang="en-GB" smtClean="0"/>
              <a:pPr/>
              <a:t>07/11/2018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0F82E6-A18C-40EE-9507-7394D9DD8CB2}" type="slidenum">
              <a:rPr lang="en-GB" smtClean="0"/>
              <a:pPr/>
              <a:t>‹#›</a:t>
            </a:fld>
            <a:endParaRPr lang="en-GB"/>
          </a:p>
        </p:txBody>
      </p:sp>
    </p:spTree>
    <p:extLst>
      <p:ext uri="{BB962C8B-B14F-4D97-AF65-F5344CB8AC3E}">
        <p14:creationId xmlns:p14="http://schemas.microsoft.com/office/powerpoint/2010/main" val="4220551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349OzIOKsE"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youtube.com/watch?v=d57Vcmxd5X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48680"/>
            <a:ext cx="6858000" cy="3528392"/>
          </a:xfrm>
          <a:solidFill>
            <a:srgbClr val="FDCFF1"/>
          </a:solidFill>
        </p:spPr>
        <p:txBody>
          <a:bodyPr>
            <a:noAutofit/>
          </a:bodyPr>
          <a:lstStyle/>
          <a:p>
            <a:r>
              <a:rPr lang="en-GB" sz="6000" b="1" dirty="0">
                <a:solidFill>
                  <a:srgbClr val="7030A0"/>
                </a:solidFill>
                <a:effectLst>
                  <a:outerShdw blurRad="38100" dist="38100" dir="2700000" algn="tl">
                    <a:srgbClr val="000000">
                      <a:alpha val="43137"/>
                    </a:srgbClr>
                  </a:outerShdw>
                </a:effectLst>
                <a:latin typeface="Century Gothic" panose="020B0502020202020204" pitchFamily="34" charset="0"/>
              </a:rPr>
              <a:t>Partnership </a:t>
            </a:r>
            <a:br>
              <a:rPr lang="en-GB" sz="6000" b="1" dirty="0">
                <a:solidFill>
                  <a:srgbClr val="7030A0"/>
                </a:solidFill>
                <a:effectLst>
                  <a:outerShdw blurRad="38100" dist="38100" dir="2700000" algn="tl">
                    <a:srgbClr val="000000">
                      <a:alpha val="43137"/>
                    </a:srgbClr>
                  </a:outerShdw>
                </a:effectLst>
                <a:latin typeface="Century Gothic" panose="020B0502020202020204" pitchFamily="34" charset="0"/>
              </a:rPr>
            </a:br>
            <a:r>
              <a:rPr lang="en-GB" sz="6000" b="1" dirty="0">
                <a:solidFill>
                  <a:srgbClr val="7030A0"/>
                </a:solidFill>
                <a:effectLst>
                  <a:outerShdw blurRad="38100" dist="38100" dir="2700000" algn="tl">
                    <a:srgbClr val="000000">
                      <a:alpha val="43137"/>
                    </a:srgbClr>
                  </a:outerShdw>
                </a:effectLst>
                <a:latin typeface="Century Gothic" panose="020B0502020202020204" pitchFamily="34" charset="0"/>
              </a:rPr>
              <a:t>Working</a:t>
            </a:r>
            <a:br>
              <a:rPr lang="en-GB" sz="6000" b="1" dirty="0">
                <a:solidFill>
                  <a:srgbClr val="7030A0"/>
                </a:solidFill>
                <a:effectLst>
                  <a:outerShdw blurRad="38100" dist="38100" dir="2700000" algn="tl">
                    <a:srgbClr val="000000">
                      <a:alpha val="43137"/>
                    </a:srgbClr>
                  </a:outerShdw>
                </a:effectLst>
                <a:latin typeface="Century Gothic" panose="020B0502020202020204" pitchFamily="34" charset="0"/>
              </a:rPr>
            </a:br>
            <a:r>
              <a:rPr lang="en-GB" sz="6000" b="1" dirty="0">
                <a:solidFill>
                  <a:srgbClr val="7030A0"/>
                </a:solidFill>
                <a:effectLst>
                  <a:outerShdw blurRad="38100" dist="38100" dir="2700000" algn="tl">
                    <a:srgbClr val="000000">
                      <a:alpha val="43137"/>
                    </a:srgbClr>
                  </a:outerShdw>
                </a:effectLst>
                <a:latin typeface="Century Gothic" panose="020B0502020202020204" pitchFamily="34" charset="0"/>
              </a:rPr>
              <a:t>Multi-disciplinary Working</a:t>
            </a:r>
          </a:p>
        </p:txBody>
      </p:sp>
      <p:sp>
        <p:nvSpPr>
          <p:cNvPr id="3" name="Subtitle 2"/>
          <p:cNvSpPr>
            <a:spLocks noGrp="1"/>
          </p:cNvSpPr>
          <p:nvPr>
            <p:ph type="subTitle" idx="1"/>
          </p:nvPr>
        </p:nvSpPr>
        <p:spPr>
          <a:xfrm>
            <a:off x="1143000" y="5373216"/>
            <a:ext cx="6858000" cy="863674"/>
          </a:xfrm>
        </p:spPr>
        <p:txBody>
          <a:bodyPr>
            <a:normAutofit/>
          </a:bodyPr>
          <a:lstStyle/>
          <a:p>
            <a:r>
              <a:rPr lang="en-GB" sz="2600" b="1" dirty="0">
                <a:solidFill>
                  <a:srgbClr val="7030A0"/>
                </a:solidFill>
                <a:latin typeface="Century Gothic" panose="020B0502020202020204" pitchFamily="34" charset="0"/>
              </a:rPr>
              <a:t>A4. Roles and Responsibilities of workers in Health and Social Care</a:t>
            </a:r>
          </a:p>
        </p:txBody>
      </p:sp>
      <p:pic>
        <p:nvPicPr>
          <p:cNvPr id="4" name="Picture 3"/>
          <p:cNvPicPr>
            <a:picLocks noChangeAspect="1"/>
          </p:cNvPicPr>
          <p:nvPr/>
        </p:nvPicPr>
        <p:blipFill>
          <a:blip r:embed="rId3"/>
          <a:stretch>
            <a:fillRect/>
          </a:stretch>
        </p:blipFill>
        <p:spPr>
          <a:xfrm>
            <a:off x="1523726" y="4196161"/>
            <a:ext cx="2637977" cy="1066032"/>
          </a:xfrm>
          <a:prstGeom prst="rect">
            <a:avLst/>
          </a:prstGeom>
        </p:spPr>
      </p:pic>
      <p:sp>
        <p:nvSpPr>
          <p:cNvPr id="5" name="Right Arrow 4"/>
          <p:cNvSpPr/>
          <p:nvPr/>
        </p:nvSpPr>
        <p:spPr>
          <a:xfrm>
            <a:off x="4414824" y="4506108"/>
            <a:ext cx="86409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5564161" y="4184576"/>
            <a:ext cx="800100" cy="1123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b="1" dirty="0">
                <a:solidFill>
                  <a:srgbClr val="7030A0"/>
                </a:solidFill>
                <a:latin typeface="Century Gothic" panose="020B0502020202020204" pitchFamily="34" charset="0"/>
              </a:rPr>
              <a:t>Evaluate multi-disciplinary working</a:t>
            </a:r>
          </a:p>
        </p:txBody>
      </p:sp>
      <p:sp>
        <p:nvSpPr>
          <p:cNvPr id="5" name="Content Placeholder 4"/>
          <p:cNvSpPr>
            <a:spLocks noGrp="1"/>
          </p:cNvSpPr>
          <p:nvPr>
            <p:ph sz="half" idx="1"/>
          </p:nvPr>
        </p:nvSpPr>
        <p:spPr>
          <a:xfrm>
            <a:off x="524615" y="1490391"/>
            <a:ext cx="3886200" cy="4692179"/>
          </a:xfrm>
          <a:solidFill>
            <a:srgbClr val="FDCFF1"/>
          </a:solidFill>
        </p:spPr>
        <p:txBody>
          <a:bodyPr>
            <a:normAutofit lnSpcReduction="10000"/>
          </a:bodyPr>
          <a:lstStyle/>
          <a:p>
            <a:r>
              <a:rPr lang="en-GB" dirty="0">
                <a:solidFill>
                  <a:srgbClr val="7030A0"/>
                </a:solidFill>
                <a:latin typeface="Century Gothic" panose="020B0502020202020204" pitchFamily="34" charset="0"/>
              </a:rPr>
              <a:t>Seamless delivery that is meets needs consistently for a service user, holistically</a:t>
            </a:r>
          </a:p>
          <a:p>
            <a:r>
              <a:rPr lang="en-GB" dirty="0">
                <a:solidFill>
                  <a:srgbClr val="7030A0"/>
                </a:solidFill>
                <a:latin typeface="Century Gothic" panose="020B0502020202020204" pitchFamily="34" charset="0"/>
              </a:rPr>
              <a:t>Policies reviewed and improved as a matter of course</a:t>
            </a:r>
          </a:p>
          <a:p>
            <a:r>
              <a:rPr lang="en-GB" dirty="0">
                <a:solidFill>
                  <a:srgbClr val="7030A0"/>
                </a:solidFill>
                <a:latin typeface="Century Gothic" panose="020B0502020202020204" pitchFamily="34" charset="0"/>
              </a:rPr>
              <a:t>Joint funding means better care</a:t>
            </a:r>
          </a:p>
          <a:p>
            <a:r>
              <a:rPr lang="en-GB" dirty="0">
                <a:solidFill>
                  <a:srgbClr val="7030A0"/>
                </a:solidFill>
                <a:latin typeface="Century Gothic" panose="020B0502020202020204" pitchFamily="34" charset="0"/>
              </a:rPr>
              <a:t>Personalised and empowering for individuals so feel worth and value</a:t>
            </a:r>
          </a:p>
          <a:p>
            <a:r>
              <a:rPr lang="en-GB" dirty="0">
                <a:solidFill>
                  <a:srgbClr val="7030A0"/>
                </a:solidFill>
                <a:latin typeface="Century Gothic" panose="020B0502020202020204" pitchFamily="34" charset="0"/>
              </a:rPr>
              <a:t>Conference calls and on-line meetings are effective use of time and sharing good practice.</a:t>
            </a:r>
          </a:p>
          <a:p>
            <a:endParaRPr lang="en-GB" dirty="0">
              <a:solidFill>
                <a:srgbClr val="7030A0"/>
              </a:solidFill>
              <a:latin typeface="Century Gothic" panose="020B0502020202020204" pitchFamily="34" charset="0"/>
            </a:endParaRPr>
          </a:p>
        </p:txBody>
      </p:sp>
      <p:sp>
        <p:nvSpPr>
          <p:cNvPr id="6" name="Content Placeholder 5"/>
          <p:cNvSpPr>
            <a:spLocks noGrp="1"/>
          </p:cNvSpPr>
          <p:nvPr>
            <p:ph sz="half" idx="2"/>
          </p:nvPr>
        </p:nvSpPr>
        <p:spPr>
          <a:xfrm>
            <a:off x="4410815" y="1484783"/>
            <a:ext cx="4047306" cy="4692180"/>
          </a:xfrm>
          <a:solidFill>
            <a:srgbClr val="FDCFF1"/>
          </a:solidFill>
        </p:spPr>
        <p:txBody>
          <a:bodyPr>
            <a:normAutofit lnSpcReduction="10000"/>
          </a:bodyPr>
          <a:lstStyle/>
          <a:p>
            <a:r>
              <a:rPr lang="en-GB" dirty="0">
                <a:solidFill>
                  <a:srgbClr val="7030A0"/>
                </a:solidFill>
                <a:latin typeface="Century Gothic" panose="020B0502020202020204" pitchFamily="34" charset="0"/>
              </a:rPr>
              <a:t>Co-ordinating time and resources to ensure there is a seamless delivery, especially if there are changes in Government targets, policies and focus happening all the time.</a:t>
            </a:r>
          </a:p>
          <a:p>
            <a:r>
              <a:rPr lang="en-GB" dirty="0">
                <a:solidFill>
                  <a:srgbClr val="7030A0"/>
                </a:solidFill>
                <a:latin typeface="Century Gothic" panose="020B0502020202020204" pitchFamily="34" charset="0"/>
              </a:rPr>
              <a:t> Someone will have to work out how joint funding will work</a:t>
            </a:r>
          </a:p>
          <a:p>
            <a:r>
              <a:rPr lang="en-GB" dirty="0">
                <a:solidFill>
                  <a:srgbClr val="7030A0"/>
                </a:solidFill>
                <a:latin typeface="Century Gothic" panose="020B0502020202020204" pitchFamily="34" charset="0"/>
              </a:rPr>
              <a:t>Attending meetings about sharing good practice takes time</a:t>
            </a:r>
          </a:p>
          <a:p>
            <a:r>
              <a:rPr lang="en-GB" dirty="0">
                <a:solidFill>
                  <a:srgbClr val="7030A0"/>
                </a:solidFill>
                <a:latin typeface="Century Gothic" panose="020B0502020202020204" pitchFamily="34" charset="0"/>
              </a:rPr>
              <a:t>Emails can be skim read and important detail missed</a:t>
            </a:r>
          </a:p>
        </p:txBody>
      </p:sp>
    </p:spTree>
    <p:extLst>
      <p:ext uri="{BB962C8B-B14F-4D97-AF65-F5344CB8AC3E}">
        <p14:creationId xmlns:p14="http://schemas.microsoft.com/office/powerpoint/2010/main" val="3738828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4800" b="1" dirty="0">
                <a:solidFill>
                  <a:srgbClr val="7030A0"/>
                </a:solidFill>
                <a:effectLst>
                  <a:outerShdw blurRad="38100" dist="38100" dir="2700000" algn="tl">
                    <a:srgbClr val="000000">
                      <a:alpha val="43137"/>
                    </a:srgbClr>
                  </a:outerShdw>
                </a:effectLst>
                <a:latin typeface="Century Gothic" panose="020B0502020202020204" pitchFamily="34" charset="0"/>
              </a:rPr>
              <a:t>Multi-disciplinary Working</a:t>
            </a:r>
          </a:p>
        </p:txBody>
      </p:sp>
      <p:sp>
        <p:nvSpPr>
          <p:cNvPr id="2" name="Content Placeholder 1"/>
          <p:cNvSpPr>
            <a:spLocks noGrp="1"/>
          </p:cNvSpPr>
          <p:nvPr>
            <p:ph idx="1"/>
          </p:nvPr>
        </p:nvSpPr>
        <p:spPr>
          <a:xfrm>
            <a:off x="628650" y="1556792"/>
            <a:ext cx="7886700" cy="4824535"/>
          </a:xfrm>
        </p:spPr>
        <p:txBody>
          <a:bodyPr>
            <a:normAutofit lnSpcReduction="10000"/>
          </a:bodyPr>
          <a:lstStyle/>
          <a:p>
            <a:pPr marL="0" indent="0">
              <a:buNone/>
            </a:pPr>
            <a:r>
              <a:rPr lang="en-GB" sz="2500" dirty="0">
                <a:solidFill>
                  <a:srgbClr val="7030A0"/>
                </a:solidFill>
                <a:latin typeface="Century Gothic" panose="020B0502020202020204" pitchFamily="34" charset="0"/>
              </a:rPr>
              <a:t>..when different sectors work together to jointly fund and provide services. For example primary school teacher working with social services, foster carers and the school nurse and/or educational psychiatrist</a:t>
            </a:r>
          </a:p>
          <a:p>
            <a:endParaRPr lang="en-GB" sz="2500" dirty="0">
              <a:solidFill>
                <a:srgbClr val="7030A0"/>
              </a:solidFill>
              <a:latin typeface="Century Gothic" panose="020B0502020202020204" pitchFamily="34" charset="0"/>
            </a:endParaRPr>
          </a:p>
          <a:p>
            <a:pPr marL="0" indent="0">
              <a:buNone/>
            </a:pPr>
            <a:endParaRPr lang="en-GB" sz="2500" dirty="0">
              <a:solidFill>
                <a:srgbClr val="7030A0"/>
              </a:solidFill>
              <a:latin typeface="Century Gothic" panose="020B0502020202020204" pitchFamily="34" charset="0"/>
            </a:endParaRPr>
          </a:p>
          <a:p>
            <a:pPr marL="0" indent="0">
              <a:buNone/>
            </a:pPr>
            <a:endParaRPr lang="en-GB" sz="2500" dirty="0">
              <a:solidFill>
                <a:srgbClr val="7030A0"/>
              </a:solidFill>
              <a:latin typeface="Century Gothic" panose="020B0502020202020204" pitchFamily="34" charset="0"/>
            </a:endParaRPr>
          </a:p>
          <a:p>
            <a:pPr marL="0" indent="0">
              <a:buNone/>
            </a:pPr>
            <a:endParaRPr lang="en-GB" sz="2500" dirty="0">
              <a:solidFill>
                <a:srgbClr val="7030A0"/>
              </a:solidFill>
              <a:latin typeface="Century Gothic" panose="020B0502020202020204" pitchFamily="34" charset="0"/>
            </a:endParaRPr>
          </a:p>
          <a:p>
            <a:pPr marL="0" indent="0">
              <a:buNone/>
            </a:pPr>
            <a:endParaRPr lang="en-GB" sz="2500" dirty="0">
              <a:solidFill>
                <a:srgbClr val="7030A0"/>
              </a:solidFill>
              <a:latin typeface="Century Gothic" panose="020B0502020202020204" pitchFamily="34" charset="0"/>
            </a:endParaRPr>
          </a:p>
          <a:p>
            <a:pPr marL="0" indent="0">
              <a:buNone/>
            </a:pPr>
            <a:r>
              <a:rPr lang="en-GB" sz="2500" dirty="0">
                <a:solidFill>
                  <a:srgbClr val="7030A0"/>
                </a:solidFill>
                <a:latin typeface="Century Gothic" panose="020B0502020202020204" pitchFamily="34" charset="0"/>
              </a:rPr>
              <a:t>..when workers from different professions work as a team to meet the needs of a service user or service user group.  </a:t>
            </a:r>
          </a:p>
        </p:txBody>
      </p:sp>
      <p:pic>
        <p:nvPicPr>
          <p:cNvPr id="4" name="Picture 3"/>
          <p:cNvPicPr>
            <a:picLocks noChangeAspect="1"/>
          </p:cNvPicPr>
          <p:nvPr/>
        </p:nvPicPr>
        <p:blipFill>
          <a:blip r:embed="rId3"/>
          <a:stretch>
            <a:fillRect/>
          </a:stretch>
        </p:blipFill>
        <p:spPr>
          <a:xfrm>
            <a:off x="2627784" y="2882355"/>
            <a:ext cx="5158903" cy="21399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6000" b="1" dirty="0">
                <a:solidFill>
                  <a:srgbClr val="7030A0"/>
                </a:solidFill>
                <a:effectLst>
                  <a:outerShdw blurRad="38100" dist="38100" dir="2700000" algn="tl">
                    <a:srgbClr val="000000">
                      <a:alpha val="43137"/>
                    </a:srgbClr>
                  </a:outerShdw>
                </a:effectLst>
                <a:latin typeface="Century Gothic" panose="020B0502020202020204" pitchFamily="34" charset="0"/>
              </a:rPr>
              <a:t>Key words:</a:t>
            </a:r>
          </a:p>
        </p:txBody>
      </p:sp>
      <p:sp>
        <p:nvSpPr>
          <p:cNvPr id="2" name="Content Placeholder 1"/>
          <p:cNvSpPr>
            <a:spLocks noGrp="1"/>
          </p:cNvSpPr>
          <p:nvPr>
            <p:ph idx="1"/>
          </p:nvPr>
        </p:nvSpPr>
        <p:spPr/>
        <p:txBody>
          <a:bodyPr>
            <a:normAutofit/>
          </a:bodyPr>
          <a:lstStyle/>
          <a:p>
            <a:pPr marL="0" indent="0">
              <a:buNone/>
            </a:pPr>
            <a:r>
              <a:rPr lang="en-GB" sz="2500" b="1" dirty="0">
                <a:solidFill>
                  <a:srgbClr val="7030A0"/>
                </a:solidFill>
                <a:latin typeface="Century Gothic" panose="020B0502020202020204" pitchFamily="34" charset="0"/>
              </a:rPr>
              <a:t>Multi </a:t>
            </a:r>
            <a:r>
              <a:rPr lang="en-GB" sz="2500" dirty="0">
                <a:solidFill>
                  <a:srgbClr val="7030A0"/>
                </a:solidFill>
                <a:latin typeface="Century Gothic" panose="020B0502020202020204" pitchFamily="34" charset="0"/>
              </a:rPr>
              <a:t>= many</a:t>
            </a:r>
          </a:p>
          <a:p>
            <a:pPr marL="0" indent="0">
              <a:buNone/>
            </a:pPr>
            <a:endParaRPr lang="en-GB" sz="2500" dirty="0">
              <a:solidFill>
                <a:srgbClr val="7030A0"/>
              </a:solidFill>
              <a:latin typeface="Century Gothic" panose="020B0502020202020204" pitchFamily="34" charset="0"/>
            </a:endParaRPr>
          </a:p>
          <a:p>
            <a:pPr marL="0" indent="0">
              <a:buNone/>
            </a:pPr>
            <a:r>
              <a:rPr lang="en-GB" sz="2500" b="1" dirty="0">
                <a:solidFill>
                  <a:srgbClr val="7030A0"/>
                </a:solidFill>
                <a:latin typeface="Century Gothic" panose="020B0502020202020204" pitchFamily="34" charset="0"/>
              </a:rPr>
              <a:t>Discipline</a:t>
            </a:r>
            <a:r>
              <a:rPr lang="en-GB" sz="2500" dirty="0">
                <a:solidFill>
                  <a:srgbClr val="7030A0"/>
                </a:solidFill>
                <a:latin typeface="Century Gothic" panose="020B0502020202020204" pitchFamily="34" charset="0"/>
              </a:rPr>
              <a:t> = in this context this term means a practitioner has been trained in a particular set of values and techniques. </a:t>
            </a:r>
            <a:r>
              <a:rPr lang="en-GB" sz="2500" dirty="0" err="1">
                <a:solidFill>
                  <a:srgbClr val="7030A0"/>
                </a:solidFill>
                <a:latin typeface="Century Gothic" panose="020B0502020202020204" pitchFamily="34" charset="0"/>
              </a:rPr>
              <a:t>E.g</a:t>
            </a:r>
            <a:r>
              <a:rPr lang="en-GB" sz="2500" dirty="0">
                <a:solidFill>
                  <a:srgbClr val="7030A0"/>
                </a:solidFill>
                <a:latin typeface="Century Gothic" panose="020B0502020202020204" pitchFamily="34" charset="0"/>
              </a:rPr>
              <a:t> nursing is a discipline. Social work and occupational therapy are different disciplines.</a:t>
            </a:r>
          </a:p>
          <a:p>
            <a:pPr marL="0" indent="0">
              <a:buNone/>
            </a:pPr>
            <a:endParaRPr lang="en-GB" sz="2500" dirty="0">
              <a:solidFill>
                <a:srgbClr val="7030A0"/>
              </a:solidFill>
              <a:latin typeface="Century Gothic" panose="020B0502020202020204" pitchFamily="34" charset="0"/>
            </a:endParaRPr>
          </a:p>
          <a:p>
            <a:pPr marL="0" indent="0">
              <a:buNone/>
            </a:pPr>
            <a:r>
              <a:rPr lang="en-GB" sz="2500" b="1" dirty="0">
                <a:solidFill>
                  <a:srgbClr val="7030A0"/>
                </a:solidFill>
                <a:latin typeface="Century Gothic" panose="020B0502020202020204" pitchFamily="34" charset="0"/>
              </a:rPr>
              <a:t>Multi-disciplinary working </a:t>
            </a:r>
            <a:r>
              <a:rPr lang="en-GB" sz="2500" dirty="0">
                <a:solidFill>
                  <a:srgbClr val="7030A0"/>
                </a:solidFill>
                <a:latin typeface="Century Gothic" panose="020B0502020202020204" pitchFamily="34" charset="0"/>
              </a:rPr>
              <a:t>=when practitioners from different disciplines work together</a:t>
            </a:r>
          </a:p>
        </p:txBody>
      </p:sp>
      <p:pic>
        <p:nvPicPr>
          <p:cNvPr id="4" name="Picture 3"/>
          <p:cNvPicPr>
            <a:picLocks noChangeAspect="1"/>
          </p:cNvPicPr>
          <p:nvPr/>
        </p:nvPicPr>
        <p:blipFill>
          <a:blip r:embed="rId3"/>
          <a:stretch>
            <a:fillRect/>
          </a:stretch>
        </p:blipFill>
        <p:spPr>
          <a:xfrm>
            <a:off x="5004048" y="548680"/>
            <a:ext cx="3240360" cy="1860521"/>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407690"/>
          </a:xfrm>
        </p:spPr>
        <p:txBody>
          <a:bodyPr>
            <a:noAutofit/>
          </a:bodyPr>
          <a:lstStyle/>
          <a:p>
            <a:r>
              <a:rPr lang="en-GB" sz="5000" b="1" dirty="0">
                <a:solidFill>
                  <a:srgbClr val="7030A0"/>
                </a:solidFill>
                <a:effectLst>
                  <a:outerShdw blurRad="38100" dist="38100" dir="2700000" algn="tl">
                    <a:srgbClr val="000000">
                      <a:alpha val="43137"/>
                    </a:srgbClr>
                  </a:outerShdw>
                </a:effectLst>
                <a:latin typeface="Century Gothic" panose="020B0502020202020204" pitchFamily="34" charset="0"/>
              </a:rPr>
              <a:t>When do practitioners work in partnership?</a:t>
            </a:r>
          </a:p>
        </p:txBody>
      </p:sp>
      <p:sp>
        <p:nvSpPr>
          <p:cNvPr id="2" name="Content Placeholder 1"/>
          <p:cNvSpPr>
            <a:spLocks noGrp="1"/>
          </p:cNvSpPr>
          <p:nvPr>
            <p:ph idx="1"/>
          </p:nvPr>
        </p:nvSpPr>
        <p:spPr>
          <a:xfrm>
            <a:off x="628650" y="1772817"/>
            <a:ext cx="7886700" cy="4404146"/>
          </a:xfrm>
        </p:spPr>
        <p:txBody>
          <a:bodyPr>
            <a:normAutofit/>
          </a:bodyPr>
          <a:lstStyle/>
          <a:p>
            <a:pPr>
              <a:buNone/>
            </a:pPr>
            <a:r>
              <a:rPr lang="en-GB" sz="2600" b="1" i="1" dirty="0">
                <a:solidFill>
                  <a:srgbClr val="7030A0"/>
                </a:solidFill>
                <a:latin typeface="Century Gothic" panose="020B0502020202020204" pitchFamily="34" charset="0"/>
              </a:rPr>
              <a:t>Practitioners work in partnership to</a:t>
            </a:r>
            <a:r>
              <a:rPr lang="en-GB" sz="2600" dirty="0">
                <a:solidFill>
                  <a:srgbClr val="7030A0"/>
                </a:solidFill>
                <a:latin typeface="Century Gothic" panose="020B0502020202020204" pitchFamily="34" charset="0"/>
              </a:rPr>
              <a:t>:</a:t>
            </a:r>
          </a:p>
          <a:p>
            <a:r>
              <a:rPr lang="en-GB" sz="2600" dirty="0">
                <a:solidFill>
                  <a:srgbClr val="7030A0"/>
                </a:solidFill>
                <a:latin typeface="Century Gothic" panose="020B0502020202020204" pitchFamily="34" charset="0"/>
              </a:rPr>
              <a:t>Assess the needs of someone who uses care services.  e.g. a social worker and an occupational therapist might use the same assessment form to assess the needs of someone who has had a stroke. </a:t>
            </a:r>
          </a:p>
          <a:p>
            <a:pPr marL="0" indent="0">
              <a:buNone/>
            </a:pPr>
            <a:endParaRPr lang="en-GB" sz="2600" dirty="0">
              <a:solidFill>
                <a:srgbClr val="7030A0"/>
              </a:solidFill>
              <a:latin typeface="Century Gothic" panose="020B0502020202020204" pitchFamily="34" charset="0"/>
            </a:endParaRPr>
          </a:p>
          <a:p>
            <a:r>
              <a:rPr lang="en-GB" sz="2600" dirty="0">
                <a:solidFill>
                  <a:srgbClr val="7030A0"/>
                </a:solidFill>
                <a:latin typeface="Century Gothic" panose="020B0502020202020204" pitchFamily="34" charset="0"/>
              </a:rPr>
              <a:t>Assess whether there is a need for a service and decide how to meet that need.  e.g. They might discuss whether to provide a drop in service or an appointment service.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5000" b="1" dirty="0">
                <a:solidFill>
                  <a:srgbClr val="7030A0"/>
                </a:solidFill>
                <a:effectLst>
                  <a:outerShdw blurRad="38100" dist="38100" dir="2700000" algn="tl">
                    <a:srgbClr val="000000">
                      <a:alpha val="43137"/>
                    </a:srgbClr>
                  </a:outerShdw>
                </a:effectLst>
                <a:latin typeface="Century Gothic" panose="020B0502020202020204" pitchFamily="34" charset="0"/>
              </a:rPr>
              <a:t>When do practitioners work in partnership?</a:t>
            </a:r>
          </a:p>
        </p:txBody>
      </p:sp>
      <p:sp>
        <p:nvSpPr>
          <p:cNvPr id="2" name="Content Placeholder 1"/>
          <p:cNvSpPr>
            <a:spLocks noGrp="1"/>
          </p:cNvSpPr>
          <p:nvPr>
            <p:ph idx="1"/>
          </p:nvPr>
        </p:nvSpPr>
        <p:spPr>
          <a:xfrm>
            <a:off x="628650" y="1916831"/>
            <a:ext cx="7886700" cy="4260131"/>
          </a:xfrm>
        </p:spPr>
        <p:txBody>
          <a:bodyPr vert="horz" lIns="91440" tIns="45720" rIns="91440" bIns="45720" rtlCol="0" anchor="t">
            <a:normAutofit lnSpcReduction="10000"/>
          </a:bodyPr>
          <a:lstStyle/>
          <a:p>
            <a:pPr>
              <a:lnSpc>
                <a:spcPct val="100000"/>
              </a:lnSpc>
            </a:pPr>
            <a:r>
              <a:rPr lang="en-GB" dirty="0">
                <a:solidFill>
                  <a:srgbClr val="7030A0"/>
                </a:solidFill>
                <a:latin typeface="Century Gothic" panose="020B0502020202020204" pitchFamily="34" charset="0"/>
              </a:rPr>
              <a:t>When they need to decide which skills will be contributed by the different  practitioners in the partnership (team) when working with individual clients. E.g. Care planning –which practitioner needs to teach a client how to use a Zimmer frame and which one needs to help the client walk to the toilet.</a:t>
            </a:r>
          </a:p>
          <a:p>
            <a:pPr marL="0" indent="0">
              <a:lnSpc>
                <a:spcPct val="100000"/>
              </a:lnSpc>
              <a:buNone/>
            </a:pPr>
            <a:endParaRPr lang="en-GB" dirty="0">
              <a:solidFill>
                <a:srgbClr val="7030A0"/>
              </a:solidFill>
              <a:latin typeface="Century Gothic" panose="020B0502020202020204" pitchFamily="34" charset="0"/>
            </a:endParaRPr>
          </a:p>
          <a:p>
            <a:pPr>
              <a:lnSpc>
                <a:spcPct val="100000"/>
              </a:lnSpc>
            </a:pPr>
            <a:r>
              <a:rPr lang="en-GB" dirty="0">
                <a:solidFill>
                  <a:srgbClr val="7030A0"/>
                </a:solidFill>
                <a:latin typeface="Century Gothic" panose="020B0502020202020204" pitchFamily="34" charset="0"/>
              </a:rPr>
              <a:t>When communicate with each other about care needed or care given. e.g. through shared notes, meetings</a:t>
            </a:r>
          </a:p>
          <a:p>
            <a:pPr marL="0" indent="0">
              <a:lnSpc>
                <a:spcPct val="100000"/>
              </a:lnSpc>
              <a:buNone/>
            </a:pPr>
            <a:endParaRPr lang="en-GB" dirty="0">
              <a:solidFill>
                <a:srgbClr val="7030A0"/>
              </a:solidFill>
              <a:latin typeface="Century Gothic" panose="020B0502020202020204" pitchFamily="34" charset="0"/>
            </a:endParaRPr>
          </a:p>
          <a:p>
            <a:pPr>
              <a:lnSpc>
                <a:spcPct val="100000"/>
              </a:lnSpc>
            </a:pPr>
            <a:r>
              <a:rPr lang="en-GB" dirty="0">
                <a:solidFill>
                  <a:srgbClr val="7030A0"/>
                </a:solidFill>
                <a:latin typeface="Century Gothic" panose="020B0502020202020204" pitchFamily="34" charset="0"/>
              </a:rPr>
              <a:t>When they need to agree how and when their service will be available.  e.g. when planning the services hours and 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268288" indent="-268288"/>
            <a:r>
              <a:rPr lang="en-GB" sz="2400" dirty="0">
                <a:solidFill>
                  <a:srgbClr val="7030A0"/>
                </a:solidFill>
                <a:latin typeface="Century Gothic" panose="020B0502020202020204" pitchFamily="34" charset="0"/>
              </a:rPr>
              <a:t>When they need to </a:t>
            </a:r>
            <a:r>
              <a:rPr lang="en-GB" sz="2400" b="1" dirty="0">
                <a:solidFill>
                  <a:srgbClr val="7030A0"/>
                </a:solidFill>
                <a:latin typeface="Century Gothic" panose="020B0502020202020204" pitchFamily="34" charset="0"/>
              </a:rPr>
              <a:t>share funds </a:t>
            </a:r>
            <a:r>
              <a:rPr lang="en-GB" sz="2400" dirty="0">
                <a:solidFill>
                  <a:srgbClr val="7030A0"/>
                </a:solidFill>
                <a:latin typeface="Century Gothic" panose="020B0502020202020204" pitchFamily="34" charset="0"/>
              </a:rPr>
              <a:t>so that the service can be provided</a:t>
            </a:r>
          </a:p>
          <a:p>
            <a:pPr marL="0" indent="0">
              <a:buNone/>
            </a:pPr>
            <a:endParaRPr lang="en-GB" sz="1200" dirty="0">
              <a:solidFill>
                <a:srgbClr val="7030A0"/>
              </a:solidFill>
              <a:latin typeface="Century Gothic" panose="020B0502020202020204" pitchFamily="34" charset="0"/>
            </a:endParaRPr>
          </a:p>
          <a:p>
            <a:pPr marL="268288" indent="-268288"/>
            <a:r>
              <a:rPr lang="en-GB" sz="2400" dirty="0">
                <a:solidFill>
                  <a:srgbClr val="7030A0"/>
                </a:solidFill>
                <a:latin typeface="Century Gothic" panose="020B0502020202020204" pitchFamily="34" charset="0"/>
              </a:rPr>
              <a:t>When they have </a:t>
            </a:r>
            <a:r>
              <a:rPr lang="en-GB" sz="2400" b="1" dirty="0">
                <a:solidFill>
                  <a:srgbClr val="7030A0"/>
                </a:solidFill>
                <a:latin typeface="Century Gothic" panose="020B0502020202020204" pitchFamily="34" charset="0"/>
              </a:rPr>
              <a:t>similar targets </a:t>
            </a:r>
            <a:r>
              <a:rPr lang="en-GB" sz="2400" dirty="0">
                <a:solidFill>
                  <a:srgbClr val="7030A0"/>
                </a:solidFill>
                <a:latin typeface="Century Gothic" panose="020B0502020202020204" pitchFamily="34" charset="0"/>
              </a:rPr>
              <a:t>or mission statements.</a:t>
            </a:r>
          </a:p>
          <a:p>
            <a:pPr marL="0" indent="0">
              <a:buNone/>
            </a:pPr>
            <a:endParaRPr lang="en-GB" sz="1200" dirty="0">
              <a:solidFill>
                <a:srgbClr val="7030A0"/>
              </a:solidFill>
              <a:latin typeface="Century Gothic" panose="020B0502020202020204" pitchFamily="34" charset="0"/>
            </a:endParaRPr>
          </a:p>
          <a:p>
            <a:pPr marL="268288" indent="-268288"/>
            <a:r>
              <a:rPr lang="en-GB" sz="2400" dirty="0">
                <a:solidFill>
                  <a:srgbClr val="7030A0"/>
                </a:solidFill>
                <a:latin typeface="Century Gothic" panose="020B0502020202020204" pitchFamily="34" charset="0"/>
              </a:rPr>
              <a:t>When they need to </a:t>
            </a:r>
            <a:r>
              <a:rPr lang="en-GB" sz="2400" b="1" dirty="0">
                <a:solidFill>
                  <a:srgbClr val="7030A0"/>
                </a:solidFill>
                <a:latin typeface="Century Gothic" panose="020B0502020202020204" pitchFamily="34" charset="0"/>
              </a:rPr>
              <a:t>monitor and evaluate </a:t>
            </a:r>
            <a:r>
              <a:rPr lang="en-GB" sz="2400" dirty="0">
                <a:solidFill>
                  <a:srgbClr val="7030A0"/>
                </a:solidFill>
                <a:latin typeface="Century Gothic" panose="020B0502020202020204" pitchFamily="34" charset="0"/>
              </a:rPr>
              <a:t>whether the care provided to a particular client has met their needs</a:t>
            </a:r>
          </a:p>
          <a:p>
            <a:pPr marL="0" indent="0">
              <a:buNone/>
            </a:pPr>
            <a:endParaRPr lang="en-GB" sz="1200" dirty="0">
              <a:solidFill>
                <a:srgbClr val="7030A0"/>
              </a:solidFill>
              <a:latin typeface="Century Gothic" panose="020B0502020202020204" pitchFamily="34" charset="0"/>
            </a:endParaRPr>
          </a:p>
          <a:p>
            <a:pPr marL="268288" indent="-268288"/>
            <a:r>
              <a:rPr lang="en-GB" sz="2400" dirty="0">
                <a:solidFill>
                  <a:srgbClr val="7030A0"/>
                </a:solidFill>
                <a:latin typeface="Century Gothic" panose="020B0502020202020204" pitchFamily="34" charset="0"/>
              </a:rPr>
              <a:t>When the need to </a:t>
            </a:r>
            <a:r>
              <a:rPr lang="en-GB" sz="2400" b="1" dirty="0">
                <a:solidFill>
                  <a:srgbClr val="7030A0"/>
                </a:solidFill>
                <a:latin typeface="Century Gothic" panose="020B0502020202020204" pitchFamily="34" charset="0"/>
              </a:rPr>
              <a:t>evaluate</a:t>
            </a:r>
            <a:r>
              <a:rPr lang="en-GB" sz="2400" dirty="0">
                <a:solidFill>
                  <a:srgbClr val="7030A0"/>
                </a:solidFill>
                <a:latin typeface="Century Gothic" panose="020B0502020202020204" pitchFamily="34" charset="0"/>
              </a:rPr>
              <a:t> whether the service is  meeting target</a:t>
            </a:r>
          </a:p>
        </p:txBody>
      </p:sp>
      <p:sp>
        <p:nvSpPr>
          <p:cNvPr id="5" name="Title 2"/>
          <p:cNvSpPr>
            <a:spLocks noGrp="1"/>
          </p:cNvSpPr>
          <p:nvPr>
            <p:ph type="title"/>
          </p:nvPr>
        </p:nvSpPr>
        <p:spPr>
          <a:xfrm>
            <a:off x="628650" y="365126"/>
            <a:ext cx="7886700" cy="1325563"/>
          </a:xfrm>
        </p:spPr>
        <p:txBody>
          <a:bodyPr>
            <a:noAutofit/>
          </a:bodyPr>
          <a:lstStyle/>
          <a:p>
            <a:r>
              <a:rPr lang="en-GB" sz="5000" b="1" dirty="0">
                <a:solidFill>
                  <a:srgbClr val="7030A0"/>
                </a:solidFill>
                <a:effectLst>
                  <a:outerShdw blurRad="38100" dist="38100" dir="2700000" algn="tl">
                    <a:srgbClr val="000000">
                      <a:alpha val="43137"/>
                    </a:srgbClr>
                  </a:outerShdw>
                </a:effectLst>
                <a:latin typeface="Century Gothic" panose="020B0502020202020204" pitchFamily="34" charset="0"/>
              </a:rPr>
              <a:t>When do practitioners work in partnership?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5856" y="2492896"/>
            <a:ext cx="2232248" cy="1584176"/>
          </a:xfrm>
          <a:prstGeom prst="ellipse">
            <a:avLst/>
          </a:prstGeom>
          <a:solidFill>
            <a:srgbClr val="C767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How do practitioners work in partnership?</a:t>
            </a:r>
          </a:p>
        </p:txBody>
      </p:sp>
      <p:cxnSp>
        <p:nvCxnSpPr>
          <p:cNvPr id="4" name="Straight Arrow Connector 3"/>
          <p:cNvCxnSpPr>
            <a:stCxn id="2" idx="7"/>
          </p:cNvCxnSpPr>
          <p:nvPr/>
        </p:nvCxnSpPr>
        <p:spPr>
          <a:xfrm flipV="1">
            <a:off x="5181199" y="1980855"/>
            <a:ext cx="817440" cy="74403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endCxn id="23" idx="1"/>
          </p:cNvCxnSpPr>
          <p:nvPr/>
        </p:nvCxnSpPr>
        <p:spPr>
          <a:xfrm>
            <a:off x="5580112" y="3356992"/>
            <a:ext cx="115212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0"/>
          </p:cNvCxnSpPr>
          <p:nvPr/>
        </p:nvCxnSpPr>
        <p:spPr>
          <a:xfrm flipH="1" flipV="1">
            <a:off x="4284652" y="1051285"/>
            <a:ext cx="107328" cy="1441611"/>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1"/>
          </p:cNvCxnSpPr>
          <p:nvPr/>
        </p:nvCxnSpPr>
        <p:spPr>
          <a:xfrm flipH="1" flipV="1">
            <a:off x="2987825" y="2132857"/>
            <a:ext cx="614936" cy="59203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 idx="2"/>
          </p:cNvCxnSpPr>
          <p:nvPr/>
        </p:nvCxnSpPr>
        <p:spPr>
          <a:xfrm flipH="1">
            <a:off x="2525272" y="3284984"/>
            <a:ext cx="750584" cy="10615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2" idx="0"/>
          </p:cNvCxnSpPr>
          <p:nvPr/>
        </p:nvCxnSpPr>
        <p:spPr>
          <a:xfrm flipH="1">
            <a:off x="3893007" y="4077072"/>
            <a:ext cx="142474" cy="7920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678817" y="4077072"/>
            <a:ext cx="1045771" cy="206558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5"/>
          </p:cNvCxnSpPr>
          <p:nvPr/>
        </p:nvCxnSpPr>
        <p:spPr>
          <a:xfrm>
            <a:off x="5181199" y="3845075"/>
            <a:ext cx="1767065" cy="124010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59995" y="1613411"/>
            <a:ext cx="2969083" cy="430887"/>
          </a:xfrm>
          <a:prstGeom prst="rect">
            <a:avLst/>
          </a:prstGeom>
          <a:noFill/>
        </p:spPr>
        <p:txBody>
          <a:bodyPr wrap="none" rtlCol="0">
            <a:spAutoFit/>
          </a:bodyPr>
          <a:lstStyle/>
          <a:p>
            <a:r>
              <a:rPr lang="en-GB" sz="2200" dirty="0">
                <a:solidFill>
                  <a:srgbClr val="7030A0"/>
                </a:solidFill>
                <a:latin typeface="Century Gothic" panose="020B0502020202020204" pitchFamily="34" charset="0"/>
              </a:rPr>
              <a:t>Email – referral forms</a:t>
            </a:r>
          </a:p>
        </p:txBody>
      </p:sp>
      <p:sp>
        <p:nvSpPr>
          <p:cNvPr id="20" name="TextBox 19"/>
          <p:cNvSpPr txBox="1"/>
          <p:nvPr/>
        </p:nvSpPr>
        <p:spPr>
          <a:xfrm>
            <a:off x="2797012" y="546939"/>
            <a:ext cx="3685624" cy="430887"/>
          </a:xfrm>
          <a:prstGeom prst="rect">
            <a:avLst/>
          </a:prstGeom>
          <a:noFill/>
        </p:spPr>
        <p:txBody>
          <a:bodyPr wrap="none" rtlCol="0">
            <a:spAutoFit/>
          </a:bodyPr>
          <a:lstStyle/>
          <a:p>
            <a:r>
              <a:rPr lang="en-GB" sz="2200" dirty="0">
                <a:solidFill>
                  <a:srgbClr val="7030A0"/>
                </a:solidFill>
                <a:latin typeface="Century Gothic" panose="020B0502020202020204" pitchFamily="34" charset="0"/>
              </a:rPr>
              <a:t>Jointly interviewing clients</a:t>
            </a:r>
          </a:p>
        </p:txBody>
      </p:sp>
      <p:sp>
        <p:nvSpPr>
          <p:cNvPr id="21" name="TextBox 20"/>
          <p:cNvSpPr txBox="1"/>
          <p:nvPr/>
        </p:nvSpPr>
        <p:spPr>
          <a:xfrm>
            <a:off x="1985956" y="1787825"/>
            <a:ext cx="1078633" cy="430887"/>
          </a:xfrm>
          <a:prstGeom prst="rect">
            <a:avLst/>
          </a:prstGeom>
          <a:noFill/>
        </p:spPr>
        <p:txBody>
          <a:bodyPr wrap="square" rtlCol="0">
            <a:spAutoFit/>
          </a:bodyPr>
          <a:lstStyle/>
          <a:p>
            <a:r>
              <a:rPr lang="en-GB" sz="2200" dirty="0">
                <a:solidFill>
                  <a:srgbClr val="7030A0"/>
                </a:solidFill>
                <a:latin typeface="Century Gothic" panose="020B0502020202020204" pitchFamily="34" charset="0"/>
              </a:rPr>
              <a:t>Letters</a:t>
            </a:r>
          </a:p>
        </p:txBody>
      </p:sp>
      <p:sp>
        <p:nvSpPr>
          <p:cNvPr id="23" name="TextBox 22"/>
          <p:cNvSpPr txBox="1"/>
          <p:nvPr/>
        </p:nvSpPr>
        <p:spPr>
          <a:xfrm>
            <a:off x="6732240" y="2972271"/>
            <a:ext cx="2225814" cy="769441"/>
          </a:xfrm>
          <a:prstGeom prst="rect">
            <a:avLst/>
          </a:prstGeom>
          <a:noFill/>
        </p:spPr>
        <p:txBody>
          <a:bodyPr wrap="square" rtlCol="0">
            <a:spAutoFit/>
          </a:bodyPr>
          <a:lstStyle/>
          <a:p>
            <a:r>
              <a:rPr lang="en-GB" sz="2200" dirty="0">
                <a:solidFill>
                  <a:srgbClr val="7030A0"/>
                </a:solidFill>
                <a:latin typeface="Century Gothic" panose="020B0502020202020204" pitchFamily="34" charset="0"/>
              </a:rPr>
              <a:t>Telephone conversations</a:t>
            </a:r>
          </a:p>
        </p:txBody>
      </p:sp>
      <p:sp>
        <p:nvSpPr>
          <p:cNvPr id="24" name="TextBox 23"/>
          <p:cNvSpPr txBox="1"/>
          <p:nvPr/>
        </p:nvSpPr>
        <p:spPr>
          <a:xfrm>
            <a:off x="5833478" y="5013176"/>
            <a:ext cx="3310522" cy="769441"/>
          </a:xfrm>
          <a:prstGeom prst="rect">
            <a:avLst/>
          </a:prstGeom>
          <a:noFill/>
        </p:spPr>
        <p:txBody>
          <a:bodyPr wrap="square" rtlCol="0">
            <a:spAutoFit/>
          </a:bodyPr>
          <a:lstStyle/>
          <a:p>
            <a:r>
              <a:rPr lang="en-GB" sz="2200" dirty="0">
                <a:solidFill>
                  <a:srgbClr val="7030A0"/>
                </a:solidFill>
                <a:latin typeface="Century Gothic" panose="020B0502020202020204" pitchFamily="34" charset="0"/>
              </a:rPr>
              <a:t>Sharing paper or electronic notes</a:t>
            </a:r>
          </a:p>
        </p:txBody>
      </p:sp>
      <p:sp>
        <p:nvSpPr>
          <p:cNvPr id="27" name="TextBox 26"/>
          <p:cNvSpPr txBox="1"/>
          <p:nvPr/>
        </p:nvSpPr>
        <p:spPr>
          <a:xfrm>
            <a:off x="5652120" y="6165304"/>
            <a:ext cx="2274982" cy="430887"/>
          </a:xfrm>
          <a:prstGeom prst="rect">
            <a:avLst/>
          </a:prstGeom>
          <a:noFill/>
        </p:spPr>
        <p:txBody>
          <a:bodyPr wrap="none" rtlCol="0">
            <a:spAutoFit/>
          </a:bodyPr>
          <a:lstStyle/>
          <a:p>
            <a:r>
              <a:rPr lang="en-GB" sz="2200" dirty="0">
                <a:solidFill>
                  <a:srgbClr val="7030A0"/>
                </a:solidFill>
                <a:latin typeface="Century Gothic" panose="020B0502020202020204" pitchFamily="34" charset="0"/>
              </a:rPr>
              <a:t>Team meetings</a:t>
            </a:r>
          </a:p>
        </p:txBody>
      </p:sp>
      <p:sp>
        <p:nvSpPr>
          <p:cNvPr id="28" name="TextBox 27"/>
          <p:cNvSpPr txBox="1"/>
          <p:nvPr/>
        </p:nvSpPr>
        <p:spPr>
          <a:xfrm>
            <a:off x="477520" y="2837145"/>
            <a:ext cx="2266914" cy="1107996"/>
          </a:xfrm>
          <a:prstGeom prst="rect">
            <a:avLst/>
          </a:prstGeom>
          <a:noFill/>
        </p:spPr>
        <p:txBody>
          <a:bodyPr wrap="square" rtlCol="0">
            <a:spAutoFit/>
          </a:bodyPr>
          <a:lstStyle/>
          <a:p>
            <a:r>
              <a:rPr lang="en-GB" sz="2200" dirty="0">
                <a:solidFill>
                  <a:srgbClr val="7030A0"/>
                </a:solidFill>
                <a:latin typeface="Century Gothic" panose="020B0502020202020204" pitchFamily="34" charset="0"/>
              </a:rPr>
              <a:t>Setting up networks and forums</a:t>
            </a:r>
          </a:p>
        </p:txBody>
      </p:sp>
      <p:sp>
        <p:nvSpPr>
          <p:cNvPr id="22" name="TextBox 21"/>
          <p:cNvSpPr txBox="1"/>
          <p:nvPr/>
        </p:nvSpPr>
        <p:spPr>
          <a:xfrm>
            <a:off x="2915816" y="4869160"/>
            <a:ext cx="1954381" cy="430887"/>
          </a:xfrm>
          <a:prstGeom prst="rect">
            <a:avLst/>
          </a:prstGeom>
          <a:noFill/>
        </p:spPr>
        <p:txBody>
          <a:bodyPr wrap="none" rtlCol="0">
            <a:spAutoFit/>
          </a:bodyPr>
          <a:lstStyle/>
          <a:p>
            <a:r>
              <a:rPr lang="en-GB" sz="2200" dirty="0">
                <a:solidFill>
                  <a:srgbClr val="7030A0"/>
                </a:solidFill>
                <a:latin typeface="Century Gothic" panose="020B0502020202020204" pitchFamily="34" charset="0"/>
              </a:rPr>
              <a:t>Conferences</a:t>
            </a:r>
          </a:p>
        </p:txBody>
      </p:sp>
      <p:cxnSp>
        <p:nvCxnSpPr>
          <p:cNvPr id="26" name="Straight Arrow Connector 25"/>
          <p:cNvCxnSpPr/>
          <p:nvPr/>
        </p:nvCxnSpPr>
        <p:spPr>
          <a:xfrm flipH="1">
            <a:off x="1907705" y="3759079"/>
            <a:ext cx="1530511" cy="147941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83568" y="5373216"/>
            <a:ext cx="1841704" cy="769441"/>
          </a:xfrm>
          <a:prstGeom prst="rect">
            <a:avLst/>
          </a:prstGeom>
          <a:noFill/>
        </p:spPr>
        <p:txBody>
          <a:bodyPr wrap="square" rtlCol="0">
            <a:spAutoFit/>
          </a:bodyPr>
          <a:lstStyle/>
          <a:p>
            <a:r>
              <a:rPr lang="en-GB" sz="2200" dirty="0">
                <a:solidFill>
                  <a:srgbClr val="7030A0"/>
                </a:solidFill>
                <a:latin typeface="Century Gothic" panose="020B0502020202020204" pitchFamily="34" charset="0"/>
              </a:rPr>
              <a:t>Sharing an office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1000"/>
                                        <p:tgtEl>
                                          <p:spTgt spid="27"/>
                                        </p:tgtEl>
                                      </p:cBhvr>
                                    </p:animEffect>
                                    <p:anim calcmode="lin" valueType="num">
                                      <p:cBhvr>
                                        <p:cTn id="63" dur="1000" fill="hold"/>
                                        <p:tgtEl>
                                          <p:spTgt spid="27"/>
                                        </p:tgtEl>
                                        <p:attrNameLst>
                                          <p:attrName>ppt_x</p:attrName>
                                        </p:attrNameLst>
                                      </p:cBhvr>
                                      <p:tavLst>
                                        <p:tav tm="0">
                                          <p:val>
                                            <p:strVal val="#ppt_x"/>
                                          </p:val>
                                        </p:tav>
                                        <p:tav tm="100000">
                                          <p:val>
                                            <p:strVal val="#ppt_x"/>
                                          </p:val>
                                        </p:tav>
                                      </p:tavLst>
                                    </p:anim>
                                    <p:anim calcmode="lin" valueType="num">
                                      <p:cBhvr>
                                        <p:cTn id="6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4" grpId="0"/>
      <p:bldP spid="27" grpId="0"/>
      <p:bldP spid="28" grpId="0"/>
      <p:bldP spid="22"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5132"/>
            <a:ext cx="7886700" cy="1325563"/>
          </a:xfrm>
        </p:spPr>
        <p:txBody>
          <a:bodyPr>
            <a:normAutofit/>
          </a:bodyPr>
          <a:lstStyle/>
          <a:p>
            <a:r>
              <a:rPr lang="en-GB" sz="5000" b="1" dirty="0">
                <a:solidFill>
                  <a:srgbClr val="7030A0"/>
                </a:solidFill>
                <a:effectLst>
                  <a:outerShdw blurRad="38100" dist="38100" dir="2700000" algn="tl">
                    <a:srgbClr val="000000">
                      <a:alpha val="43137"/>
                    </a:srgbClr>
                  </a:outerShdw>
                </a:effectLst>
                <a:latin typeface="Century Gothic" panose="020B0502020202020204" pitchFamily="34" charset="0"/>
              </a:rPr>
              <a:t>Slipping through the net</a:t>
            </a:r>
          </a:p>
        </p:txBody>
      </p:sp>
      <p:pic>
        <p:nvPicPr>
          <p:cNvPr id="5" name="Picture 4"/>
          <p:cNvPicPr>
            <a:picLocks noChangeAspect="1"/>
          </p:cNvPicPr>
          <p:nvPr/>
        </p:nvPicPr>
        <p:blipFill>
          <a:blip r:embed="rId2"/>
          <a:stretch>
            <a:fillRect/>
          </a:stretch>
        </p:blipFill>
        <p:spPr>
          <a:xfrm>
            <a:off x="971600" y="1345051"/>
            <a:ext cx="6744618" cy="4372216"/>
          </a:xfrm>
          <a:prstGeom prst="rect">
            <a:avLst/>
          </a:prstGeom>
        </p:spPr>
      </p:pic>
      <p:sp>
        <p:nvSpPr>
          <p:cNvPr id="6" name="TextBox 5"/>
          <p:cNvSpPr txBox="1"/>
          <p:nvPr/>
        </p:nvSpPr>
        <p:spPr>
          <a:xfrm>
            <a:off x="251520" y="5805264"/>
            <a:ext cx="8174732" cy="615553"/>
          </a:xfrm>
          <a:prstGeom prst="rect">
            <a:avLst/>
          </a:prstGeom>
          <a:noFill/>
        </p:spPr>
        <p:txBody>
          <a:bodyPr wrap="square" rtlCol="0">
            <a:spAutoFit/>
          </a:bodyPr>
          <a:lstStyle/>
          <a:p>
            <a:r>
              <a:rPr lang="en-GB" sz="2200" dirty="0">
                <a:solidFill>
                  <a:srgbClr val="7030A0"/>
                </a:solidFill>
                <a:latin typeface="Century Gothic" panose="020B0502020202020204" pitchFamily="34" charset="0"/>
              </a:rPr>
              <a:t>             Victoria </a:t>
            </a:r>
            <a:r>
              <a:rPr lang="en-GB" sz="2200" dirty="0" err="1">
                <a:solidFill>
                  <a:srgbClr val="7030A0"/>
                </a:solidFill>
                <a:latin typeface="Century Gothic" panose="020B0502020202020204" pitchFamily="34" charset="0"/>
              </a:rPr>
              <a:t>Climbie</a:t>
            </a:r>
            <a:r>
              <a:rPr lang="en-GB" sz="2200" dirty="0">
                <a:solidFill>
                  <a:srgbClr val="7030A0"/>
                </a:solidFill>
                <a:latin typeface="Century Gothic" panose="020B0502020202020204" pitchFamily="34" charset="0"/>
              </a:rPr>
              <a:t>                      Daniel </a:t>
            </a:r>
            <a:r>
              <a:rPr lang="en-GB" sz="2200" dirty="0" err="1">
                <a:solidFill>
                  <a:srgbClr val="7030A0"/>
                </a:solidFill>
                <a:latin typeface="Century Gothic" panose="020B0502020202020204" pitchFamily="34" charset="0"/>
              </a:rPr>
              <a:t>Pelka</a:t>
            </a:r>
            <a:endParaRPr lang="en-GB" sz="2200" dirty="0">
              <a:solidFill>
                <a:srgbClr val="7030A0"/>
              </a:solidFill>
              <a:latin typeface="Century Gothic" panose="020B0502020202020204" pitchFamily="34" charset="0"/>
            </a:endParaRPr>
          </a:p>
          <a:p>
            <a:r>
              <a:rPr lang="en-GB" sz="1200" dirty="0">
                <a:solidFill>
                  <a:srgbClr val="7030A0"/>
                </a:solidFill>
                <a:latin typeface="Century Gothic" panose="020B0502020202020204" pitchFamily="34" charset="0"/>
                <a:hlinkClick r:id="rId3"/>
              </a:rPr>
              <a:t>https://www.youtube.com/watch?v=C349OzIOKsE</a:t>
            </a:r>
            <a:r>
              <a:rPr lang="en-GB" sz="1200" dirty="0">
                <a:solidFill>
                  <a:srgbClr val="7030A0"/>
                </a:solidFill>
                <a:latin typeface="Century Gothic" panose="020B0502020202020204" pitchFamily="34" charset="0"/>
              </a:rPr>
              <a:t>         </a:t>
            </a:r>
            <a:r>
              <a:rPr lang="en-GB" sz="1200" dirty="0">
                <a:solidFill>
                  <a:srgbClr val="7030A0"/>
                </a:solidFill>
                <a:latin typeface="Century Gothic" panose="020B0502020202020204" pitchFamily="34" charset="0"/>
                <a:hlinkClick r:id="rId4"/>
              </a:rPr>
              <a:t>https://www.youtube.com/watch?v=d57Vcmxd5Xo</a:t>
            </a:r>
            <a:r>
              <a:rPr lang="en-GB" sz="1200" dirty="0">
                <a:solidFill>
                  <a:srgbClr val="7030A0"/>
                </a:solidFill>
                <a:latin typeface="Century Gothic" panose="020B0502020202020204" pitchFamily="34" charset="0"/>
              </a:rPr>
              <a:t> </a:t>
            </a:r>
          </a:p>
        </p:txBody>
      </p:sp>
    </p:spTree>
    <p:extLst>
      <p:ext uri="{BB962C8B-B14F-4D97-AF65-F5344CB8AC3E}">
        <p14:creationId xmlns:p14="http://schemas.microsoft.com/office/powerpoint/2010/main" val="150301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16632"/>
            <a:ext cx="7886700" cy="1325563"/>
          </a:xfrm>
        </p:spPr>
        <p:txBody>
          <a:bodyPr>
            <a:normAutofit/>
          </a:bodyPr>
          <a:lstStyle/>
          <a:p>
            <a:r>
              <a:rPr lang="en-GB" sz="5000" b="1" dirty="0">
                <a:solidFill>
                  <a:srgbClr val="7030A0"/>
                </a:solidFill>
                <a:effectLst>
                  <a:outerShdw blurRad="38100" dist="38100" dir="2700000" algn="tl">
                    <a:srgbClr val="000000">
                      <a:alpha val="43137"/>
                    </a:srgbClr>
                  </a:outerShdw>
                </a:effectLst>
                <a:latin typeface="Century Gothic" panose="020B0502020202020204" pitchFamily="34" charset="0"/>
              </a:rPr>
              <a:t>What went wrong?</a:t>
            </a:r>
          </a:p>
        </p:txBody>
      </p:sp>
      <p:sp>
        <p:nvSpPr>
          <p:cNvPr id="6" name="Content Placeholder 5"/>
          <p:cNvSpPr>
            <a:spLocks noGrp="1"/>
          </p:cNvSpPr>
          <p:nvPr>
            <p:ph idx="1"/>
          </p:nvPr>
        </p:nvSpPr>
        <p:spPr>
          <a:xfrm>
            <a:off x="628650" y="1268760"/>
            <a:ext cx="7886700" cy="4908203"/>
          </a:xfrm>
        </p:spPr>
        <p:txBody>
          <a:bodyPr/>
          <a:lstStyle/>
          <a:p>
            <a:r>
              <a:rPr lang="en-GB" b="1" dirty="0">
                <a:solidFill>
                  <a:srgbClr val="7030A0"/>
                </a:solidFill>
                <a:latin typeface="Century Gothic" panose="020B0502020202020204" pitchFamily="34" charset="0"/>
              </a:rPr>
              <a:t>Inter-agency</a:t>
            </a:r>
            <a:r>
              <a:rPr lang="en-GB" dirty="0">
                <a:solidFill>
                  <a:srgbClr val="7030A0"/>
                </a:solidFill>
                <a:latin typeface="Century Gothic" panose="020B0502020202020204" pitchFamily="34" charset="0"/>
              </a:rPr>
              <a:t> and </a:t>
            </a:r>
            <a:r>
              <a:rPr lang="en-GB" b="1" dirty="0">
                <a:solidFill>
                  <a:srgbClr val="7030A0"/>
                </a:solidFill>
                <a:latin typeface="Century Gothic" panose="020B0502020202020204" pitchFamily="34" charset="0"/>
              </a:rPr>
              <a:t>intra-agency</a:t>
            </a:r>
            <a:r>
              <a:rPr lang="en-GB" dirty="0">
                <a:solidFill>
                  <a:srgbClr val="7030A0"/>
                </a:solidFill>
                <a:latin typeface="Century Gothic" panose="020B0502020202020204" pitchFamily="34" charset="0"/>
              </a:rPr>
              <a:t> </a:t>
            </a:r>
            <a:r>
              <a:rPr lang="en-GB" b="1" dirty="0">
                <a:solidFill>
                  <a:srgbClr val="7030A0"/>
                </a:solidFill>
                <a:latin typeface="Century Gothic" panose="020B0502020202020204" pitchFamily="34" charset="0"/>
              </a:rPr>
              <a:t>poor communication</a:t>
            </a:r>
          </a:p>
          <a:p>
            <a:endParaRPr lang="en-GB" dirty="0">
              <a:solidFill>
                <a:srgbClr val="7030A0"/>
              </a:solidFill>
              <a:latin typeface="Century Gothic" panose="020B0502020202020204" pitchFamily="34" charset="0"/>
            </a:endParaRPr>
          </a:p>
          <a:p>
            <a:endParaRPr lang="en-GB" dirty="0">
              <a:solidFill>
                <a:srgbClr val="7030A0"/>
              </a:solidFill>
              <a:latin typeface="Century Gothic" panose="020B0502020202020204" pitchFamily="34" charset="0"/>
            </a:endParaRPr>
          </a:p>
          <a:p>
            <a:endParaRPr lang="en-GB" dirty="0">
              <a:solidFill>
                <a:srgbClr val="7030A0"/>
              </a:solidFill>
              <a:latin typeface="Century Gothic" panose="020B0502020202020204" pitchFamily="34" charset="0"/>
            </a:endParaRPr>
          </a:p>
          <a:p>
            <a:endParaRPr lang="en-GB" dirty="0">
              <a:solidFill>
                <a:srgbClr val="7030A0"/>
              </a:solidFill>
              <a:latin typeface="Century Gothic" panose="020B0502020202020204" pitchFamily="34" charset="0"/>
            </a:endParaRPr>
          </a:p>
          <a:p>
            <a:pPr marL="0" indent="0">
              <a:buNone/>
            </a:pPr>
            <a:endParaRPr lang="en-GB" dirty="0">
              <a:solidFill>
                <a:srgbClr val="7030A0"/>
              </a:solidFill>
              <a:latin typeface="Century Gothic" panose="020B0502020202020204" pitchFamily="34" charset="0"/>
            </a:endParaRPr>
          </a:p>
          <a:p>
            <a:endParaRPr lang="en-GB" dirty="0">
              <a:solidFill>
                <a:srgbClr val="7030A0"/>
              </a:solidFill>
              <a:latin typeface="Century Gothic" panose="020B0502020202020204" pitchFamily="34" charset="0"/>
            </a:endParaRPr>
          </a:p>
          <a:p>
            <a:r>
              <a:rPr lang="en-GB" dirty="0">
                <a:solidFill>
                  <a:srgbClr val="7030A0"/>
                </a:solidFill>
                <a:latin typeface="Century Gothic" panose="020B0502020202020204" pitchFamily="34" charset="0"/>
              </a:rPr>
              <a:t>Another influential factor would appear to be the failure of agencies to follow procedures. A system that is flawless on paper is worthless unless it is put into practice. Yet numerous witnesses explained how various </a:t>
            </a:r>
            <a:r>
              <a:rPr lang="en-GB" b="1" dirty="0">
                <a:solidFill>
                  <a:srgbClr val="7030A0"/>
                </a:solidFill>
                <a:latin typeface="Century Gothic" panose="020B0502020202020204" pitchFamily="34" charset="0"/>
              </a:rPr>
              <a:t>policies were routinely ignored,</a:t>
            </a:r>
            <a:r>
              <a:rPr lang="en-GB" dirty="0">
                <a:solidFill>
                  <a:srgbClr val="7030A0"/>
                </a:solidFill>
                <a:latin typeface="Century Gothic" panose="020B0502020202020204" pitchFamily="34" charset="0"/>
              </a:rPr>
              <a:t> usually due to time or </a:t>
            </a:r>
            <a:r>
              <a:rPr lang="en-GB" b="1" dirty="0">
                <a:solidFill>
                  <a:srgbClr val="7030A0"/>
                </a:solidFill>
                <a:latin typeface="Century Gothic" panose="020B0502020202020204" pitchFamily="34" charset="0"/>
              </a:rPr>
              <a:t>staff shortages</a:t>
            </a:r>
            <a:r>
              <a:rPr lang="en-GB" dirty="0">
                <a:solidFill>
                  <a:srgbClr val="7030A0"/>
                </a:solidFill>
                <a:latin typeface="Century Gothic" panose="020B0502020202020204" pitchFamily="34" charset="0"/>
              </a:rPr>
              <a:t>. Other policies were simply out of date or unfamiliar to the staff expected to implement them.</a:t>
            </a:r>
          </a:p>
        </p:txBody>
      </p:sp>
      <p:pic>
        <p:nvPicPr>
          <p:cNvPr id="7" name="Picture 6"/>
          <p:cNvPicPr>
            <a:picLocks noChangeAspect="1"/>
          </p:cNvPicPr>
          <p:nvPr/>
        </p:nvPicPr>
        <p:blipFill>
          <a:blip r:embed="rId2"/>
          <a:stretch>
            <a:fillRect/>
          </a:stretch>
        </p:blipFill>
        <p:spPr>
          <a:xfrm>
            <a:off x="609142" y="1769703"/>
            <a:ext cx="4079751" cy="2039876"/>
          </a:xfrm>
          <a:prstGeom prst="rect">
            <a:avLst/>
          </a:prstGeom>
        </p:spPr>
      </p:pic>
      <p:pic>
        <p:nvPicPr>
          <p:cNvPr id="8" name="Picture 7"/>
          <p:cNvPicPr>
            <a:picLocks noChangeAspect="1"/>
          </p:cNvPicPr>
          <p:nvPr/>
        </p:nvPicPr>
        <p:blipFill>
          <a:blip r:embed="rId3"/>
          <a:stretch>
            <a:fillRect/>
          </a:stretch>
        </p:blipFill>
        <p:spPr>
          <a:xfrm>
            <a:off x="4872093" y="2123569"/>
            <a:ext cx="3460056" cy="1332144"/>
          </a:xfrm>
          <a:prstGeom prst="rect">
            <a:avLst/>
          </a:prstGeom>
        </p:spPr>
      </p:pic>
    </p:spTree>
    <p:extLst>
      <p:ext uri="{BB962C8B-B14F-4D97-AF65-F5344CB8AC3E}">
        <p14:creationId xmlns:p14="http://schemas.microsoft.com/office/powerpoint/2010/main" val="4045421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f8e5fad-a0b6-43e8-bfde-de21f160cd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A3746D4FFDED42BA7C79D5C0AD659A" ma:contentTypeVersion="8" ma:contentTypeDescription="Create a new document." ma:contentTypeScope="" ma:versionID="8082ac4d5023a64c0eae8e757c9911cf">
  <xsd:schema xmlns:xsd="http://www.w3.org/2001/XMLSchema" xmlns:xs="http://www.w3.org/2001/XMLSchema" xmlns:p="http://schemas.microsoft.com/office/2006/metadata/properties" xmlns:ns2="46970f5a-7dc8-41e9-b859-ca196584d06d" xmlns:ns3="052acbe2-fd47-45b5-abe4-a83836e86334" targetNamespace="http://schemas.microsoft.com/office/2006/metadata/properties" ma:root="true" ma:fieldsID="b894e2ac2ff352b9ba6fc6b448ef30f1" ns2:_="" ns3:_="">
    <xsd:import namespace="46970f5a-7dc8-41e9-b859-ca196584d06d"/>
    <xsd:import namespace="052acbe2-fd47-45b5-abe4-a83836e863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70f5a-7dc8-41e9-b859-ca196584d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2acbe2-fd47-45b5-abe4-a83836e86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AF275-4703-449D-90C1-DC7C47F970B2}">
  <ds:schemaRefs>
    <ds:schemaRef ds:uri="052acbe2-fd47-45b5-abe4-a83836e8633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6970f5a-7dc8-41e9-b859-ca196584d06d"/>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7BD7655-B197-456A-BED4-B893182DF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70f5a-7dc8-41e9-b859-ca196584d06d"/>
    <ds:schemaRef ds:uri="052acbe2-fd47-45b5-abe4-a83836e86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7DD667-5FBC-40E2-8905-E2C30CEB98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317</TotalTime>
  <Words>790</Words>
  <Application>Microsoft Office PowerPoint</Application>
  <PresentationFormat>On-screen Show (4:3)</PresentationFormat>
  <Paragraphs>85</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Office Theme</vt:lpstr>
      <vt:lpstr>Partnership  Working Multi-disciplinary Working</vt:lpstr>
      <vt:lpstr>Multi-disciplinary Working</vt:lpstr>
      <vt:lpstr>Key words:</vt:lpstr>
      <vt:lpstr>When do practitioners work in partnership?</vt:lpstr>
      <vt:lpstr>When do practitioners work in partnership?</vt:lpstr>
      <vt:lpstr>When do practitioners work in partnership?</vt:lpstr>
      <vt:lpstr>PowerPoint Presentation</vt:lpstr>
      <vt:lpstr>Slipping through the net</vt:lpstr>
      <vt:lpstr>What went wrong?</vt:lpstr>
      <vt:lpstr>Evaluate multi-disciplinary working</vt:lpstr>
    </vt:vector>
  </TitlesOfParts>
  <Company>Gateway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Demography</dc:title>
  <dc:creator>fevill</dc:creator>
  <cp:lastModifiedBy>Claire Prescott</cp:lastModifiedBy>
  <cp:revision>39</cp:revision>
  <cp:lastPrinted>2012-01-23T09:17:44Z</cp:lastPrinted>
  <dcterms:created xsi:type="dcterms:W3CDTF">2011-11-14T21:05:06Z</dcterms:created>
  <dcterms:modified xsi:type="dcterms:W3CDTF">2018-11-07T10:13:39Z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0x01010064A3746D4FFDED42BA7C79D5C0AD659A</vt:lpwstr>
  </property>
</Properties>
</file>