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6" r:id="rId4"/>
    <p:sldId id="258" r:id="rId5"/>
    <p:sldId id="259" r:id="rId6"/>
    <p:sldId id="260" r:id="rId7"/>
    <p:sldId id="264" r:id="rId8"/>
    <p:sldId id="261" r:id="rId9"/>
    <p:sldId id="262" r:id="rId10"/>
    <p:sldId id="263" r:id="rId11"/>
    <p:sldId id="265"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3" d="100"/>
          <a:sy n="63" d="100"/>
        </p:scale>
        <p:origin x="89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C9BB-1D28-408E-A3B4-7FB14AA8273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BDCDC4EE-B842-4E94-94A1-67092050248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DE8EFA-786F-4F02-A0D5-6FA05C2F8EC8}"/>
              </a:ext>
            </a:extLst>
          </p:cNvPr>
          <p:cNvSpPr>
            <a:spLocks noGrp="1"/>
          </p:cNvSpPr>
          <p:nvPr>
            <p:ph type="dt" sz="half" idx="10"/>
          </p:nvPr>
        </p:nvSpPr>
        <p:spPr/>
        <p:txBody>
          <a:bodyPr/>
          <a:lstStyle/>
          <a:p>
            <a:fld id="{A11046B3-7A10-452D-BC1E-BF69E13D8921}" type="datetimeFigureOut">
              <a:rPr lang="en-GB" smtClean="0"/>
              <a:t>17/07/2017</a:t>
            </a:fld>
            <a:endParaRPr lang="en-GB"/>
          </a:p>
        </p:txBody>
      </p:sp>
      <p:sp>
        <p:nvSpPr>
          <p:cNvPr id="5" name="Footer Placeholder 4">
            <a:extLst>
              <a:ext uri="{FF2B5EF4-FFF2-40B4-BE49-F238E27FC236}">
                <a16:creationId xmlns:a16="http://schemas.microsoft.com/office/drawing/2014/main" id="{8E81D40E-651D-4AE4-B9CB-31E5E98172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BE69C9-1A26-4AF5-93A7-4E9A2E052C76}"/>
              </a:ext>
            </a:extLst>
          </p:cNvPr>
          <p:cNvSpPr>
            <a:spLocks noGrp="1"/>
          </p:cNvSpPr>
          <p:nvPr>
            <p:ph type="sldNum" sz="quarter" idx="12"/>
          </p:nvPr>
        </p:nvSpPr>
        <p:spPr/>
        <p:txBody>
          <a:bodyPr/>
          <a:lstStyle/>
          <a:p>
            <a:fld id="{C5E38C42-A8CD-419B-9AE9-E2308A369F33}" type="slidenum">
              <a:rPr lang="en-GB" smtClean="0"/>
              <a:t>‹#›</a:t>
            </a:fld>
            <a:endParaRPr lang="en-GB"/>
          </a:p>
        </p:txBody>
      </p:sp>
    </p:spTree>
    <p:extLst>
      <p:ext uri="{BB962C8B-B14F-4D97-AF65-F5344CB8AC3E}">
        <p14:creationId xmlns:p14="http://schemas.microsoft.com/office/powerpoint/2010/main" val="237491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C6826-35D4-47F8-BA7E-4E48DC3AD2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B72708F-4250-46EE-A711-A3D6ACEB69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B2DA889-E96C-4527-A7F2-D9C5FEF7D375}"/>
              </a:ext>
            </a:extLst>
          </p:cNvPr>
          <p:cNvSpPr>
            <a:spLocks noGrp="1"/>
          </p:cNvSpPr>
          <p:nvPr>
            <p:ph type="dt" sz="half" idx="10"/>
          </p:nvPr>
        </p:nvSpPr>
        <p:spPr/>
        <p:txBody>
          <a:bodyPr/>
          <a:lstStyle/>
          <a:p>
            <a:fld id="{A11046B3-7A10-452D-BC1E-BF69E13D8921}" type="datetimeFigureOut">
              <a:rPr lang="en-GB" smtClean="0"/>
              <a:t>17/07/2017</a:t>
            </a:fld>
            <a:endParaRPr lang="en-GB"/>
          </a:p>
        </p:txBody>
      </p:sp>
      <p:sp>
        <p:nvSpPr>
          <p:cNvPr id="5" name="Footer Placeholder 4">
            <a:extLst>
              <a:ext uri="{FF2B5EF4-FFF2-40B4-BE49-F238E27FC236}">
                <a16:creationId xmlns:a16="http://schemas.microsoft.com/office/drawing/2014/main" id="{FCD274A0-FB55-450C-BA4F-05291108A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A10497-9BDC-4468-B0F4-2FCDA176331D}"/>
              </a:ext>
            </a:extLst>
          </p:cNvPr>
          <p:cNvSpPr>
            <a:spLocks noGrp="1"/>
          </p:cNvSpPr>
          <p:nvPr>
            <p:ph type="sldNum" sz="quarter" idx="12"/>
          </p:nvPr>
        </p:nvSpPr>
        <p:spPr/>
        <p:txBody>
          <a:bodyPr/>
          <a:lstStyle/>
          <a:p>
            <a:fld id="{C5E38C42-A8CD-419B-9AE9-E2308A369F33}" type="slidenum">
              <a:rPr lang="en-GB" smtClean="0"/>
              <a:t>‹#›</a:t>
            </a:fld>
            <a:endParaRPr lang="en-GB"/>
          </a:p>
        </p:txBody>
      </p:sp>
    </p:spTree>
    <p:extLst>
      <p:ext uri="{BB962C8B-B14F-4D97-AF65-F5344CB8AC3E}">
        <p14:creationId xmlns:p14="http://schemas.microsoft.com/office/powerpoint/2010/main" val="8055354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C2879DB-8DB2-4328-BEC0-DF7A38E8C62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83BB0BB-1CFD-431E-A574-CC9A62E9076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1816D2D-DF66-4259-B89A-A1F7EC1E85A1}"/>
              </a:ext>
            </a:extLst>
          </p:cNvPr>
          <p:cNvSpPr>
            <a:spLocks noGrp="1"/>
          </p:cNvSpPr>
          <p:nvPr>
            <p:ph type="dt" sz="half" idx="10"/>
          </p:nvPr>
        </p:nvSpPr>
        <p:spPr/>
        <p:txBody>
          <a:bodyPr/>
          <a:lstStyle/>
          <a:p>
            <a:fld id="{A11046B3-7A10-452D-BC1E-BF69E13D8921}" type="datetimeFigureOut">
              <a:rPr lang="en-GB" smtClean="0"/>
              <a:t>17/07/2017</a:t>
            </a:fld>
            <a:endParaRPr lang="en-GB"/>
          </a:p>
        </p:txBody>
      </p:sp>
      <p:sp>
        <p:nvSpPr>
          <p:cNvPr id="5" name="Footer Placeholder 4">
            <a:extLst>
              <a:ext uri="{FF2B5EF4-FFF2-40B4-BE49-F238E27FC236}">
                <a16:creationId xmlns:a16="http://schemas.microsoft.com/office/drawing/2014/main" id="{E496842F-3B56-4521-989C-D02A52D123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C200E8-EFE5-4D62-AB08-7CCD2890D31F}"/>
              </a:ext>
            </a:extLst>
          </p:cNvPr>
          <p:cNvSpPr>
            <a:spLocks noGrp="1"/>
          </p:cNvSpPr>
          <p:nvPr>
            <p:ph type="sldNum" sz="quarter" idx="12"/>
          </p:nvPr>
        </p:nvSpPr>
        <p:spPr/>
        <p:txBody>
          <a:bodyPr/>
          <a:lstStyle/>
          <a:p>
            <a:fld id="{C5E38C42-A8CD-419B-9AE9-E2308A369F33}" type="slidenum">
              <a:rPr lang="en-GB" smtClean="0"/>
              <a:t>‹#›</a:t>
            </a:fld>
            <a:endParaRPr lang="en-GB"/>
          </a:p>
        </p:txBody>
      </p:sp>
    </p:spTree>
    <p:extLst>
      <p:ext uri="{BB962C8B-B14F-4D97-AF65-F5344CB8AC3E}">
        <p14:creationId xmlns:p14="http://schemas.microsoft.com/office/powerpoint/2010/main" val="313470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F1319-0E7A-4D43-8BBA-A0B4E63CE11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7F0229A-C3D0-4612-A2FE-F0C3BB47459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35C74E7-94DA-4731-B8A9-04B60AEC22F8}"/>
              </a:ext>
            </a:extLst>
          </p:cNvPr>
          <p:cNvSpPr>
            <a:spLocks noGrp="1"/>
          </p:cNvSpPr>
          <p:nvPr>
            <p:ph type="dt" sz="half" idx="10"/>
          </p:nvPr>
        </p:nvSpPr>
        <p:spPr/>
        <p:txBody>
          <a:bodyPr/>
          <a:lstStyle/>
          <a:p>
            <a:fld id="{A11046B3-7A10-452D-BC1E-BF69E13D8921}" type="datetimeFigureOut">
              <a:rPr lang="en-GB" smtClean="0"/>
              <a:t>17/07/2017</a:t>
            </a:fld>
            <a:endParaRPr lang="en-GB"/>
          </a:p>
        </p:txBody>
      </p:sp>
      <p:sp>
        <p:nvSpPr>
          <p:cNvPr id="5" name="Footer Placeholder 4">
            <a:extLst>
              <a:ext uri="{FF2B5EF4-FFF2-40B4-BE49-F238E27FC236}">
                <a16:creationId xmlns:a16="http://schemas.microsoft.com/office/drawing/2014/main" id="{FAA8766F-34DA-4375-90E4-6BE19BB9F9F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466E8A-6D1C-4FA4-99C9-9C95F6989B8A}"/>
              </a:ext>
            </a:extLst>
          </p:cNvPr>
          <p:cNvSpPr>
            <a:spLocks noGrp="1"/>
          </p:cNvSpPr>
          <p:nvPr>
            <p:ph type="sldNum" sz="quarter" idx="12"/>
          </p:nvPr>
        </p:nvSpPr>
        <p:spPr/>
        <p:txBody>
          <a:bodyPr/>
          <a:lstStyle/>
          <a:p>
            <a:fld id="{C5E38C42-A8CD-419B-9AE9-E2308A369F33}" type="slidenum">
              <a:rPr lang="en-GB" smtClean="0"/>
              <a:t>‹#›</a:t>
            </a:fld>
            <a:endParaRPr lang="en-GB"/>
          </a:p>
        </p:txBody>
      </p:sp>
    </p:spTree>
    <p:extLst>
      <p:ext uri="{BB962C8B-B14F-4D97-AF65-F5344CB8AC3E}">
        <p14:creationId xmlns:p14="http://schemas.microsoft.com/office/powerpoint/2010/main" val="14624907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B6BF3-E023-44A6-B80B-0FE70B1655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C18F0D8-A3D2-4E2E-B597-6D815E11FE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6F085BA-C2B8-4CB5-BC44-F9F14BE583E8}"/>
              </a:ext>
            </a:extLst>
          </p:cNvPr>
          <p:cNvSpPr>
            <a:spLocks noGrp="1"/>
          </p:cNvSpPr>
          <p:nvPr>
            <p:ph type="dt" sz="half" idx="10"/>
          </p:nvPr>
        </p:nvSpPr>
        <p:spPr/>
        <p:txBody>
          <a:bodyPr/>
          <a:lstStyle/>
          <a:p>
            <a:fld id="{A11046B3-7A10-452D-BC1E-BF69E13D8921}" type="datetimeFigureOut">
              <a:rPr lang="en-GB" smtClean="0"/>
              <a:t>17/07/2017</a:t>
            </a:fld>
            <a:endParaRPr lang="en-GB"/>
          </a:p>
        </p:txBody>
      </p:sp>
      <p:sp>
        <p:nvSpPr>
          <p:cNvPr id="5" name="Footer Placeholder 4">
            <a:extLst>
              <a:ext uri="{FF2B5EF4-FFF2-40B4-BE49-F238E27FC236}">
                <a16:creationId xmlns:a16="http://schemas.microsoft.com/office/drawing/2014/main" id="{4568299D-0B4A-464C-BA68-917316CEF72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CD0F2B8-2E67-4CFF-A5E8-B9FBE0EB8B72}"/>
              </a:ext>
            </a:extLst>
          </p:cNvPr>
          <p:cNvSpPr>
            <a:spLocks noGrp="1"/>
          </p:cNvSpPr>
          <p:nvPr>
            <p:ph type="sldNum" sz="quarter" idx="12"/>
          </p:nvPr>
        </p:nvSpPr>
        <p:spPr/>
        <p:txBody>
          <a:bodyPr/>
          <a:lstStyle/>
          <a:p>
            <a:fld id="{C5E38C42-A8CD-419B-9AE9-E2308A369F33}" type="slidenum">
              <a:rPr lang="en-GB" smtClean="0"/>
              <a:t>‹#›</a:t>
            </a:fld>
            <a:endParaRPr lang="en-GB"/>
          </a:p>
        </p:txBody>
      </p:sp>
    </p:spTree>
    <p:extLst>
      <p:ext uri="{BB962C8B-B14F-4D97-AF65-F5344CB8AC3E}">
        <p14:creationId xmlns:p14="http://schemas.microsoft.com/office/powerpoint/2010/main" val="278599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419B1-8CCA-48E6-A742-8307F497060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29B0868-2524-4FE1-B7B2-9C38D22FC37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13A7605-1CDA-414D-8DE6-F392C05D33D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227D192-240D-4B26-A75A-70C8D1A4A159}"/>
              </a:ext>
            </a:extLst>
          </p:cNvPr>
          <p:cNvSpPr>
            <a:spLocks noGrp="1"/>
          </p:cNvSpPr>
          <p:nvPr>
            <p:ph type="dt" sz="half" idx="10"/>
          </p:nvPr>
        </p:nvSpPr>
        <p:spPr/>
        <p:txBody>
          <a:bodyPr/>
          <a:lstStyle/>
          <a:p>
            <a:fld id="{A11046B3-7A10-452D-BC1E-BF69E13D8921}" type="datetimeFigureOut">
              <a:rPr lang="en-GB" smtClean="0"/>
              <a:t>17/07/2017</a:t>
            </a:fld>
            <a:endParaRPr lang="en-GB"/>
          </a:p>
        </p:txBody>
      </p:sp>
      <p:sp>
        <p:nvSpPr>
          <p:cNvPr id="6" name="Footer Placeholder 5">
            <a:extLst>
              <a:ext uri="{FF2B5EF4-FFF2-40B4-BE49-F238E27FC236}">
                <a16:creationId xmlns:a16="http://schemas.microsoft.com/office/drawing/2014/main" id="{5A117264-0A89-4650-99A1-89EA1E40B1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09E51C6-1CDF-4192-8579-B5B33CAC20DD}"/>
              </a:ext>
            </a:extLst>
          </p:cNvPr>
          <p:cNvSpPr>
            <a:spLocks noGrp="1"/>
          </p:cNvSpPr>
          <p:nvPr>
            <p:ph type="sldNum" sz="quarter" idx="12"/>
          </p:nvPr>
        </p:nvSpPr>
        <p:spPr/>
        <p:txBody>
          <a:bodyPr/>
          <a:lstStyle/>
          <a:p>
            <a:fld id="{C5E38C42-A8CD-419B-9AE9-E2308A369F33}" type="slidenum">
              <a:rPr lang="en-GB" smtClean="0"/>
              <a:t>‹#›</a:t>
            </a:fld>
            <a:endParaRPr lang="en-GB"/>
          </a:p>
        </p:txBody>
      </p:sp>
    </p:spTree>
    <p:extLst>
      <p:ext uri="{BB962C8B-B14F-4D97-AF65-F5344CB8AC3E}">
        <p14:creationId xmlns:p14="http://schemas.microsoft.com/office/powerpoint/2010/main" val="1942849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23A5E-9EAE-4A2E-971D-2888B69B716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0B8C45-5FE4-4C38-81CB-8F0E1F9F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DB88F8B-0F3C-41E7-9D42-B9C4683E1B2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841F6E0-B205-4015-9047-C4A5FE8FE67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D972369-6A3F-4269-B81E-51C16EDA9AB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A903242-8FAE-4E39-80E1-A0E775012668}"/>
              </a:ext>
            </a:extLst>
          </p:cNvPr>
          <p:cNvSpPr>
            <a:spLocks noGrp="1"/>
          </p:cNvSpPr>
          <p:nvPr>
            <p:ph type="dt" sz="half" idx="10"/>
          </p:nvPr>
        </p:nvSpPr>
        <p:spPr/>
        <p:txBody>
          <a:bodyPr/>
          <a:lstStyle/>
          <a:p>
            <a:fld id="{A11046B3-7A10-452D-BC1E-BF69E13D8921}" type="datetimeFigureOut">
              <a:rPr lang="en-GB" smtClean="0"/>
              <a:t>17/07/2017</a:t>
            </a:fld>
            <a:endParaRPr lang="en-GB"/>
          </a:p>
        </p:txBody>
      </p:sp>
      <p:sp>
        <p:nvSpPr>
          <p:cNvPr id="8" name="Footer Placeholder 7">
            <a:extLst>
              <a:ext uri="{FF2B5EF4-FFF2-40B4-BE49-F238E27FC236}">
                <a16:creationId xmlns:a16="http://schemas.microsoft.com/office/drawing/2014/main" id="{E6F8C6A8-D960-4552-A41F-8D060D72667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6003E0B-9AF4-4DE3-927D-45BA4FDDDF70}"/>
              </a:ext>
            </a:extLst>
          </p:cNvPr>
          <p:cNvSpPr>
            <a:spLocks noGrp="1"/>
          </p:cNvSpPr>
          <p:nvPr>
            <p:ph type="sldNum" sz="quarter" idx="12"/>
          </p:nvPr>
        </p:nvSpPr>
        <p:spPr/>
        <p:txBody>
          <a:bodyPr/>
          <a:lstStyle/>
          <a:p>
            <a:fld id="{C5E38C42-A8CD-419B-9AE9-E2308A369F33}" type="slidenum">
              <a:rPr lang="en-GB" smtClean="0"/>
              <a:t>‹#›</a:t>
            </a:fld>
            <a:endParaRPr lang="en-GB"/>
          </a:p>
        </p:txBody>
      </p:sp>
    </p:spTree>
    <p:extLst>
      <p:ext uri="{BB962C8B-B14F-4D97-AF65-F5344CB8AC3E}">
        <p14:creationId xmlns:p14="http://schemas.microsoft.com/office/powerpoint/2010/main" val="2328088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ECC57-2D37-48E0-83B9-6F74C11ED24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89FE481-D16F-4384-AC17-AF84C38D5DE7}"/>
              </a:ext>
            </a:extLst>
          </p:cNvPr>
          <p:cNvSpPr>
            <a:spLocks noGrp="1"/>
          </p:cNvSpPr>
          <p:nvPr>
            <p:ph type="dt" sz="half" idx="10"/>
          </p:nvPr>
        </p:nvSpPr>
        <p:spPr/>
        <p:txBody>
          <a:bodyPr/>
          <a:lstStyle/>
          <a:p>
            <a:fld id="{A11046B3-7A10-452D-BC1E-BF69E13D8921}" type="datetimeFigureOut">
              <a:rPr lang="en-GB" smtClean="0"/>
              <a:t>17/07/2017</a:t>
            </a:fld>
            <a:endParaRPr lang="en-GB"/>
          </a:p>
        </p:txBody>
      </p:sp>
      <p:sp>
        <p:nvSpPr>
          <p:cNvPr id="4" name="Footer Placeholder 3">
            <a:extLst>
              <a:ext uri="{FF2B5EF4-FFF2-40B4-BE49-F238E27FC236}">
                <a16:creationId xmlns:a16="http://schemas.microsoft.com/office/drawing/2014/main" id="{60BD24B3-76D3-4D37-A03E-739C6C8224E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D1FB888-368F-47AA-9214-E4CA362334AF}"/>
              </a:ext>
            </a:extLst>
          </p:cNvPr>
          <p:cNvSpPr>
            <a:spLocks noGrp="1"/>
          </p:cNvSpPr>
          <p:nvPr>
            <p:ph type="sldNum" sz="quarter" idx="12"/>
          </p:nvPr>
        </p:nvSpPr>
        <p:spPr/>
        <p:txBody>
          <a:bodyPr/>
          <a:lstStyle/>
          <a:p>
            <a:fld id="{C5E38C42-A8CD-419B-9AE9-E2308A369F33}" type="slidenum">
              <a:rPr lang="en-GB" smtClean="0"/>
              <a:t>‹#›</a:t>
            </a:fld>
            <a:endParaRPr lang="en-GB"/>
          </a:p>
        </p:txBody>
      </p:sp>
    </p:spTree>
    <p:extLst>
      <p:ext uri="{BB962C8B-B14F-4D97-AF65-F5344CB8AC3E}">
        <p14:creationId xmlns:p14="http://schemas.microsoft.com/office/powerpoint/2010/main" val="359101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F8B205-8860-4173-964E-DD9A34FAC7E0}"/>
              </a:ext>
            </a:extLst>
          </p:cNvPr>
          <p:cNvSpPr>
            <a:spLocks noGrp="1"/>
          </p:cNvSpPr>
          <p:nvPr>
            <p:ph type="dt" sz="half" idx="10"/>
          </p:nvPr>
        </p:nvSpPr>
        <p:spPr/>
        <p:txBody>
          <a:bodyPr/>
          <a:lstStyle/>
          <a:p>
            <a:fld id="{A11046B3-7A10-452D-BC1E-BF69E13D8921}" type="datetimeFigureOut">
              <a:rPr lang="en-GB" smtClean="0"/>
              <a:t>17/07/2017</a:t>
            </a:fld>
            <a:endParaRPr lang="en-GB"/>
          </a:p>
        </p:txBody>
      </p:sp>
      <p:sp>
        <p:nvSpPr>
          <p:cNvPr id="3" name="Footer Placeholder 2">
            <a:extLst>
              <a:ext uri="{FF2B5EF4-FFF2-40B4-BE49-F238E27FC236}">
                <a16:creationId xmlns:a16="http://schemas.microsoft.com/office/drawing/2014/main" id="{58565607-BD25-4811-83DB-0D1CBC23988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C4281F7-1CD5-4010-B11F-C5494B7D1BF2}"/>
              </a:ext>
            </a:extLst>
          </p:cNvPr>
          <p:cNvSpPr>
            <a:spLocks noGrp="1"/>
          </p:cNvSpPr>
          <p:nvPr>
            <p:ph type="sldNum" sz="quarter" idx="12"/>
          </p:nvPr>
        </p:nvSpPr>
        <p:spPr/>
        <p:txBody>
          <a:bodyPr/>
          <a:lstStyle/>
          <a:p>
            <a:fld id="{C5E38C42-A8CD-419B-9AE9-E2308A369F33}" type="slidenum">
              <a:rPr lang="en-GB" smtClean="0"/>
              <a:t>‹#›</a:t>
            </a:fld>
            <a:endParaRPr lang="en-GB"/>
          </a:p>
        </p:txBody>
      </p:sp>
    </p:spTree>
    <p:extLst>
      <p:ext uri="{BB962C8B-B14F-4D97-AF65-F5344CB8AC3E}">
        <p14:creationId xmlns:p14="http://schemas.microsoft.com/office/powerpoint/2010/main" val="1686833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B3C6A-BE8A-4595-A4D5-B290831198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EB8ABCA-C1D9-4291-BAFB-F648CDBE23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7D2E43-1107-439E-80CE-8E02A28E8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299D05F-135E-423F-8136-1C0DA6C82DC8}"/>
              </a:ext>
            </a:extLst>
          </p:cNvPr>
          <p:cNvSpPr>
            <a:spLocks noGrp="1"/>
          </p:cNvSpPr>
          <p:nvPr>
            <p:ph type="dt" sz="half" idx="10"/>
          </p:nvPr>
        </p:nvSpPr>
        <p:spPr/>
        <p:txBody>
          <a:bodyPr/>
          <a:lstStyle/>
          <a:p>
            <a:fld id="{A11046B3-7A10-452D-BC1E-BF69E13D8921}" type="datetimeFigureOut">
              <a:rPr lang="en-GB" smtClean="0"/>
              <a:t>17/07/2017</a:t>
            </a:fld>
            <a:endParaRPr lang="en-GB"/>
          </a:p>
        </p:txBody>
      </p:sp>
      <p:sp>
        <p:nvSpPr>
          <p:cNvPr id="6" name="Footer Placeholder 5">
            <a:extLst>
              <a:ext uri="{FF2B5EF4-FFF2-40B4-BE49-F238E27FC236}">
                <a16:creationId xmlns:a16="http://schemas.microsoft.com/office/drawing/2014/main" id="{15ECE955-3B1D-48A4-90FF-F1051AA5FB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F3399F-739B-4FC6-94A0-77321F97B9F2}"/>
              </a:ext>
            </a:extLst>
          </p:cNvPr>
          <p:cNvSpPr>
            <a:spLocks noGrp="1"/>
          </p:cNvSpPr>
          <p:nvPr>
            <p:ph type="sldNum" sz="quarter" idx="12"/>
          </p:nvPr>
        </p:nvSpPr>
        <p:spPr/>
        <p:txBody>
          <a:bodyPr/>
          <a:lstStyle/>
          <a:p>
            <a:fld id="{C5E38C42-A8CD-419B-9AE9-E2308A369F33}" type="slidenum">
              <a:rPr lang="en-GB" smtClean="0"/>
              <a:t>‹#›</a:t>
            </a:fld>
            <a:endParaRPr lang="en-GB"/>
          </a:p>
        </p:txBody>
      </p:sp>
    </p:spTree>
    <p:extLst>
      <p:ext uri="{BB962C8B-B14F-4D97-AF65-F5344CB8AC3E}">
        <p14:creationId xmlns:p14="http://schemas.microsoft.com/office/powerpoint/2010/main" val="13335195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1E7D62-B783-4F2F-984C-BE9FFFE6E8E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50A384-1093-4688-B2E0-3EC22E42C8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A746A18-CA6F-40AF-9903-7FD277F04C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1BDB57-2DD2-40C9-8004-798240B6AF7D}"/>
              </a:ext>
            </a:extLst>
          </p:cNvPr>
          <p:cNvSpPr>
            <a:spLocks noGrp="1"/>
          </p:cNvSpPr>
          <p:nvPr>
            <p:ph type="dt" sz="half" idx="10"/>
          </p:nvPr>
        </p:nvSpPr>
        <p:spPr/>
        <p:txBody>
          <a:bodyPr/>
          <a:lstStyle/>
          <a:p>
            <a:fld id="{A11046B3-7A10-452D-BC1E-BF69E13D8921}" type="datetimeFigureOut">
              <a:rPr lang="en-GB" smtClean="0"/>
              <a:t>17/07/2017</a:t>
            </a:fld>
            <a:endParaRPr lang="en-GB"/>
          </a:p>
        </p:txBody>
      </p:sp>
      <p:sp>
        <p:nvSpPr>
          <p:cNvPr id="6" name="Footer Placeholder 5">
            <a:extLst>
              <a:ext uri="{FF2B5EF4-FFF2-40B4-BE49-F238E27FC236}">
                <a16:creationId xmlns:a16="http://schemas.microsoft.com/office/drawing/2014/main" id="{389C0831-8CAB-49D6-8664-4989C10090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913B1-9783-4EAA-9DA7-9D8F04D88345}"/>
              </a:ext>
            </a:extLst>
          </p:cNvPr>
          <p:cNvSpPr>
            <a:spLocks noGrp="1"/>
          </p:cNvSpPr>
          <p:nvPr>
            <p:ph type="sldNum" sz="quarter" idx="12"/>
          </p:nvPr>
        </p:nvSpPr>
        <p:spPr/>
        <p:txBody>
          <a:bodyPr/>
          <a:lstStyle/>
          <a:p>
            <a:fld id="{C5E38C42-A8CD-419B-9AE9-E2308A369F33}" type="slidenum">
              <a:rPr lang="en-GB" smtClean="0"/>
              <a:t>‹#›</a:t>
            </a:fld>
            <a:endParaRPr lang="en-GB"/>
          </a:p>
        </p:txBody>
      </p:sp>
    </p:spTree>
    <p:extLst>
      <p:ext uri="{BB962C8B-B14F-4D97-AF65-F5344CB8AC3E}">
        <p14:creationId xmlns:p14="http://schemas.microsoft.com/office/powerpoint/2010/main" val="703114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E2D777-5D5A-491D-B4ED-FDCEFAF72EE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0EE242-3373-4E23-9BF7-E65356F1D05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36CA40-75A7-4CF1-80B5-65B19FA6F0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1046B3-7A10-452D-BC1E-BF69E13D8921}" type="datetimeFigureOut">
              <a:rPr lang="en-GB" smtClean="0"/>
              <a:t>17/07/2017</a:t>
            </a:fld>
            <a:endParaRPr lang="en-GB"/>
          </a:p>
        </p:txBody>
      </p:sp>
      <p:sp>
        <p:nvSpPr>
          <p:cNvPr id="5" name="Footer Placeholder 4">
            <a:extLst>
              <a:ext uri="{FF2B5EF4-FFF2-40B4-BE49-F238E27FC236}">
                <a16:creationId xmlns:a16="http://schemas.microsoft.com/office/drawing/2014/main" id="{1EF510B1-0C10-43F7-9F34-B56F269018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00CD1AF-AB02-4EEF-8A44-44D4F83A50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38C42-A8CD-419B-9AE9-E2308A369F33}" type="slidenum">
              <a:rPr lang="en-GB" smtClean="0"/>
              <a:t>‹#›</a:t>
            </a:fld>
            <a:endParaRPr lang="en-GB"/>
          </a:p>
        </p:txBody>
      </p:sp>
    </p:spTree>
    <p:extLst>
      <p:ext uri="{BB962C8B-B14F-4D97-AF65-F5344CB8AC3E}">
        <p14:creationId xmlns:p14="http://schemas.microsoft.com/office/powerpoint/2010/main" val="2602108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45qlm6cfHgg"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oldestinbritain.nfshost.com/living.php" TargetMode="External"/><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video" Target="https://www.youtube.com/embed/BkcXbx5rSzw"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F3FBA-1CC2-4F20-9249-373565F94AC7}"/>
              </a:ext>
            </a:extLst>
          </p:cNvPr>
          <p:cNvSpPr>
            <a:spLocks noGrp="1"/>
          </p:cNvSpPr>
          <p:nvPr>
            <p:ph type="ctrTitle"/>
          </p:nvPr>
        </p:nvSpPr>
        <p:spPr>
          <a:xfrm>
            <a:off x="1524000" y="1457643"/>
            <a:ext cx="9144000" cy="2387600"/>
          </a:xfrm>
        </p:spPr>
        <p:txBody>
          <a:bodyPr/>
          <a:lstStyle/>
          <a:p>
            <a:r>
              <a:rPr lang="en-GB" b="1" dirty="0">
                <a:solidFill>
                  <a:srgbClr val="002060"/>
                </a:solidFill>
                <a:effectLst>
                  <a:outerShdw blurRad="38100" dist="38100" dir="2700000" algn="tl">
                    <a:srgbClr val="000000">
                      <a:alpha val="43137"/>
                    </a:srgbClr>
                  </a:outerShdw>
                </a:effectLst>
                <a:latin typeface="Century Gothic" panose="020B0502020202020204" pitchFamily="34" charset="0"/>
              </a:rPr>
              <a:t>Human Life Span</a:t>
            </a:r>
            <a:endParaRPr lang="en-GB" dirty="0">
              <a:solidFill>
                <a:srgbClr val="002060"/>
              </a:solidFill>
            </a:endParaRPr>
          </a:p>
        </p:txBody>
      </p:sp>
      <p:sp>
        <p:nvSpPr>
          <p:cNvPr id="3" name="Subtitle 2">
            <a:extLst>
              <a:ext uri="{FF2B5EF4-FFF2-40B4-BE49-F238E27FC236}">
                <a16:creationId xmlns:a16="http://schemas.microsoft.com/office/drawing/2014/main" id="{DD1890AA-FB40-4144-B8BE-6D9D9BAB3136}"/>
              </a:ext>
            </a:extLst>
          </p:cNvPr>
          <p:cNvSpPr>
            <a:spLocks noGrp="1"/>
          </p:cNvSpPr>
          <p:nvPr>
            <p:ph type="subTitle" idx="1"/>
          </p:nvPr>
        </p:nvSpPr>
        <p:spPr>
          <a:xfrm>
            <a:off x="1524000" y="4013518"/>
            <a:ext cx="9144000" cy="1655762"/>
          </a:xfrm>
        </p:spPr>
        <p:txBody>
          <a:bodyPr/>
          <a:lstStyle/>
          <a:p>
            <a:r>
              <a:rPr lang="en-GB" dirty="0">
                <a:solidFill>
                  <a:srgbClr val="002060"/>
                </a:solidFill>
                <a:latin typeface="Century Gothic" panose="020B0502020202020204" pitchFamily="34" charset="0"/>
              </a:rPr>
              <a:t>A1. Physical development</a:t>
            </a:r>
          </a:p>
          <a:p>
            <a:r>
              <a:rPr lang="en-GB" dirty="0">
                <a:solidFill>
                  <a:srgbClr val="002060"/>
                </a:solidFill>
                <a:latin typeface="Century Gothic" panose="020B0502020202020204" pitchFamily="34" charset="0"/>
              </a:rPr>
              <a:t>Later Adulthood (65-plus years)</a:t>
            </a:r>
            <a:endParaRPr lang="en-GB" dirty="0">
              <a:solidFill>
                <a:srgbClr val="002060"/>
              </a:solidFill>
            </a:endParaRPr>
          </a:p>
        </p:txBody>
      </p:sp>
      <p:pic>
        <p:nvPicPr>
          <p:cNvPr id="4" name="Picture 3">
            <a:extLst>
              <a:ext uri="{FF2B5EF4-FFF2-40B4-BE49-F238E27FC236}">
                <a16:creationId xmlns:a16="http://schemas.microsoft.com/office/drawing/2014/main" id="{208023A7-96C6-426C-8E68-3F52A064C2A9}"/>
              </a:ext>
            </a:extLst>
          </p:cNvPr>
          <p:cNvPicPr>
            <a:picLocks noChangeAspect="1"/>
          </p:cNvPicPr>
          <p:nvPr/>
        </p:nvPicPr>
        <p:blipFill>
          <a:blip r:embed="rId2"/>
          <a:stretch>
            <a:fillRect/>
          </a:stretch>
        </p:blipFill>
        <p:spPr>
          <a:xfrm>
            <a:off x="902970" y="432118"/>
            <a:ext cx="3162300" cy="2219325"/>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50BB7CB-B518-4927-9C56-2DA9AD6698D6}"/>
              </a:ext>
            </a:extLst>
          </p:cNvPr>
          <p:cNvPicPr>
            <a:picLocks noChangeAspect="1"/>
          </p:cNvPicPr>
          <p:nvPr/>
        </p:nvPicPr>
        <p:blipFill>
          <a:blip r:embed="rId3"/>
          <a:stretch>
            <a:fillRect/>
          </a:stretch>
        </p:blipFill>
        <p:spPr>
          <a:xfrm>
            <a:off x="4498340" y="432118"/>
            <a:ext cx="2024380" cy="2268055"/>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3315EA4-C3D6-4C4C-ACB4-824BE5D757F9}"/>
              </a:ext>
            </a:extLst>
          </p:cNvPr>
          <p:cNvPicPr>
            <a:picLocks noChangeAspect="1"/>
          </p:cNvPicPr>
          <p:nvPr/>
        </p:nvPicPr>
        <p:blipFill>
          <a:blip r:embed="rId4"/>
          <a:stretch>
            <a:fillRect/>
          </a:stretch>
        </p:blipFill>
        <p:spPr>
          <a:xfrm>
            <a:off x="6955790" y="432118"/>
            <a:ext cx="4460228" cy="2268055"/>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7DE48F7-99A9-46EE-9329-8084FB558613}"/>
              </a:ext>
            </a:extLst>
          </p:cNvPr>
          <p:cNvPicPr>
            <a:picLocks noChangeAspect="1"/>
          </p:cNvPicPr>
          <p:nvPr/>
        </p:nvPicPr>
        <p:blipFill>
          <a:blip r:embed="rId5"/>
          <a:stretch>
            <a:fillRect/>
          </a:stretch>
        </p:blipFill>
        <p:spPr>
          <a:xfrm>
            <a:off x="0" y="4977647"/>
            <a:ext cx="4065270" cy="1880353"/>
          </a:xfrm>
          <a:prstGeom prst="rect">
            <a:avLst/>
          </a:prstGeom>
          <a:ln>
            <a:noFill/>
          </a:ln>
          <a:effectLst>
            <a:softEdge rad="112500"/>
          </a:effectLst>
        </p:spPr>
      </p:pic>
    </p:spTree>
    <p:extLst>
      <p:ext uri="{BB962C8B-B14F-4D97-AF65-F5344CB8AC3E}">
        <p14:creationId xmlns:p14="http://schemas.microsoft.com/office/powerpoint/2010/main" val="616811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3AFCF-EB25-4454-89D4-2B734F77E557}"/>
              </a:ext>
            </a:extLst>
          </p:cNvPr>
          <p:cNvSpPr>
            <a:spLocks noGrp="1"/>
          </p:cNvSpPr>
          <p:nvPr>
            <p:ph type="title"/>
          </p:nvPr>
        </p:nvSpPr>
        <p:spPr>
          <a:xfrm>
            <a:off x="838200" y="0"/>
            <a:ext cx="10515600" cy="1325563"/>
          </a:xfrm>
        </p:spPr>
        <p:txBody>
          <a:bodyPr>
            <a:normAutofit/>
          </a:bodyPr>
          <a:lstStyle/>
          <a:p>
            <a:r>
              <a:rPr lang="en-GB" sz="60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Old age and ill health</a:t>
            </a:r>
          </a:p>
        </p:txBody>
      </p:sp>
      <p:sp>
        <p:nvSpPr>
          <p:cNvPr id="3" name="Content Placeholder 2">
            <a:extLst>
              <a:ext uri="{FF2B5EF4-FFF2-40B4-BE49-F238E27FC236}">
                <a16:creationId xmlns:a16="http://schemas.microsoft.com/office/drawing/2014/main" id="{6207DA91-60D2-4455-A1E8-A6937DB652C8}"/>
              </a:ext>
            </a:extLst>
          </p:cNvPr>
          <p:cNvSpPr>
            <a:spLocks noGrp="1"/>
          </p:cNvSpPr>
          <p:nvPr>
            <p:ph idx="1"/>
          </p:nvPr>
        </p:nvSpPr>
        <p:spPr>
          <a:xfrm>
            <a:off x="838200" y="1063625"/>
            <a:ext cx="10515600" cy="2411095"/>
          </a:xfrm>
        </p:spPr>
        <p:txBody>
          <a:bodyPr>
            <a:normAutofit/>
          </a:bodyPr>
          <a:lstStyle/>
          <a:p>
            <a:r>
              <a:rPr lang="en-GB" sz="2600" dirty="0">
                <a:solidFill>
                  <a:schemeClr val="accent5">
                    <a:lumMod val="50000"/>
                  </a:schemeClr>
                </a:solidFill>
                <a:latin typeface="Century Gothic" panose="020B0502020202020204" pitchFamily="34" charset="0"/>
              </a:rPr>
              <a:t>Immune systems gets weaker, flu jabs are offered</a:t>
            </a:r>
          </a:p>
          <a:p>
            <a:r>
              <a:rPr lang="en-GB" sz="2600" dirty="0">
                <a:solidFill>
                  <a:schemeClr val="accent5">
                    <a:lumMod val="50000"/>
                  </a:schemeClr>
                </a:solidFill>
                <a:latin typeface="Century Gothic" panose="020B0502020202020204" pitchFamily="34" charset="0"/>
              </a:rPr>
              <a:t>Injuries take longer to heal and so are open to infection longer</a:t>
            </a:r>
          </a:p>
          <a:p>
            <a:r>
              <a:rPr lang="en-GB" sz="2600" dirty="0">
                <a:solidFill>
                  <a:schemeClr val="accent5">
                    <a:lumMod val="50000"/>
                  </a:schemeClr>
                </a:solidFill>
                <a:latin typeface="Century Gothic" panose="020B0502020202020204" pitchFamily="34" charset="0"/>
              </a:rPr>
              <a:t>Poor life style choices; obesity, smoking, drinking lead to greater chances of heart disease and diabetes</a:t>
            </a:r>
          </a:p>
          <a:p>
            <a:r>
              <a:rPr lang="en-GB" sz="2600" dirty="0">
                <a:solidFill>
                  <a:schemeClr val="accent5">
                    <a:lumMod val="50000"/>
                  </a:schemeClr>
                </a:solidFill>
                <a:latin typeface="Century Gothic" panose="020B0502020202020204" pitchFamily="34" charset="0"/>
              </a:rPr>
              <a:t>Kidney filtering systems deteriorate and don’t renew</a:t>
            </a:r>
          </a:p>
          <a:p>
            <a:endParaRPr lang="en-GB" dirty="0"/>
          </a:p>
          <a:p>
            <a:endParaRPr lang="en-GB" dirty="0"/>
          </a:p>
          <a:p>
            <a:endParaRPr lang="en-GB" dirty="0"/>
          </a:p>
          <a:p>
            <a:endParaRPr lang="en-GB" dirty="0"/>
          </a:p>
        </p:txBody>
      </p:sp>
      <p:pic>
        <p:nvPicPr>
          <p:cNvPr id="4" name="Picture 3">
            <a:extLst>
              <a:ext uri="{FF2B5EF4-FFF2-40B4-BE49-F238E27FC236}">
                <a16:creationId xmlns:a16="http://schemas.microsoft.com/office/drawing/2014/main" id="{79F23871-0C9F-4CC6-A347-E10169FC13B0}"/>
              </a:ext>
            </a:extLst>
          </p:cNvPr>
          <p:cNvPicPr>
            <a:picLocks noChangeAspect="1"/>
          </p:cNvPicPr>
          <p:nvPr/>
        </p:nvPicPr>
        <p:blipFill>
          <a:blip r:embed="rId2"/>
          <a:stretch>
            <a:fillRect/>
          </a:stretch>
        </p:blipFill>
        <p:spPr>
          <a:xfrm>
            <a:off x="950595" y="3474720"/>
            <a:ext cx="5353050" cy="30670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02693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B91D0-97F3-4CA6-8B0D-3A8BB2C59C74}"/>
              </a:ext>
            </a:extLst>
          </p:cNvPr>
          <p:cNvSpPr>
            <a:spLocks noGrp="1"/>
          </p:cNvSpPr>
          <p:nvPr>
            <p:ph type="title"/>
          </p:nvPr>
        </p:nvSpPr>
        <p:spPr/>
        <p:txBody>
          <a:bodyPr>
            <a:normAutofit/>
          </a:bodyPr>
          <a:lstStyle/>
          <a:p>
            <a:r>
              <a:rPr lang="en-GB" sz="60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Intellectual abilities</a:t>
            </a:r>
          </a:p>
        </p:txBody>
      </p:sp>
      <p:pic>
        <p:nvPicPr>
          <p:cNvPr id="4" name="45qlm6cfHgg">
            <a:hlinkClick r:id="" action="ppaction://media"/>
            <a:extLst>
              <a:ext uri="{FF2B5EF4-FFF2-40B4-BE49-F238E27FC236}">
                <a16:creationId xmlns:a16="http://schemas.microsoft.com/office/drawing/2014/main" id="{25136D88-64A0-403E-8AC9-8884DB7F53AB}"/>
              </a:ext>
            </a:extLst>
          </p:cNvPr>
          <p:cNvPicPr>
            <a:picLocks noGrp="1" noRot="1" noChangeAspect="1"/>
          </p:cNvPicPr>
          <p:nvPr>
            <p:ph idx="1"/>
            <a:videoFile r:link="rId1"/>
          </p:nvPr>
        </p:nvPicPr>
        <p:blipFill>
          <a:blip r:embed="rId3"/>
          <a:stretch>
            <a:fillRect/>
          </a:stretch>
        </p:blipFill>
        <p:spPr>
          <a:xfrm>
            <a:off x="1036320" y="1690688"/>
            <a:ext cx="6442709" cy="4832032"/>
          </a:xfrm>
          <a:prstGeom prst="rect">
            <a:avLst/>
          </a:prstGeom>
        </p:spPr>
      </p:pic>
      <p:sp>
        <p:nvSpPr>
          <p:cNvPr id="5" name="TextBox 4">
            <a:extLst>
              <a:ext uri="{FF2B5EF4-FFF2-40B4-BE49-F238E27FC236}">
                <a16:creationId xmlns:a16="http://schemas.microsoft.com/office/drawing/2014/main" id="{FD6D2491-CB2E-4742-AF8B-1E7BB558A2CC}"/>
              </a:ext>
            </a:extLst>
          </p:cNvPr>
          <p:cNvSpPr txBox="1"/>
          <p:nvPr/>
        </p:nvSpPr>
        <p:spPr>
          <a:xfrm>
            <a:off x="7677149" y="1752214"/>
            <a:ext cx="3158491" cy="2677656"/>
          </a:xfrm>
          <a:prstGeom prst="rect">
            <a:avLst/>
          </a:prstGeom>
          <a:noFill/>
        </p:spPr>
        <p:txBody>
          <a:bodyPr wrap="square" rtlCol="0">
            <a:spAutoFit/>
          </a:bodyPr>
          <a:lstStyle/>
          <a:p>
            <a:r>
              <a:rPr lang="en-GB" sz="2400" dirty="0">
                <a:latin typeface="Century Gothic" panose="020B0502020202020204" pitchFamily="34" charset="0"/>
              </a:rPr>
              <a:t>Make notes as you watch this video- it’s not all bad!</a:t>
            </a:r>
          </a:p>
          <a:p>
            <a:r>
              <a:rPr lang="en-GB" sz="2400" b="1">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Read page 11 &amp;12 in the text book </a:t>
            </a:r>
            <a:r>
              <a:rPr lang="en-GB" sz="2400">
                <a:solidFill>
                  <a:schemeClr val="accent5">
                    <a:lumMod val="50000"/>
                  </a:schemeClr>
                </a:solidFill>
                <a:latin typeface="Century Gothic" panose="020B0502020202020204" pitchFamily="34" charset="0"/>
              </a:rPr>
              <a:t>and make your own notes.</a:t>
            </a:r>
            <a:endParaRPr lang="en-GB" sz="2400" dirty="0">
              <a:latin typeface="Century Gothic" panose="020B0502020202020204" pitchFamily="34" charset="0"/>
            </a:endParaRPr>
          </a:p>
        </p:txBody>
      </p:sp>
    </p:spTree>
    <p:extLst>
      <p:ext uri="{BB962C8B-B14F-4D97-AF65-F5344CB8AC3E}">
        <p14:creationId xmlns:p14="http://schemas.microsoft.com/office/powerpoint/2010/main" val="28111607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7C2BA-C956-469B-B5B9-C006A08F673E}"/>
              </a:ext>
            </a:extLst>
          </p:cNvPr>
          <p:cNvSpPr>
            <a:spLocks noGrp="1"/>
          </p:cNvSpPr>
          <p:nvPr>
            <p:ph type="title"/>
          </p:nvPr>
        </p:nvSpPr>
        <p:spPr/>
        <p:txBody>
          <a:bodyPr/>
          <a:lstStyle/>
          <a:p>
            <a:r>
              <a:rPr lang="en-GB"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Read page 11 &amp;12 in the text book</a:t>
            </a:r>
          </a:p>
        </p:txBody>
      </p:sp>
      <p:sp>
        <p:nvSpPr>
          <p:cNvPr id="3" name="Content Placeholder 2">
            <a:extLst>
              <a:ext uri="{FF2B5EF4-FFF2-40B4-BE49-F238E27FC236}">
                <a16:creationId xmlns:a16="http://schemas.microsoft.com/office/drawing/2014/main" id="{7DB14A7A-DC58-48D8-9DEC-602537D723BB}"/>
              </a:ext>
            </a:extLst>
          </p:cNvPr>
          <p:cNvSpPr>
            <a:spLocks noGrp="1"/>
          </p:cNvSpPr>
          <p:nvPr>
            <p:ph idx="1"/>
          </p:nvPr>
        </p:nvSpPr>
        <p:spPr/>
        <p:txBody>
          <a:bodyPr/>
          <a:lstStyle/>
          <a:p>
            <a:pPr marL="0" indent="0">
              <a:buNone/>
            </a:pPr>
            <a:r>
              <a:rPr lang="en-GB" dirty="0"/>
              <a:t>Deterioration of intellectual abilities I read this section in the book and make notes</a:t>
            </a:r>
          </a:p>
        </p:txBody>
      </p:sp>
    </p:spTree>
    <p:extLst>
      <p:ext uri="{BB962C8B-B14F-4D97-AF65-F5344CB8AC3E}">
        <p14:creationId xmlns:p14="http://schemas.microsoft.com/office/powerpoint/2010/main" val="37145669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8F4DF-4D5D-48FE-BFE2-2275B3B81296}"/>
              </a:ext>
            </a:extLst>
          </p:cNvPr>
          <p:cNvSpPr>
            <a:spLocks noGrp="1"/>
          </p:cNvSpPr>
          <p:nvPr>
            <p:ph type="title"/>
          </p:nvPr>
        </p:nvSpPr>
        <p:spPr>
          <a:xfrm>
            <a:off x="6934200" y="685165"/>
            <a:ext cx="4389120" cy="1325563"/>
          </a:xfrm>
        </p:spPr>
        <p:txBody>
          <a:bodyPr>
            <a:normAutofit fontScale="90000"/>
          </a:bodyPr>
          <a:lstStyle/>
          <a:p>
            <a:r>
              <a:rPr lang="en-GB" b="1" dirty="0">
                <a:solidFill>
                  <a:srgbClr val="002060"/>
                </a:solidFill>
                <a:effectLst>
                  <a:outerShdw blurRad="38100" dist="38100" dir="2700000" algn="tl">
                    <a:srgbClr val="000000">
                      <a:alpha val="43137"/>
                    </a:srgbClr>
                  </a:outerShdw>
                </a:effectLst>
                <a:latin typeface="Century Gothic" panose="020B0502020202020204" pitchFamily="34" charset="0"/>
              </a:rPr>
              <a:t>Life expectancy in the UK</a:t>
            </a:r>
          </a:p>
        </p:txBody>
      </p:sp>
      <p:pic>
        <p:nvPicPr>
          <p:cNvPr id="4" name="Picture 3">
            <a:extLst>
              <a:ext uri="{FF2B5EF4-FFF2-40B4-BE49-F238E27FC236}">
                <a16:creationId xmlns:a16="http://schemas.microsoft.com/office/drawing/2014/main" id="{4015875F-1468-4A1E-9BE9-98CFB93367CE}"/>
              </a:ext>
            </a:extLst>
          </p:cNvPr>
          <p:cNvPicPr>
            <a:picLocks noChangeAspect="1"/>
          </p:cNvPicPr>
          <p:nvPr/>
        </p:nvPicPr>
        <p:blipFill>
          <a:blip r:embed="rId2"/>
          <a:stretch>
            <a:fillRect/>
          </a:stretch>
        </p:blipFill>
        <p:spPr>
          <a:xfrm>
            <a:off x="238125" y="183832"/>
            <a:ext cx="6279720" cy="5668328"/>
          </a:xfrm>
          <a:prstGeom prst="rect">
            <a:avLst/>
          </a:prstGeom>
        </p:spPr>
      </p:pic>
      <p:sp>
        <p:nvSpPr>
          <p:cNvPr id="5" name="TextBox 4">
            <a:extLst>
              <a:ext uri="{FF2B5EF4-FFF2-40B4-BE49-F238E27FC236}">
                <a16:creationId xmlns:a16="http://schemas.microsoft.com/office/drawing/2014/main" id="{1914FE18-E501-4C7E-B38F-D3AEEAC78BCC}"/>
              </a:ext>
            </a:extLst>
          </p:cNvPr>
          <p:cNvSpPr txBox="1"/>
          <p:nvPr/>
        </p:nvSpPr>
        <p:spPr>
          <a:xfrm>
            <a:off x="7056120" y="2270760"/>
            <a:ext cx="3825240" cy="1569660"/>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2017 Average life expectancy of </a:t>
            </a:r>
          </a:p>
          <a:p>
            <a:r>
              <a:rPr lang="en-GB" sz="2400" b="1" dirty="0">
                <a:solidFill>
                  <a:srgbClr val="002060"/>
                </a:solidFill>
                <a:latin typeface="Century Gothic" panose="020B0502020202020204" pitchFamily="34" charset="0"/>
              </a:rPr>
              <a:t>woman is 82.9 </a:t>
            </a:r>
            <a:r>
              <a:rPr lang="en-GB" sz="2400" dirty="0">
                <a:solidFill>
                  <a:srgbClr val="002060"/>
                </a:solidFill>
                <a:latin typeface="Century Gothic" panose="020B0502020202020204" pitchFamily="34" charset="0"/>
              </a:rPr>
              <a:t>years </a:t>
            </a:r>
          </a:p>
          <a:p>
            <a:r>
              <a:rPr lang="en-GB" sz="2400" dirty="0">
                <a:solidFill>
                  <a:srgbClr val="002060"/>
                </a:solidFill>
                <a:latin typeface="Century Gothic" panose="020B0502020202020204" pitchFamily="34" charset="0"/>
              </a:rPr>
              <a:t>and of </a:t>
            </a:r>
            <a:r>
              <a:rPr lang="en-GB" sz="2400" b="1" dirty="0">
                <a:solidFill>
                  <a:srgbClr val="002060"/>
                </a:solidFill>
                <a:latin typeface="Century Gothic" panose="020B0502020202020204" pitchFamily="34" charset="0"/>
              </a:rPr>
              <a:t>men is 79.2 </a:t>
            </a:r>
            <a:r>
              <a:rPr lang="en-GB" sz="2400" dirty="0">
                <a:solidFill>
                  <a:srgbClr val="002060"/>
                </a:solidFill>
                <a:latin typeface="Century Gothic" panose="020B0502020202020204" pitchFamily="34" charset="0"/>
              </a:rPr>
              <a:t>years</a:t>
            </a:r>
          </a:p>
        </p:txBody>
      </p:sp>
      <p:sp>
        <p:nvSpPr>
          <p:cNvPr id="6" name="TextBox 5">
            <a:extLst>
              <a:ext uri="{FF2B5EF4-FFF2-40B4-BE49-F238E27FC236}">
                <a16:creationId xmlns:a16="http://schemas.microsoft.com/office/drawing/2014/main" id="{106B21B1-BC82-45F8-A6C6-4AB51B57FDF2}"/>
              </a:ext>
            </a:extLst>
          </p:cNvPr>
          <p:cNvSpPr txBox="1"/>
          <p:nvPr/>
        </p:nvSpPr>
        <p:spPr>
          <a:xfrm>
            <a:off x="7101840" y="4084320"/>
            <a:ext cx="4389120" cy="369332"/>
          </a:xfrm>
          <a:prstGeom prst="rect">
            <a:avLst/>
          </a:prstGeom>
          <a:noFill/>
        </p:spPr>
        <p:txBody>
          <a:bodyPr wrap="square" rtlCol="0">
            <a:spAutoFit/>
          </a:bodyPr>
          <a:lstStyle/>
          <a:p>
            <a:r>
              <a:rPr lang="en-GB" dirty="0">
                <a:hlinkClick r:id="rId3"/>
              </a:rPr>
              <a:t>http://oldestinbritain.nfshost.com/living.php</a:t>
            </a:r>
            <a:r>
              <a:rPr lang="en-GB" dirty="0"/>
              <a:t> </a:t>
            </a:r>
          </a:p>
        </p:txBody>
      </p:sp>
    </p:spTree>
    <p:extLst>
      <p:ext uri="{BB962C8B-B14F-4D97-AF65-F5344CB8AC3E}">
        <p14:creationId xmlns:p14="http://schemas.microsoft.com/office/powerpoint/2010/main" val="397537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18C4-7383-4E99-A498-A487BF711F1F}"/>
              </a:ext>
            </a:extLst>
          </p:cNvPr>
          <p:cNvSpPr>
            <a:spLocks noGrp="1"/>
          </p:cNvSpPr>
          <p:nvPr>
            <p:ph type="title"/>
          </p:nvPr>
        </p:nvSpPr>
        <p:spPr>
          <a:xfrm>
            <a:off x="792480" y="80327"/>
            <a:ext cx="10515600" cy="1325563"/>
          </a:xfrm>
        </p:spPr>
        <p:txBody>
          <a:bodyPr/>
          <a:lstStyle/>
          <a:p>
            <a:r>
              <a:rPr lang="en-GB"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Why do we age?</a:t>
            </a:r>
          </a:p>
        </p:txBody>
      </p:sp>
      <p:pic>
        <p:nvPicPr>
          <p:cNvPr id="4" name="BkcXbx5rSzw">
            <a:hlinkClick r:id="" action="ppaction://media"/>
            <a:extLst>
              <a:ext uri="{FF2B5EF4-FFF2-40B4-BE49-F238E27FC236}">
                <a16:creationId xmlns:a16="http://schemas.microsoft.com/office/drawing/2014/main" id="{6F9FEB6D-CA5D-4032-A506-5B9410C5B2D1}"/>
              </a:ext>
            </a:extLst>
          </p:cNvPr>
          <p:cNvPicPr>
            <a:picLocks noGrp="1" noRot="1" noChangeAspect="1"/>
          </p:cNvPicPr>
          <p:nvPr>
            <p:ph idx="1"/>
            <a:videoFile r:link="rId1"/>
          </p:nvPr>
        </p:nvPicPr>
        <p:blipFill>
          <a:blip r:embed="rId3"/>
          <a:stretch>
            <a:fillRect/>
          </a:stretch>
        </p:blipFill>
        <p:spPr>
          <a:xfrm>
            <a:off x="2240280" y="1405890"/>
            <a:ext cx="6934200" cy="5200650"/>
          </a:xfrm>
          <a:prstGeom prst="rect">
            <a:avLst/>
          </a:prstGeom>
        </p:spPr>
      </p:pic>
    </p:spTree>
    <p:extLst>
      <p:ext uri="{BB962C8B-B14F-4D97-AF65-F5344CB8AC3E}">
        <p14:creationId xmlns:p14="http://schemas.microsoft.com/office/powerpoint/2010/main" val="298086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F549D-E8E8-477D-AD42-1E415DCACDF0}"/>
              </a:ext>
            </a:extLst>
          </p:cNvPr>
          <p:cNvSpPr>
            <a:spLocks noGrp="1"/>
          </p:cNvSpPr>
          <p:nvPr>
            <p:ph type="title"/>
          </p:nvPr>
        </p:nvSpPr>
        <p:spPr/>
        <p:txBody>
          <a:bodyPr>
            <a:normAutofit fontScale="90000"/>
          </a:bodyPr>
          <a:lstStyle/>
          <a:p>
            <a:r>
              <a:rPr lang="en-GB" sz="5400" b="1" dirty="0">
                <a:solidFill>
                  <a:srgbClr val="002060"/>
                </a:solidFill>
                <a:effectLst>
                  <a:outerShdw blurRad="38100" dist="38100" dir="2700000" algn="tl">
                    <a:srgbClr val="000000">
                      <a:alpha val="43137"/>
                    </a:srgbClr>
                  </a:outerShdw>
                </a:effectLst>
                <a:latin typeface="Century Gothic" panose="020B0502020202020204" pitchFamily="34" charset="0"/>
              </a:rPr>
              <a:t>Deterioration of senses; hearing</a:t>
            </a:r>
          </a:p>
        </p:txBody>
      </p:sp>
      <p:sp>
        <p:nvSpPr>
          <p:cNvPr id="3" name="Content Placeholder 2">
            <a:extLst>
              <a:ext uri="{FF2B5EF4-FFF2-40B4-BE49-F238E27FC236}">
                <a16:creationId xmlns:a16="http://schemas.microsoft.com/office/drawing/2014/main" id="{45174B2A-E836-4430-9113-2E880A6A87B3}"/>
              </a:ext>
            </a:extLst>
          </p:cNvPr>
          <p:cNvSpPr>
            <a:spLocks noGrp="1"/>
          </p:cNvSpPr>
          <p:nvPr>
            <p:ph idx="1"/>
          </p:nvPr>
        </p:nvSpPr>
        <p:spPr>
          <a:xfrm>
            <a:off x="838200" y="1566544"/>
            <a:ext cx="5410200" cy="4925695"/>
          </a:xfrm>
        </p:spPr>
        <p:txBody>
          <a:bodyPr>
            <a:normAutofit fontScale="85000" lnSpcReduction="20000"/>
          </a:bodyPr>
          <a:lstStyle/>
          <a:p>
            <a:pPr marL="0" indent="0">
              <a:buNone/>
            </a:pPr>
            <a:r>
              <a:rPr lang="en-GB" dirty="0">
                <a:solidFill>
                  <a:srgbClr val="002060"/>
                </a:solidFill>
                <a:effectLst/>
                <a:latin typeface="Century Gothic" panose="020B0502020202020204" pitchFamily="34" charset="0"/>
              </a:rPr>
              <a:t>Hearing loss is the result of sound signals not reaching the brain. There are two main types of hearing loss, depending on where the problem lies. </a:t>
            </a:r>
          </a:p>
          <a:p>
            <a:pPr marL="0" indent="0">
              <a:buNone/>
            </a:pPr>
            <a:r>
              <a:rPr lang="en-GB" b="1" dirty="0">
                <a:solidFill>
                  <a:srgbClr val="002060"/>
                </a:solidFill>
                <a:effectLst/>
                <a:latin typeface="Century Gothic" panose="020B0502020202020204" pitchFamily="34" charset="0"/>
              </a:rPr>
              <a:t>Sensorineural hearing loss</a:t>
            </a:r>
            <a:r>
              <a:rPr lang="en-GB" dirty="0">
                <a:solidFill>
                  <a:srgbClr val="002060"/>
                </a:solidFill>
                <a:effectLst/>
                <a:latin typeface="Century Gothic" panose="020B0502020202020204" pitchFamily="34" charset="0"/>
              </a:rPr>
              <a:t> is caused by deterioration to the sensitive hair cells inside the inner ear or damage to the auditory nerve. </a:t>
            </a:r>
          </a:p>
          <a:p>
            <a:pPr marL="0" indent="0">
              <a:buNone/>
            </a:pPr>
            <a:r>
              <a:rPr lang="en-GB" b="1" dirty="0">
                <a:solidFill>
                  <a:srgbClr val="002060"/>
                </a:solidFill>
                <a:effectLst/>
                <a:latin typeface="Century Gothic" panose="020B0502020202020204" pitchFamily="34" charset="0"/>
              </a:rPr>
              <a:t>Conductive hearing</a:t>
            </a:r>
            <a:r>
              <a:rPr lang="en-GB" dirty="0">
                <a:solidFill>
                  <a:srgbClr val="002060"/>
                </a:solidFill>
                <a:effectLst/>
                <a:latin typeface="Century Gothic" panose="020B0502020202020204" pitchFamily="34" charset="0"/>
              </a:rPr>
              <a:t> loss happens when sounds are unable to pass from your outer ear to your inner ear, often because of a blockage such as earwax which occurs in older age</a:t>
            </a:r>
          </a:p>
        </p:txBody>
      </p:sp>
      <p:pic>
        <p:nvPicPr>
          <p:cNvPr id="4" name="Picture 3">
            <a:extLst>
              <a:ext uri="{FF2B5EF4-FFF2-40B4-BE49-F238E27FC236}">
                <a16:creationId xmlns:a16="http://schemas.microsoft.com/office/drawing/2014/main" id="{FDE09997-11B8-4FE6-9C0B-E9621504A8DC}"/>
              </a:ext>
            </a:extLst>
          </p:cNvPr>
          <p:cNvPicPr>
            <a:picLocks noChangeAspect="1"/>
          </p:cNvPicPr>
          <p:nvPr/>
        </p:nvPicPr>
        <p:blipFill>
          <a:blip r:embed="rId2"/>
          <a:stretch>
            <a:fillRect/>
          </a:stretch>
        </p:blipFill>
        <p:spPr>
          <a:xfrm>
            <a:off x="6848966" y="1690688"/>
            <a:ext cx="4385771" cy="306419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4086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E81885-2914-40C6-B5F1-5F0D835EB509}"/>
              </a:ext>
            </a:extLst>
          </p:cNvPr>
          <p:cNvSpPr>
            <a:spLocks noGrp="1"/>
          </p:cNvSpPr>
          <p:nvPr>
            <p:ph type="title"/>
          </p:nvPr>
        </p:nvSpPr>
        <p:spPr/>
        <p:txBody>
          <a:bodyPr>
            <a:normAutofit/>
          </a:bodyPr>
          <a:lstStyle/>
          <a:p>
            <a:r>
              <a:rPr lang="en-GB" sz="5500" b="1" dirty="0">
                <a:solidFill>
                  <a:srgbClr val="002060"/>
                </a:solidFill>
                <a:effectLst>
                  <a:outerShdw blurRad="38100" dist="38100" dir="2700000" algn="tl">
                    <a:srgbClr val="000000">
                      <a:alpha val="43137"/>
                    </a:srgbClr>
                  </a:outerShdw>
                </a:effectLst>
                <a:latin typeface="Century Gothic" panose="020B0502020202020204" pitchFamily="34" charset="0"/>
              </a:rPr>
              <a:t>Deterioration of senses; sight</a:t>
            </a:r>
            <a:endParaRPr lang="en-GB" sz="5500" b="1" dirty="0"/>
          </a:p>
        </p:txBody>
      </p:sp>
      <p:sp>
        <p:nvSpPr>
          <p:cNvPr id="3" name="Content Placeholder 2">
            <a:extLst>
              <a:ext uri="{FF2B5EF4-FFF2-40B4-BE49-F238E27FC236}">
                <a16:creationId xmlns:a16="http://schemas.microsoft.com/office/drawing/2014/main" id="{08308FD8-FE28-4363-BD22-37CF73696B3A}"/>
              </a:ext>
            </a:extLst>
          </p:cNvPr>
          <p:cNvSpPr>
            <a:spLocks noGrp="1"/>
          </p:cNvSpPr>
          <p:nvPr>
            <p:ph idx="1"/>
          </p:nvPr>
        </p:nvSpPr>
        <p:spPr>
          <a:xfrm>
            <a:off x="6096000" y="1554481"/>
            <a:ext cx="5486400" cy="3403282"/>
          </a:xfrm>
        </p:spPr>
        <p:txBody>
          <a:bodyPr/>
          <a:lstStyle/>
          <a:p>
            <a:pPr marL="0" indent="0">
              <a:buNone/>
            </a:pPr>
            <a:r>
              <a:rPr lang="en-GB" dirty="0">
                <a:solidFill>
                  <a:srgbClr val="002060"/>
                </a:solidFill>
                <a:latin typeface="Century Gothic" panose="020B0502020202020204" pitchFamily="34" charset="0"/>
              </a:rPr>
              <a:t>Visual impairment is caused by a number of problems but it in old age it tends to be the weakening of muscles that help us to see close to or distance. Peripheral vision isn’t as good as it use to be and the optical nerve ages.</a:t>
            </a:r>
          </a:p>
        </p:txBody>
      </p:sp>
      <p:pic>
        <p:nvPicPr>
          <p:cNvPr id="4" name="Picture 3">
            <a:extLst>
              <a:ext uri="{FF2B5EF4-FFF2-40B4-BE49-F238E27FC236}">
                <a16:creationId xmlns:a16="http://schemas.microsoft.com/office/drawing/2014/main" id="{69F3496A-F65D-4282-A86B-198D8D1C4ED4}"/>
              </a:ext>
            </a:extLst>
          </p:cNvPr>
          <p:cNvPicPr>
            <a:picLocks noChangeAspect="1"/>
          </p:cNvPicPr>
          <p:nvPr/>
        </p:nvPicPr>
        <p:blipFill>
          <a:blip r:embed="rId2"/>
          <a:stretch>
            <a:fillRect/>
          </a:stretch>
        </p:blipFill>
        <p:spPr>
          <a:xfrm>
            <a:off x="838200" y="2036922"/>
            <a:ext cx="4876800" cy="2438400"/>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EE4B0DA3-2718-4BD8-8648-C3ACDE6A0A61}"/>
              </a:ext>
            </a:extLst>
          </p:cNvPr>
          <p:cNvSpPr txBox="1"/>
          <p:nvPr/>
        </p:nvSpPr>
        <p:spPr>
          <a:xfrm>
            <a:off x="838200" y="4754880"/>
            <a:ext cx="4876800" cy="830997"/>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Health issues regarding eyes increase such as cataracts.</a:t>
            </a:r>
          </a:p>
        </p:txBody>
      </p:sp>
    </p:spTree>
    <p:extLst>
      <p:ext uri="{BB962C8B-B14F-4D97-AF65-F5344CB8AC3E}">
        <p14:creationId xmlns:p14="http://schemas.microsoft.com/office/powerpoint/2010/main" val="2268173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9C288-CE07-432A-BE44-F480A6FEBF8F}"/>
              </a:ext>
            </a:extLst>
          </p:cNvPr>
          <p:cNvSpPr>
            <a:spLocks noGrp="1"/>
          </p:cNvSpPr>
          <p:nvPr>
            <p:ph type="title"/>
          </p:nvPr>
        </p:nvSpPr>
        <p:spPr>
          <a:xfrm>
            <a:off x="838200" y="365125"/>
            <a:ext cx="10515600" cy="1325563"/>
          </a:xfrm>
        </p:spPr>
        <p:txBody>
          <a:bodyPr>
            <a:normAutofit/>
          </a:bodyPr>
          <a:lstStyle/>
          <a:p>
            <a:r>
              <a:rPr lang="en-GB" sz="6000" b="1">
                <a:solidFill>
                  <a:srgbClr val="002060"/>
                </a:solidFill>
                <a:effectLst>
                  <a:outerShdw blurRad="38100" dist="38100" dir="2700000" algn="tl">
                    <a:srgbClr val="000000">
                      <a:alpha val="43137"/>
                    </a:srgbClr>
                  </a:outerShdw>
                </a:effectLst>
                <a:latin typeface="Century Gothic" panose="020B0502020202020204" pitchFamily="34" charset="0"/>
              </a:rPr>
              <a:t>Mobility Issues</a:t>
            </a:r>
            <a:endParaRPr lang="en-GB" sz="6000" b="1" dirty="0">
              <a:solidFill>
                <a:srgbClr val="002060"/>
              </a:solidFill>
              <a:effectLst>
                <a:outerShdw blurRad="38100" dist="38100" dir="2700000" algn="tl">
                  <a:srgbClr val="000000">
                    <a:alpha val="43137"/>
                  </a:srgbClr>
                </a:outerShdw>
              </a:effectLst>
              <a:latin typeface="Century Gothic" panose="020B0502020202020204" pitchFamily="34" charset="0"/>
            </a:endParaRPr>
          </a:p>
        </p:txBody>
      </p:sp>
      <p:sp>
        <p:nvSpPr>
          <p:cNvPr id="3" name="Content Placeholder 2">
            <a:extLst>
              <a:ext uri="{FF2B5EF4-FFF2-40B4-BE49-F238E27FC236}">
                <a16:creationId xmlns:a16="http://schemas.microsoft.com/office/drawing/2014/main" id="{4CE01A7E-5202-4042-BBC4-43388EAB6A9B}"/>
              </a:ext>
            </a:extLst>
          </p:cNvPr>
          <p:cNvSpPr>
            <a:spLocks noGrp="1"/>
          </p:cNvSpPr>
          <p:nvPr>
            <p:ph idx="1"/>
          </p:nvPr>
        </p:nvSpPr>
        <p:spPr>
          <a:xfrm>
            <a:off x="838200" y="1825625"/>
            <a:ext cx="5440680" cy="4351338"/>
          </a:xfrm>
        </p:spPr>
        <p:txBody>
          <a:bodyPr>
            <a:normAutofit lnSpcReduction="10000"/>
          </a:bodyPr>
          <a:lstStyle/>
          <a:p>
            <a:pPr marL="0" indent="0">
              <a:buNone/>
            </a:pPr>
            <a:r>
              <a:rPr lang="en-GB" sz="2600">
                <a:solidFill>
                  <a:srgbClr val="002060"/>
                </a:solidFill>
                <a:latin typeface="Century Gothic" panose="020B0502020202020204" pitchFamily="34" charset="0"/>
              </a:rPr>
              <a:t>Flexibility in joints, cartilage wastage and injuries can limit movement in older people and make it painful. Further loss of stamina and strength in muscles slow down and restrict movement and injuries take a long time to heal. Balance and coordination become more challenging which all impacts on an older persons independence and mobility.</a:t>
            </a:r>
            <a:endParaRPr lang="en-GB" sz="2600" dirty="0">
              <a:solidFill>
                <a:srgbClr val="002060"/>
              </a:solidFill>
              <a:latin typeface="Century Gothic" panose="020B0502020202020204" pitchFamily="34" charset="0"/>
            </a:endParaRPr>
          </a:p>
        </p:txBody>
      </p:sp>
      <p:pic>
        <p:nvPicPr>
          <p:cNvPr id="4" name="Picture 3">
            <a:extLst>
              <a:ext uri="{FF2B5EF4-FFF2-40B4-BE49-F238E27FC236}">
                <a16:creationId xmlns:a16="http://schemas.microsoft.com/office/drawing/2014/main" id="{1FF407E3-EA54-42D3-ADD7-05210C304F9E}"/>
              </a:ext>
            </a:extLst>
          </p:cNvPr>
          <p:cNvPicPr>
            <a:picLocks noChangeAspect="1"/>
          </p:cNvPicPr>
          <p:nvPr/>
        </p:nvPicPr>
        <p:blipFill>
          <a:blip r:embed="rId2"/>
          <a:stretch>
            <a:fillRect/>
          </a:stretch>
        </p:blipFill>
        <p:spPr>
          <a:xfrm>
            <a:off x="6706552" y="517206"/>
            <a:ext cx="5197262" cy="39785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623647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D837C-D659-4C85-96D7-D78D8337629C}"/>
              </a:ext>
            </a:extLst>
          </p:cNvPr>
          <p:cNvSpPr>
            <a:spLocks noGrp="1"/>
          </p:cNvSpPr>
          <p:nvPr>
            <p:ph type="title"/>
          </p:nvPr>
        </p:nvSpPr>
        <p:spPr>
          <a:xfrm>
            <a:off x="838200" y="365125"/>
            <a:ext cx="5547360" cy="1325563"/>
          </a:xfrm>
        </p:spPr>
        <p:txBody>
          <a:bodyPr>
            <a:normAutofit/>
          </a:bodyPr>
          <a:lstStyle/>
          <a:p>
            <a:r>
              <a:rPr lang="en-GB" sz="6000" b="1" dirty="0">
                <a:solidFill>
                  <a:schemeClr val="accent5">
                    <a:lumMod val="50000"/>
                  </a:schemeClr>
                </a:solidFill>
                <a:effectLst>
                  <a:outerShdw blurRad="38100" dist="38100" dir="2700000" algn="tl">
                    <a:srgbClr val="000000">
                      <a:alpha val="43137"/>
                    </a:srgbClr>
                  </a:outerShdw>
                </a:effectLst>
                <a:latin typeface="Century Gothic" panose="020B0502020202020204" pitchFamily="34" charset="0"/>
              </a:rPr>
              <a:t>Loss of height</a:t>
            </a:r>
          </a:p>
        </p:txBody>
      </p:sp>
      <p:sp>
        <p:nvSpPr>
          <p:cNvPr id="3" name="Content Placeholder 2">
            <a:extLst>
              <a:ext uri="{FF2B5EF4-FFF2-40B4-BE49-F238E27FC236}">
                <a16:creationId xmlns:a16="http://schemas.microsoft.com/office/drawing/2014/main" id="{52FEDC44-8229-4CA4-AEED-B2AC3CEA2853}"/>
              </a:ext>
            </a:extLst>
          </p:cNvPr>
          <p:cNvSpPr>
            <a:spLocks noGrp="1"/>
          </p:cNvSpPr>
          <p:nvPr>
            <p:ph idx="1"/>
          </p:nvPr>
        </p:nvSpPr>
        <p:spPr>
          <a:xfrm>
            <a:off x="838200" y="1825625"/>
            <a:ext cx="5547360" cy="4351338"/>
          </a:xfrm>
        </p:spPr>
        <p:txBody>
          <a:bodyPr>
            <a:normAutofit/>
          </a:bodyPr>
          <a:lstStyle/>
          <a:p>
            <a:pPr marL="0" indent="0">
              <a:buNone/>
            </a:pPr>
            <a:r>
              <a:rPr lang="en-GB" sz="2400" dirty="0">
                <a:solidFill>
                  <a:schemeClr val="accent5">
                    <a:lumMod val="50000"/>
                  </a:schemeClr>
                </a:solidFill>
              </a:rPr>
              <a:t>Cartilage becomes worn, brittle and gets less, and your spine is 1 third cartilage, so height is lost as the spine compacts. In addition the spine curves and older people stoop more.</a:t>
            </a:r>
          </a:p>
        </p:txBody>
      </p:sp>
      <p:pic>
        <p:nvPicPr>
          <p:cNvPr id="4" name="Picture 3">
            <a:extLst>
              <a:ext uri="{FF2B5EF4-FFF2-40B4-BE49-F238E27FC236}">
                <a16:creationId xmlns:a16="http://schemas.microsoft.com/office/drawing/2014/main" id="{020442CA-7191-4B04-8D18-76EE8F4DD5F0}"/>
              </a:ext>
            </a:extLst>
          </p:cNvPr>
          <p:cNvPicPr>
            <a:picLocks noChangeAspect="1"/>
          </p:cNvPicPr>
          <p:nvPr/>
        </p:nvPicPr>
        <p:blipFill>
          <a:blip r:embed="rId2"/>
          <a:stretch>
            <a:fillRect/>
          </a:stretch>
        </p:blipFill>
        <p:spPr>
          <a:xfrm>
            <a:off x="6216015" y="365125"/>
            <a:ext cx="5581650" cy="4095750"/>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2F7ED175-0938-40C7-B002-D09875C43FAC}"/>
              </a:ext>
            </a:extLst>
          </p:cNvPr>
          <p:cNvPicPr>
            <a:picLocks noChangeAspect="1"/>
          </p:cNvPicPr>
          <p:nvPr/>
        </p:nvPicPr>
        <p:blipFill>
          <a:blip r:embed="rId3"/>
          <a:stretch>
            <a:fillRect/>
          </a:stretch>
        </p:blipFill>
        <p:spPr>
          <a:xfrm>
            <a:off x="2805112" y="3372802"/>
            <a:ext cx="2924175" cy="31908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6974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BCA90-1AB1-427F-87E9-66E61FD0AE98}"/>
              </a:ext>
            </a:extLst>
          </p:cNvPr>
          <p:cNvSpPr>
            <a:spLocks noGrp="1"/>
          </p:cNvSpPr>
          <p:nvPr>
            <p:ph type="title"/>
          </p:nvPr>
        </p:nvSpPr>
        <p:spPr/>
        <p:txBody>
          <a:bodyPr>
            <a:normAutofit/>
          </a:bodyPr>
          <a:lstStyle/>
          <a:p>
            <a:r>
              <a:rPr lang="en-GB" sz="6000" b="1" dirty="0">
                <a:solidFill>
                  <a:srgbClr val="002060"/>
                </a:solidFill>
                <a:effectLst>
                  <a:outerShdw blurRad="38100" dist="38100" dir="2700000" algn="tl">
                    <a:srgbClr val="000000">
                      <a:alpha val="43137"/>
                    </a:srgbClr>
                  </a:outerShdw>
                </a:effectLst>
                <a:latin typeface="Century Gothic" panose="020B0502020202020204" pitchFamily="34" charset="0"/>
              </a:rPr>
              <a:t>Incontinence problems</a:t>
            </a:r>
          </a:p>
        </p:txBody>
      </p:sp>
      <p:sp>
        <p:nvSpPr>
          <p:cNvPr id="3" name="Content Placeholder 2">
            <a:extLst>
              <a:ext uri="{FF2B5EF4-FFF2-40B4-BE49-F238E27FC236}">
                <a16:creationId xmlns:a16="http://schemas.microsoft.com/office/drawing/2014/main" id="{1D1C2ABA-88D4-4BC8-898F-AC0FA831034C}"/>
              </a:ext>
            </a:extLst>
          </p:cNvPr>
          <p:cNvSpPr>
            <a:spLocks noGrp="1"/>
          </p:cNvSpPr>
          <p:nvPr>
            <p:ph idx="1"/>
          </p:nvPr>
        </p:nvSpPr>
        <p:spPr>
          <a:xfrm>
            <a:off x="838200" y="1825625"/>
            <a:ext cx="6126480" cy="4351338"/>
          </a:xfrm>
        </p:spPr>
        <p:txBody>
          <a:bodyPr>
            <a:normAutofit lnSpcReduction="10000"/>
          </a:bodyPr>
          <a:lstStyle/>
          <a:p>
            <a:pPr marL="0" indent="0">
              <a:buNone/>
            </a:pPr>
            <a:r>
              <a:rPr lang="en-GB" dirty="0">
                <a:solidFill>
                  <a:srgbClr val="002060"/>
                </a:solidFill>
                <a:latin typeface="Century Gothic" panose="020B0502020202020204" pitchFamily="34" charset="0"/>
              </a:rPr>
              <a:t>Weakened muscles at the bladder entrance and the anus causes leakages and the inability to hold on to urine or faeces for long periods. </a:t>
            </a:r>
          </a:p>
          <a:p>
            <a:pPr marL="0" indent="0">
              <a:buNone/>
            </a:pPr>
            <a:r>
              <a:rPr lang="en-GB" dirty="0">
                <a:solidFill>
                  <a:srgbClr val="002060"/>
                </a:solidFill>
                <a:latin typeface="Century Gothic" panose="020B0502020202020204" pitchFamily="34" charset="0"/>
              </a:rPr>
              <a:t>Males experience enlarged prostates with age so bladder size shrinks and urination is frequent. Older people often worry how close they are to a toilet or require pads or a catheter. </a:t>
            </a:r>
          </a:p>
        </p:txBody>
      </p:sp>
      <p:pic>
        <p:nvPicPr>
          <p:cNvPr id="4" name="Picture 3">
            <a:extLst>
              <a:ext uri="{FF2B5EF4-FFF2-40B4-BE49-F238E27FC236}">
                <a16:creationId xmlns:a16="http://schemas.microsoft.com/office/drawing/2014/main" id="{907B8B5F-7E69-47D4-8F5C-0004360A1781}"/>
              </a:ext>
            </a:extLst>
          </p:cNvPr>
          <p:cNvPicPr>
            <a:picLocks noChangeAspect="1"/>
          </p:cNvPicPr>
          <p:nvPr/>
        </p:nvPicPr>
        <p:blipFill>
          <a:blip r:embed="rId2"/>
          <a:stretch>
            <a:fillRect/>
          </a:stretch>
        </p:blipFill>
        <p:spPr>
          <a:xfrm>
            <a:off x="7495222" y="1575435"/>
            <a:ext cx="3629978" cy="28984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4645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4FEB0-8DB3-47FC-B420-574E5097B3F5}"/>
              </a:ext>
            </a:extLst>
          </p:cNvPr>
          <p:cNvSpPr>
            <a:spLocks noGrp="1"/>
          </p:cNvSpPr>
          <p:nvPr>
            <p:ph type="title"/>
          </p:nvPr>
        </p:nvSpPr>
        <p:spPr>
          <a:xfrm>
            <a:off x="9281160" y="563244"/>
            <a:ext cx="2072640" cy="3886835"/>
          </a:xfrm>
        </p:spPr>
        <p:txBody>
          <a:bodyPr>
            <a:normAutofit/>
          </a:bodyPr>
          <a:lstStyle/>
          <a:p>
            <a:r>
              <a:rPr lang="en-GB" sz="3600" dirty="0">
                <a:solidFill>
                  <a:schemeClr val="accent5">
                    <a:lumMod val="50000"/>
                  </a:schemeClr>
                </a:solidFill>
                <a:latin typeface="Century Gothic" panose="020B0502020202020204" pitchFamily="34" charset="0"/>
              </a:rPr>
              <a:t>With age comes the increase risk of cancers</a:t>
            </a:r>
          </a:p>
        </p:txBody>
      </p:sp>
      <p:pic>
        <p:nvPicPr>
          <p:cNvPr id="4" name="Picture 3">
            <a:extLst>
              <a:ext uri="{FF2B5EF4-FFF2-40B4-BE49-F238E27FC236}">
                <a16:creationId xmlns:a16="http://schemas.microsoft.com/office/drawing/2014/main" id="{2D5F78BE-5721-4BA8-9401-C43BCDB9A93C}"/>
              </a:ext>
            </a:extLst>
          </p:cNvPr>
          <p:cNvPicPr>
            <a:picLocks noChangeAspect="1"/>
          </p:cNvPicPr>
          <p:nvPr/>
        </p:nvPicPr>
        <p:blipFill>
          <a:blip r:embed="rId2"/>
          <a:stretch>
            <a:fillRect/>
          </a:stretch>
        </p:blipFill>
        <p:spPr>
          <a:xfrm>
            <a:off x="424814" y="563244"/>
            <a:ext cx="8621997" cy="562419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0928505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420</Words>
  <Application>Microsoft Office PowerPoint</Application>
  <PresentationFormat>Widescreen</PresentationFormat>
  <Paragraphs>36</Paragraphs>
  <Slides>12</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Century Gothic</vt:lpstr>
      <vt:lpstr>Office Theme</vt:lpstr>
      <vt:lpstr>Human Life Span</vt:lpstr>
      <vt:lpstr>Life expectancy in the UK</vt:lpstr>
      <vt:lpstr>Why do we age?</vt:lpstr>
      <vt:lpstr>Deterioration of senses; hearing</vt:lpstr>
      <vt:lpstr>Deterioration of senses; sight</vt:lpstr>
      <vt:lpstr>Mobility Issues</vt:lpstr>
      <vt:lpstr>Loss of height</vt:lpstr>
      <vt:lpstr>Incontinence problems</vt:lpstr>
      <vt:lpstr>With age comes the increase risk of cancers</vt:lpstr>
      <vt:lpstr>Old age and ill health</vt:lpstr>
      <vt:lpstr>Intellectual abilities</vt:lpstr>
      <vt:lpstr>Read page 11 &amp;12 in the text book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Life Span</dc:title>
  <dc:creator>Alison Siddons</dc:creator>
  <cp:lastModifiedBy>Alison Siddons</cp:lastModifiedBy>
  <cp:revision>10</cp:revision>
  <dcterms:created xsi:type="dcterms:W3CDTF">2017-07-17T09:16:20Z</dcterms:created>
  <dcterms:modified xsi:type="dcterms:W3CDTF">2017-07-17T10:47:37Z</dcterms:modified>
</cp:coreProperties>
</file>